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22"/>
  </p:notesMasterIdLst>
  <p:sldIdLst>
    <p:sldId id="256" r:id="rId2"/>
    <p:sldId id="268" r:id="rId3"/>
    <p:sldId id="273" r:id="rId4"/>
    <p:sldId id="274" r:id="rId5"/>
    <p:sldId id="275" r:id="rId6"/>
    <p:sldId id="276" r:id="rId7"/>
    <p:sldId id="277" r:id="rId8"/>
    <p:sldId id="269" r:id="rId9"/>
    <p:sldId id="258" r:id="rId10"/>
    <p:sldId id="259" r:id="rId11"/>
    <p:sldId id="260" r:id="rId12"/>
    <p:sldId id="270" r:id="rId13"/>
    <p:sldId id="265" r:id="rId14"/>
    <p:sldId id="266" r:id="rId15"/>
    <p:sldId id="267" r:id="rId16"/>
    <p:sldId id="278" r:id="rId17"/>
    <p:sldId id="280" r:id="rId18"/>
    <p:sldId id="279"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91" d="100"/>
          <a:sy n="91" d="100"/>
        </p:scale>
        <p:origin x="61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28B4B-C8F3-4704-942F-F8C605C9AA12}" type="datetimeFigureOut">
              <a:rPr lang="en-IN" smtClean="0"/>
              <a:t>14-03-2022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72BBD-2BF1-415B-B030-C92F9057E985}" type="slidenum">
              <a:rPr lang="en-IN" smtClean="0"/>
              <a:t>‹#›</a:t>
            </a:fld>
            <a:endParaRPr lang="en-IN"/>
          </a:p>
        </p:txBody>
      </p:sp>
    </p:spTree>
    <p:extLst>
      <p:ext uri="{BB962C8B-B14F-4D97-AF65-F5344CB8AC3E}">
        <p14:creationId xmlns:p14="http://schemas.microsoft.com/office/powerpoint/2010/main" val="2088890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05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1620812"/>
            <a:ext cx="11360800" cy="1614800"/>
          </a:xfrm>
          <a:prstGeom prst="rect">
            <a:avLst/>
          </a:prstGeom>
        </p:spPr>
        <p:txBody>
          <a:bodyPr spcFirstLastPara="1" vert="horz" wrap="square" lIns="121900" tIns="121900" rIns="121900" bIns="121900" rtlCol="0" anchor="b" anchorCtr="0">
            <a:noAutofit/>
          </a:bodyPr>
          <a:lstStyle/>
          <a:p>
            <a:pPr algn="ctr">
              <a:spcBef>
                <a:spcPts val="0"/>
              </a:spcBef>
            </a:pPr>
            <a:r>
              <a:rPr lang="en-IN" sz="3200" b="1" dirty="0">
                <a:solidFill>
                  <a:schemeClr val="accent2">
                    <a:lumMod val="50000"/>
                  </a:schemeClr>
                </a:solidFill>
              </a:rPr>
              <a:t>Fault Diagnosis related to an IIoT Based Development of an Active Damped Boring Bar using a case study on bearing data</a:t>
            </a:r>
            <a:endParaRPr sz="3200" b="1" dirty="0">
              <a:solidFill>
                <a:schemeClr val="accent2">
                  <a:lumMod val="50000"/>
                </a:schemeClr>
              </a:solidFill>
            </a:endParaRPr>
          </a:p>
        </p:txBody>
      </p:sp>
      <p:pic>
        <p:nvPicPr>
          <p:cNvPr id="55" name="Google Shape;55;p13"/>
          <p:cNvPicPr preferRelativeResize="0"/>
          <p:nvPr/>
        </p:nvPicPr>
        <p:blipFill>
          <a:blip r:embed="rId3">
            <a:alphaModFix/>
          </a:blip>
          <a:stretch>
            <a:fillRect/>
          </a:stretch>
        </p:blipFill>
        <p:spPr>
          <a:xfrm>
            <a:off x="4042476" y="5120704"/>
            <a:ext cx="926466" cy="918509"/>
          </a:xfrm>
          <a:prstGeom prst="rect">
            <a:avLst/>
          </a:prstGeom>
          <a:noFill/>
          <a:ln>
            <a:noFill/>
          </a:ln>
        </p:spPr>
      </p:pic>
      <p:pic>
        <p:nvPicPr>
          <p:cNvPr id="56" name="Google Shape;56;p13"/>
          <p:cNvPicPr preferRelativeResize="0"/>
          <p:nvPr/>
        </p:nvPicPr>
        <p:blipFill rotWithShape="1">
          <a:blip r:embed="rId4">
            <a:alphaModFix/>
          </a:blip>
          <a:srcRect b="27714"/>
          <a:stretch/>
        </p:blipFill>
        <p:spPr>
          <a:xfrm>
            <a:off x="780178" y="209725"/>
            <a:ext cx="1346169" cy="773067"/>
          </a:xfrm>
          <a:prstGeom prst="rect">
            <a:avLst/>
          </a:prstGeom>
          <a:noFill/>
          <a:ln>
            <a:noFill/>
          </a:ln>
        </p:spPr>
      </p:pic>
      <p:pic>
        <p:nvPicPr>
          <p:cNvPr id="57" name="Google Shape;57;p13"/>
          <p:cNvPicPr preferRelativeResize="0"/>
          <p:nvPr/>
        </p:nvPicPr>
        <p:blipFill rotWithShape="1">
          <a:blip r:embed="rId5">
            <a:alphaModFix/>
          </a:blip>
          <a:srcRect l="39664" t="8081" r="38426" b="32235"/>
          <a:stretch/>
        </p:blipFill>
        <p:spPr>
          <a:xfrm>
            <a:off x="7223060" y="5135320"/>
            <a:ext cx="668773" cy="918509"/>
          </a:xfrm>
          <a:prstGeom prst="rect">
            <a:avLst/>
          </a:prstGeom>
          <a:noFill/>
          <a:ln>
            <a:noFill/>
          </a:ln>
        </p:spPr>
      </p:pic>
      <p:sp>
        <p:nvSpPr>
          <p:cNvPr id="58" name="Google Shape;58;p13"/>
          <p:cNvSpPr txBox="1"/>
          <p:nvPr/>
        </p:nvSpPr>
        <p:spPr>
          <a:xfrm>
            <a:off x="3572909" y="4648475"/>
            <a:ext cx="1865600" cy="553957"/>
          </a:xfrm>
          <a:prstGeom prst="rect">
            <a:avLst/>
          </a:prstGeom>
          <a:noFill/>
          <a:ln>
            <a:noFill/>
          </a:ln>
        </p:spPr>
        <p:txBody>
          <a:bodyPr spcFirstLastPara="1" wrap="square" lIns="121900" tIns="121900" rIns="121900" bIns="121900" anchor="t" anchorCtr="0">
            <a:spAutoFit/>
          </a:bodyPr>
          <a:lstStyle/>
          <a:p>
            <a:pPr algn="ctr"/>
            <a:r>
              <a:rPr lang="en-GB" sz="2000" dirty="0"/>
              <a:t>Conducted by</a:t>
            </a:r>
            <a:endParaRPr sz="2000" dirty="0"/>
          </a:p>
        </p:txBody>
      </p:sp>
      <p:sp>
        <p:nvSpPr>
          <p:cNvPr id="59" name="Google Shape;59;p13"/>
          <p:cNvSpPr txBox="1"/>
          <p:nvPr/>
        </p:nvSpPr>
        <p:spPr>
          <a:xfrm>
            <a:off x="6604161" y="4581363"/>
            <a:ext cx="1865600" cy="553957"/>
          </a:xfrm>
          <a:prstGeom prst="rect">
            <a:avLst/>
          </a:prstGeom>
          <a:noFill/>
          <a:ln>
            <a:noFill/>
          </a:ln>
        </p:spPr>
        <p:txBody>
          <a:bodyPr spcFirstLastPara="1" wrap="square" lIns="121900" tIns="121900" rIns="121900" bIns="121900" anchor="t" anchorCtr="0">
            <a:spAutoFit/>
          </a:bodyPr>
          <a:lstStyle/>
          <a:p>
            <a:pPr algn="ctr"/>
            <a:r>
              <a:rPr lang="en-GB" sz="2000" dirty="0"/>
              <a:t>Sponsored by</a:t>
            </a:r>
            <a:endParaRPr sz="2000" dirty="0"/>
          </a:p>
        </p:txBody>
      </p:sp>
      <p:sp>
        <p:nvSpPr>
          <p:cNvPr id="61" name="Google Shape;61;p13"/>
          <p:cNvSpPr txBox="1"/>
          <p:nvPr/>
        </p:nvSpPr>
        <p:spPr>
          <a:xfrm>
            <a:off x="2840384" y="3235612"/>
            <a:ext cx="6511232" cy="1131038"/>
          </a:xfrm>
          <a:prstGeom prst="rect">
            <a:avLst/>
          </a:prstGeom>
          <a:noFill/>
          <a:ln>
            <a:noFill/>
          </a:ln>
        </p:spPr>
        <p:txBody>
          <a:bodyPr spcFirstLastPara="1" wrap="square" lIns="121900" tIns="121900" rIns="121900" bIns="121900" anchor="t" anchorCtr="0">
            <a:spAutoFit/>
          </a:bodyPr>
          <a:lstStyle/>
          <a:p>
            <a:pPr algn="ctr">
              <a:lnSpc>
                <a:spcPct val="115000"/>
              </a:lnSpc>
            </a:pPr>
            <a:r>
              <a:rPr lang="en-GB" b="1" dirty="0">
                <a:solidFill>
                  <a:schemeClr val="dk1"/>
                </a:solidFill>
              </a:rPr>
              <a:t>RAJAT RAI</a:t>
            </a:r>
          </a:p>
          <a:p>
            <a:pPr algn="ctr">
              <a:lnSpc>
                <a:spcPct val="115000"/>
              </a:lnSpc>
            </a:pPr>
            <a:r>
              <a:rPr lang="en-IN" sz="1600" b="1" dirty="0">
                <a:solidFill>
                  <a:schemeClr val="dk1"/>
                </a:solidFill>
              </a:rPr>
              <a:t>Third Year and Sixth Semester (B.Tech. Mechanical Engineering)</a:t>
            </a:r>
          </a:p>
          <a:p>
            <a:pPr algn="ctr">
              <a:lnSpc>
                <a:spcPct val="115000"/>
              </a:lnSpc>
            </a:pPr>
            <a:r>
              <a:rPr lang="en-IN" sz="1600" b="1" dirty="0">
                <a:solidFill>
                  <a:schemeClr val="dk1"/>
                </a:solidFill>
              </a:rPr>
              <a:t>Indian Institute Of Technology (Indian School Of Mines) Dhanbad</a:t>
            </a:r>
            <a:endParaRPr sz="1600" b="1" dirty="0">
              <a:solidFill>
                <a:schemeClr val="dk1"/>
              </a:solidFill>
            </a:endParaRPr>
          </a:p>
        </p:txBody>
      </p:sp>
      <p:sp>
        <p:nvSpPr>
          <p:cNvPr id="2" name="TextBox 1">
            <a:extLst>
              <a:ext uri="{FF2B5EF4-FFF2-40B4-BE49-F238E27FC236}">
                <a16:creationId xmlns:a16="http://schemas.microsoft.com/office/drawing/2014/main" id="{C978034E-8A10-4707-BCCA-C740A81F434E}"/>
              </a:ext>
            </a:extLst>
          </p:cNvPr>
          <p:cNvSpPr txBox="1"/>
          <p:nvPr/>
        </p:nvSpPr>
        <p:spPr>
          <a:xfrm>
            <a:off x="4321465" y="6259155"/>
            <a:ext cx="3312125" cy="338554"/>
          </a:xfrm>
          <a:prstGeom prst="rect">
            <a:avLst/>
          </a:prstGeom>
          <a:noFill/>
        </p:spPr>
        <p:txBody>
          <a:bodyPr wrap="none" rtlCol="0">
            <a:spAutoFit/>
          </a:bodyPr>
          <a:lstStyle/>
          <a:p>
            <a:r>
              <a:rPr lang="en-IN" sz="1600" b="1" dirty="0"/>
              <a:t>December 2021 – February 2022</a:t>
            </a:r>
          </a:p>
        </p:txBody>
      </p:sp>
    </p:spTree>
    <p:extLst>
      <p:ext uri="{BB962C8B-B14F-4D97-AF65-F5344CB8AC3E}">
        <p14:creationId xmlns:p14="http://schemas.microsoft.com/office/powerpoint/2010/main" val="259692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FB988F-F06D-462F-A327-09D4FCEEC81F}"/>
              </a:ext>
            </a:extLst>
          </p:cNvPr>
          <p:cNvPicPr>
            <a:picLocks noChangeAspect="1"/>
          </p:cNvPicPr>
          <p:nvPr/>
        </p:nvPicPr>
        <p:blipFill rotWithShape="1">
          <a:blip r:embed="rId2"/>
          <a:srcRect l="9348" t="1992" r="10437"/>
          <a:stretch/>
        </p:blipFill>
        <p:spPr>
          <a:xfrm>
            <a:off x="921498" y="453253"/>
            <a:ext cx="4827341" cy="2903874"/>
          </a:xfrm>
          <a:prstGeom prst="rect">
            <a:avLst/>
          </a:prstGeom>
          <a:ln>
            <a:solidFill>
              <a:schemeClr val="accent2">
                <a:lumMod val="50000"/>
              </a:schemeClr>
            </a:solidFill>
          </a:ln>
        </p:spPr>
      </p:pic>
      <p:pic>
        <p:nvPicPr>
          <p:cNvPr id="5" name="Picture 4">
            <a:extLst>
              <a:ext uri="{FF2B5EF4-FFF2-40B4-BE49-F238E27FC236}">
                <a16:creationId xmlns:a16="http://schemas.microsoft.com/office/drawing/2014/main" id="{9463CA18-ED3E-45F9-B37A-34A70DA2B8D6}"/>
              </a:ext>
            </a:extLst>
          </p:cNvPr>
          <p:cNvPicPr>
            <a:picLocks noChangeAspect="1"/>
          </p:cNvPicPr>
          <p:nvPr/>
        </p:nvPicPr>
        <p:blipFill rotWithShape="1">
          <a:blip r:embed="rId3"/>
          <a:srcRect t="2573" b="4823"/>
          <a:stretch/>
        </p:blipFill>
        <p:spPr>
          <a:xfrm>
            <a:off x="5748839" y="4015705"/>
            <a:ext cx="4913329" cy="2322803"/>
          </a:xfrm>
          <a:prstGeom prst="rect">
            <a:avLst/>
          </a:prstGeom>
          <a:ln>
            <a:solidFill>
              <a:schemeClr val="accent2">
                <a:lumMod val="50000"/>
              </a:schemeClr>
            </a:solidFill>
          </a:ln>
        </p:spPr>
      </p:pic>
      <p:sp>
        <p:nvSpPr>
          <p:cNvPr id="13" name="TextBox 12">
            <a:extLst>
              <a:ext uri="{FF2B5EF4-FFF2-40B4-BE49-F238E27FC236}">
                <a16:creationId xmlns:a16="http://schemas.microsoft.com/office/drawing/2014/main" id="{A91B1B8F-4065-468E-9A2E-C6FBD7FFD370}"/>
              </a:ext>
            </a:extLst>
          </p:cNvPr>
          <p:cNvSpPr txBox="1"/>
          <p:nvPr/>
        </p:nvSpPr>
        <p:spPr>
          <a:xfrm>
            <a:off x="5665490" y="3637372"/>
            <a:ext cx="1339366" cy="369332"/>
          </a:xfrm>
          <a:prstGeom prst="rect">
            <a:avLst/>
          </a:prstGeom>
          <a:noFill/>
        </p:spPr>
        <p:txBody>
          <a:bodyPr wrap="square" rtlCol="0">
            <a:spAutoFit/>
          </a:bodyPr>
          <a:lstStyle/>
          <a:p>
            <a:r>
              <a:rPr lang="en-US" dirty="0">
                <a:solidFill>
                  <a:schemeClr val="accent2">
                    <a:lumMod val="75000"/>
                  </a:schemeClr>
                </a:solidFill>
              </a:rPr>
              <a:t>Bearing 1</a:t>
            </a:r>
            <a:endParaRPr lang="en-IN" dirty="0">
              <a:solidFill>
                <a:schemeClr val="accent2">
                  <a:lumMod val="75000"/>
                </a:schemeClr>
              </a:solidFill>
            </a:endParaRPr>
          </a:p>
        </p:txBody>
      </p:sp>
      <p:sp>
        <p:nvSpPr>
          <p:cNvPr id="14" name="TextBox 13">
            <a:extLst>
              <a:ext uri="{FF2B5EF4-FFF2-40B4-BE49-F238E27FC236}">
                <a16:creationId xmlns:a16="http://schemas.microsoft.com/office/drawing/2014/main" id="{65E4BB11-0F86-46A6-8A18-081706587B55}"/>
              </a:ext>
            </a:extLst>
          </p:cNvPr>
          <p:cNvSpPr txBox="1"/>
          <p:nvPr/>
        </p:nvSpPr>
        <p:spPr>
          <a:xfrm flipH="1">
            <a:off x="7046851" y="3605918"/>
            <a:ext cx="1182190" cy="369332"/>
          </a:xfrm>
          <a:prstGeom prst="rect">
            <a:avLst/>
          </a:prstGeom>
          <a:noFill/>
        </p:spPr>
        <p:txBody>
          <a:bodyPr wrap="square" rtlCol="0">
            <a:spAutoFit/>
          </a:bodyPr>
          <a:lstStyle/>
          <a:p>
            <a:r>
              <a:rPr lang="en-US" dirty="0">
                <a:solidFill>
                  <a:schemeClr val="accent2">
                    <a:lumMod val="75000"/>
                  </a:schemeClr>
                </a:solidFill>
              </a:rPr>
              <a:t>Bearing 2</a:t>
            </a:r>
            <a:endParaRPr lang="en-IN" dirty="0">
              <a:solidFill>
                <a:schemeClr val="accent2">
                  <a:lumMod val="75000"/>
                </a:schemeClr>
              </a:solidFill>
            </a:endParaRPr>
          </a:p>
        </p:txBody>
      </p:sp>
      <p:sp>
        <p:nvSpPr>
          <p:cNvPr id="15" name="TextBox 14">
            <a:extLst>
              <a:ext uri="{FF2B5EF4-FFF2-40B4-BE49-F238E27FC236}">
                <a16:creationId xmlns:a16="http://schemas.microsoft.com/office/drawing/2014/main" id="{98708A5F-DB49-40FF-AB5C-F045C4C5F614}"/>
              </a:ext>
            </a:extLst>
          </p:cNvPr>
          <p:cNvSpPr txBox="1"/>
          <p:nvPr/>
        </p:nvSpPr>
        <p:spPr>
          <a:xfrm flipH="1">
            <a:off x="8386218" y="3596216"/>
            <a:ext cx="1182189" cy="369332"/>
          </a:xfrm>
          <a:prstGeom prst="rect">
            <a:avLst/>
          </a:prstGeom>
          <a:noFill/>
        </p:spPr>
        <p:txBody>
          <a:bodyPr wrap="square" rtlCol="0">
            <a:spAutoFit/>
          </a:bodyPr>
          <a:lstStyle/>
          <a:p>
            <a:r>
              <a:rPr lang="en-US" dirty="0">
                <a:solidFill>
                  <a:schemeClr val="accent2">
                    <a:lumMod val="75000"/>
                  </a:schemeClr>
                </a:solidFill>
              </a:rPr>
              <a:t>Bearing 3</a:t>
            </a:r>
            <a:endParaRPr lang="en-IN" dirty="0">
              <a:solidFill>
                <a:schemeClr val="accent2">
                  <a:lumMod val="75000"/>
                </a:schemeClr>
              </a:solidFill>
            </a:endParaRPr>
          </a:p>
        </p:txBody>
      </p:sp>
      <p:sp>
        <p:nvSpPr>
          <p:cNvPr id="16" name="TextBox 15">
            <a:extLst>
              <a:ext uri="{FF2B5EF4-FFF2-40B4-BE49-F238E27FC236}">
                <a16:creationId xmlns:a16="http://schemas.microsoft.com/office/drawing/2014/main" id="{B0BD4BE8-6315-4715-9FD1-F8C505A2156E}"/>
              </a:ext>
            </a:extLst>
          </p:cNvPr>
          <p:cNvSpPr txBox="1"/>
          <p:nvPr/>
        </p:nvSpPr>
        <p:spPr>
          <a:xfrm>
            <a:off x="9652398" y="3596216"/>
            <a:ext cx="1558834" cy="369332"/>
          </a:xfrm>
          <a:prstGeom prst="rect">
            <a:avLst/>
          </a:prstGeom>
          <a:noFill/>
        </p:spPr>
        <p:txBody>
          <a:bodyPr wrap="square" rtlCol="0">
            <a:spAutoFit/>
          </a:bodyPr>
          <a:lstStyle/>
          <a:p>
            <a:r>
              <a:rPr lang="en-US" dirty="0">
                <a:solidFill>
                  <a:schemeClr val="accent2">
                    <a:lumMod val="75000"/>
                  </a:schemeClr>
                </a:solidFill>
              </a:rPr>
              <a:t>Bearing 4</a:t>
            </a:r>
            <a:endParaRPr lang="en-IN" dirty="0">
              <a:solidFill>
                <a:schemeClr val="accent2">
                  <a:lumMod val="75000"/>
                </a:schemeClr>
              </a:solidFill>
            </a:endParaRPr>
          </a:p>
        </p:txBody>
      </p:sp>
      <p:sp>
        <p:nvSpPr>
          <p:cNvPr id="17" name="TextBox 16">
            <a:extLst>
              <a:ext uri="{FF2B5EF4-FFF2-40B4-BE49-F238E27FC236}">
                <a16:creationId xmlns:a16="http://schemas.microsoft.com/office/drawing/2014/main" id="{04C50C8D-7EA3-40FA-A155-9F2958873749}"/>
              </a:ext>
            </a:extLst>
          </p:cNvPr>
          <p:cNvSpPr txBox="1"/>
          <p:nvPr/>
        </p:nvSpPr>
        <p:spPr>
          <a:xfrm>
            <a:off x="6534730" y="2968772"/>
            <a:ext cx="3117668" cy="400110"/>
          </a:xfrm>
          <a:prstGeom prst="rect">
            <a:avLst/>
          </a:prstGeom>
          <a:noFill/>
        </p:spPr>
        <p:txBody>
          <a:bodyPr wrap="square" rtlCol="0">
            <a:spAutoFit/>
          </a:bodyPr>
          <a:lstStyle/>
          <a:p>
            <a:r>
              <a:rPr lang="en-US" sz="2000" b="1" dirty="0">
                <a:solidFill>
                  <a:schemeClr val="accent2">
                    <a:lumMod val="75000"/>
                  </a:schemeClr>
                </a:solidFill>
              </a:rPr>
              <a:t>Vibration/Acceleration</a:t>
            </a:r>
            <a:endParaRPr lang="en-IN" sz="2000" b="1" dirty="0">
              <a:solidFill>
                <a:schemeClr val="accent2">
                  <a:lumMod val="75000"/>
                </a:schemeClr>
              </a:solidFill>
            </a:endParaRPr>
          </a:p>
        </p:txBody>
      </p:sp>
      <p:cxnSp>
        <p:nvCxnSpPr>
          <p:cNvPr id="4" name="Straight Connector 3">
            <a:extLst>
              <a:ext uri="{FF2B5EF4-FFF2-40B4-BE49-F238E27FC236}">
                <a16:creationId xmlns:a16="http://schemas.microsoft.com/office/drawing/2014/main" id="{64EB03C9-8DA6-4C2B-816D-50250B6F4896}"/>
              </a:ext>
            </a:extLst>
          </p:cNvPr>
          <p:cNvCxnSpPr/>
          <p:nvPr/>
        </p:nvCxnSpPr>
        <p:spPr>
          <a:xfrm>
            <a:off x="5486400" y="3429000"/>
            <a:ext cx="0" cy="312855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A6C062F-3AC2-4DBD-81D7-793E98A9F8E4}"/>
              </a:ext>
            </a:extLst>
          </p:cNvPr>
          <p:cNvCxnSpPr>
            <a:cxnSpLocks/>
          </p:cNvCxnSpPr>
          <p:nvPr/>
        </p:nvCxnSpPr>
        <p:spPr>
          <a:xfrm>
            <a:off x="10967951" y="3440839"/>
            <a:ext cx="0" cy="311671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4368F02-5A42-4413-BFE8-5E012D367080}"/>
              </a:ext>
            </a:extLst>
          </p:cNvPr>
          <p:cNvCxnSpPr>
            <a:cxnSpLocks/>
          </p:cNvCxnSpPr>
          <p:nvPr/>
        </p:nvCxnSpPr>
        <p:spPr>
          <a:xfrm>
            <a:off x="5495109" y="3429000"/>
            <a:ext cx="5472842" cy="11839"/>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37127D-437A-46E7-A556-A4C0C7CA5F08}"/>
              </a:ext>
            </a:extLst>
          </p:cNvPr>
          <p:cNvCxnSpPr>
            <a:cxnSpLocks/>
          </p:cNvCxnSpPr>
          <p:nvPr/>
        </p:nvCxnSpPr>
        <p:spPr>
          <a:xfrm>
            <a:off x="5495109" y="6545715"/>
            <a:ext cx="5472842" cy="11839"/>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347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780EA42C-4F70-4A06-80E3-259F4D15895A}"/>
              </a:ext>
            </a:extLst>
          </p:cNvPr>
          <p:cNvSpPr txBox="1"/>
          <p:nvPr/>
        </p:nvSpPr>
        <p:spPr>
          <a:xfrm>
            <a:off x="2516697" y="294062"/>
            <a:ext cx="6988030" cy="523220"/>
          </a:xfrm>
          <a:prstGeom prst="rect">
            <a:avLst/>
          </a:prstGeom>
          <a:noFill/>
        </p:spPr>
        <p:txBody>
          <a:bodyPr wrap="square" rtlCol="0">
            <a:spAutoFit/>
          </a:bodyPr>
          <a:lstStyle/>
          <a:p>
            <a:pPr algn="ctr"/>
            <a:r>
              <a:rPr lang="en-IN" sz="2800" b="1" dirty="0">
                <a:solidFill>
                  <a:schemeClr val="accent2">
                    <a:lumMod val="75000"/>
                  </a:schemeClr>
                </a:solidFill>
              </a:rPr>
              <a:t>Feature Extraction </a:t>
            </a:r>
          </a:p>
        </p:txBody>
      </p:sp>
      <p:sp>
        <p:nvSpPr>
          <p:cNvPr id="29" name="TextBox 28">
            <a:extLst>
              <a:ext uri="{FF2B5EF4-FFF2-40B4-BE49-F238E27FC236}">
                <a16:creationId xmlns:a16="http://schemas.microsoft.com/office/drawing/2014/main" id="{5C245F5E-1B8A-459D-9D1D-CC33BE8E42C6}"/>
              </a:ext>
            </a:extLst>
          </p:cNvPr>
          <p:cNvSpPr txBox="1"/>
          <p:nvPr/>
        </p:nvSpPr>
        <p:spPr>
          <a:xfrm>
            <a:off x="318781" y="998290"/>
            <a:ext cx="11605741" cy="4524315"/>
          </a:xfrm>
          <a:prstGeom prst="rect">
            <a:avLst/>
          </a:prstGeom>
          <a:noFill/>
        </p:spPr>
        <p:txBody>
          <a:bodyPr wrap="none" rtlCol="0">
            <a:spAutoFit/>
          </a:bodyPr>
          <a:lstStyle/>
          <a:p>
            <a:r>
              <a:rPr lang="en-US" sz="2000" dirty="0"/>
              <a:t>Several signal-based statistical features has been extracted from the data :</a:t>
            </a:r>
          </a:p>
          <a:p>
            <a:pPr marL="342900" indent="-342900">
              <a:buFont typeface="+mj-lt"/>
              <a:buAutoNum type="arabicPeriod"/>
            </a:pPr>
            <a:endParaRPr lang="en-US" dirty="0">
              <a:solidFill>
                <a:schemeClr val="accent2">
                  <a:lumMod val="75000"/>
                </a:schemeClr>
              </a:solidFill>
            </a:endParaRPr>
          </a:p>
          <a:p>
            <a:pPr marL="342900" indent="-342900">
              <a:buFont typeface="+mj-lt"/>
              <a:buAutoNum type="arabicPeriod"/>
            </a:pPr>
            <a:r>
              <a:rPr lang="en-US" u="sng" dirty="0">
                <a:solidFill>
                  <a:schemeClr val="accent2">
                    <a:lumMod val="50000"/>
                  </a:schemeClr>
                </a:solidFill>
              </a:rPr>
              <a:t>Absolute mean :  </a:t>
            </a:r>
          </a:p>
          <a:p>
            <a:pPr marL="342900" indent="-342900">
              <a:buFont typeface="+mj-lt"/>
              <a:buAutoNum type="arabicPeriod"/>
            </a:pPr>
            <a:endParaRPr lang="en-US" u="sng" dirty="0">
              <a:solidFill>
                <a:schemeClr val="accent2">
                  <a:lumMod val="50000"/>
                </a:schemeClr>
              </a:solidFill>
            </a:endParaRPr>
          </a:p>
          <a:p>
            <a:endParaRPr lang="en-US" u="sng" dirty="0">
              <a:solidFill>
                <a:schemeClr val="accent2">
                  <a:lumMod val="50000"/>
                </a:schemeClr>
              </a:solidFill>
            </a:endParaRPr>
          </a:p>
          <a:p>
            <a:pPr marL="342900" indent="-342900">
              <a:buFont typeface="+mj-lt"/>
              <a:buAutoNum type="arabicPeriod"/>
            </a:pPr>
            <a:endParaRPr lang="en-US" u="sng" dirty="0">
              <a:solidFill>
                <a:schemeClr val="accent2">
                  <a:lumMod val="50000"/>
                </a:schemeClr>
              </a:solidFill>
            </a:endParaRPr>
          </a:p>
          <a:p>
            <a:r>
              <a:rPr lang="en-IN" dirty="0"/>
              <a:t>2. </a:t>
            </a:r>
            <a:r>
              <a:rPr lang="en-IN" u="sng" dirty="0">
                <a:solidFill>
                  <a:schemeClr val="accent2">
                    <a:lumMod val="50000"/>
                  </a:schemeClr>
                </a:solidFill>
              </a:rPr>
              <a:t>Standard deviation </a:t>
            </a:r>
            <a:r>
              <a:rPr lang="en-IN" dirty="0"/>
              <a:t>: </a:t>
            </a:r>
          </a:p>
          <a:p>
            <a:endParaRPr lang="en-IN" dirty="0"/>
          </a:p>
          <a:p>
            <a:endParaRPr lang="en-IN" dirty="0"/>
          </a:p>
          <a:p>
            <a:endParaRPr lang="en-IN" dirty="0"/>
          </a:p>
          <a:p>
            <a:r>
              <a:rPr lang="en-IN" dirty="0"/>
              <a:t>3. </a:t>
            </a:r>
            <a:r>
              <a:rPr lang="en-IN" u="sng" dirty="0">
                <a:solidFill>
                  <a:schemeClr val="accent2">
                    <a:lumMod val="50000"/>
                  </a:schemeClr>
                </a:solidFill>
              </a:rPr>
              <a:t>Skewness </a:t>
            </a:r>
            <a:r>
              <a:rPr lang="en-IN" dirty="0"/>
              <a:t>: </a:t>
            </a:r>
            <a:r>
              <a:rPr lang="en-US" b="0" i="0" dirty="0">
                <a:effectLst/>
                <a:latin typeface="Inter"/>
              </a:rPr>
              <a:t> Faults can impact distribution symmetry and therefore increase the level of skewness.</a:t>
            </a:r>
          </a:p>
          <a:p>
            <a:endParaRPr lang="en-US" b="0" i="0" dirty="0">
              <a:effectLst/>
              <a:latin typeface="Inter"/>
            </a:endParaRPr>
          </a:p>
          <a:p>
            <a:endParaRPr lang="en-US" dirty="0">
              <a:latin typeface="Inter"/>
            </a:endParaRPr>
          </a:p>
          <a:p>
            <a:endParaRPr lang="en-US" dirty="0">
              <a:latin typeface="Inter"/>
            </a:endParaRPr>
          </a:p>
          <a:p>
            <a:r>
              <a:rPr lang="en-US" dirty="0">
                <a:latin typeface="Inter"/>
              </a:rPr>
              <a:t>4. </a:t>
            </a:r>
            <a:r>
              <a:rPr lang="en-US" u="sng" dirty="0">
                <a:solidFill>
                  <a:schemeClr val="accent2">
                    <a:lumMod val="50000"/>
                  </a:schemeClr>
                </a:solidFill>
                <a:latin typeface="Inter"/>
              </a:rPr>
              <a:t>Kurtosis</a:t>
            </a:r>
            <a:r>
              <a:rPr lang="en-US" dirty="0">
                <a:latin typeface="Inter"/>
              </a:rPr>
              <a:t> : </a:t>
            </a:r>
            <a:r>
              <a:rPr lang="en-US" b="0" i="0" dirty="0">
                <a:effectLst/>
                <a:latin typeface="Inter"/>
              </a:rPr>
              <a:t>Developing faults can increase the number of outliers, and therefore increase the value of the kurtosis metric</a:t>
            </a:r>
            <a:r>
              <a:rPr lang="en-US" sz="1600" b="0" i="0" dirty="0">
                <a:effectLst/>
                <a:latin typeface="Inter"/>
              </a:rPr>
              <a:t>.</a:t>
            </a:r>
          </a:p>
          <a:p>
            <a:pPr marL="342900" indent="-342900">
              <a:buFont typeface="+mj-lt"/>
              <a:buAutoNum type="arabicPeriod"/>
            </a:pPr>
            <a:endParaRPr lang="en-IN" sz="1600" u="sng" dirty="0">
              <a:solidFill>
                <a:schemeClr val="accent2">
                  <a:lumMod val="50000"/>
                </a:schemeClr>
              </a:solidFill>
            </a:endParaRPr>
          </a:p>
        </p:txBody>
      </p:sp>
      <p:pic>
        <p:nvPicPr>
          <p:cNvPr id="31" name="Picture 30">
            <a:extLst>
              <a:ext uri="{FF2B5EF4-FFF2-40B4-BE49-F238E27FC236}">
                <a16:creationId xmlns:a16="http://schemas.microsoft.com/office/drawing/2014/main" id="{31BD00B3-5288-49E1-A1FD-B843F5600566}"/>
              </a:ext>
            </a:extLst>
          </p:cNvPr>
          <p:cNvPicPr>
            <a:picLocks noChangeAspect="1"/>
          </p:cNvPicPr>
          <p:nvPr/>
        </p:nvPicPr>
        <p:blipFill>
          <a:blip r:embed="rId2"/>
          <a:stretch>
            <a:fillRect/>
          </a:stretch>
        </p:blipFill>
        <p:spPr>
          <a:xfrm>
            <a:off x="2804052" y="1262837"/>
            <a:ext cx="1524000" cy="861774"/>
          </a:xfrm>
          <a:prstGeom prst="rect">
            <a:avLst/>
          </a:prstGeom>
        </p:spPr>
      </p:pic>
      <p:pic>
        <p:nvPicPr>
          <p:cNvPr id="17" name="Picture 16">
            <a:extLst>
              <a:ext uri="{FF2B5EF4-FFF2-40B4-BE49-F238E27FC236}">
                <a16:creationId xmlns:a16="http://schemas.microsoft.com/office/drawing/2014/main" id="{50F683FB-8CF9-493F-90DB-271F211352F8}"/>
              </a:ext>
            </a:extLst>
          </p:cNvPr>
          <p:cNvPicPr>
            <a:picLocks noChangeAspect="1"/>
          </p:cNvPicPr>
          <p:nvPr/>
        </p:nvPicPr>
        <p:blipFill>
          <a:blip r:embed="rId3"/>
          <a:stretch>
            <a:fillRect/>
          </a:stretch>
        </p:blipFill>
        <p:spPr>
          <a:xfrm>
            <a:off x="2679846" y="2389158"/>
            <a:ext cx="2000250" cy="857250"/>
          </a:xfrm>
          <a:prstGeom prst="rect">
            <a:avLst/>
          </a:prstGeom>
        </p:spPr>
      </p:pic>
      <p:pic>
        <p:nvPicPr>
          <p:cNvPr id="18" name="Picture 17">
            <a:extLst>
              <a:ext uri="{FF2B5EF4-FFF2-40B4-BE49-F238E27FC236}">
                <a16:creationId xmlns:a16="http://schemas.microsoft.com/office/drawing/2014/main" id="{BAB82DBF-BCAE-42F6-9866-A2F20FD1D43A}"/>
              </a:ext>
            </a:extLst>
          </p:cNvPr>
          <p:cNvPicPr>
            <a:picLocks noChangeAspect="1"/>
          </p:cNvPicPr>
          <p:nvPr/>
        </p:nvPicPr>
        <p:blipFill>
          <a:blip r:embed="rId4"/>
          <a:stretch>
            <a:fillRect/>
          </a:stretch>
        </p:blipFill>
        <p:spPr>
          <a:xfrm>
            <a:off x="9907398" y="3540023"/>
            <a:ext cx="2119165" cy="756057"/>
          </a:xfrm>
          <a:prstGeom prst="rect">
            <a:avLst/>
          </a:prstGeom>
        </p:spPr>
      </p:pic>
      <p:pic>
        <p:nvPicPr>
          <p:cNvPr id="19" name="Picture 18">
            <a:extLst>
              <a:ext uri="{FF2B5EF4-FFF2-40B4-BE49-F238E27FC236}">
                <a16:creationId xmlns:a16="http://schemas.microsoft.com/office/drawing/2014/main" id="{106DC821-534E-46E0-9FF1-340D5D27E8AC}"/>
              </a:ext>
            </a:extLst>
          </p:cNvPr>
          <p:cNvPicPr>
            <a:picLocks noChangeAspect="1"/>
          </p:cNvPicPr>
          <p:nvPr/>
        </p:nvPicPr>
        <p:blipFill>
          <a:blip r:embed="rId5"/>
          <a:stretch>
            <a:fillRect/>
          </a:stretch>
        </p:blipFill>
        <p:spPr>
          <a:xfrm>
            <a:off x="1822977" y="5290363"/>
            <a:ext cx="1962150" cy="609600"/>
          </a:xfrm>
          <a:prstGeom prst="rect">
            <a:avLst/>
          </a:prstGeom>
        </p:spPr>
      </p:pic>
    </p:spTree>
    <p:extLst>
      <p:ext uri="{BB962C8B-B14F-4D97-AF65-F5344CB8AC3E}">
        <p14:creationId xmlns:p14="http://schemas.microsoft.com/office/powerpoint/2010/main" val="364121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2219CA-2416-4FD3-BBB9-EBE62C43798D}"/>
              </a:ext>
            </a:extLst>
          </p:cNvPr>
          <p:cNvSpPr txBox="1"/>
          <p:nvPr/>
        </p:nvSpPr>
        <p:spPr>
          <a:xfrm>
            <a:off x="629174" y="318782"/>
            <a:ext cx="11518085" cy="6181629"/>
          </a:xfrm>
          <a:prstGeom prst="rect">
            <a:avLst/>
          </a:prstGeom>
          <a:noFill/>
        </p:spPr>
        <p:txBody>
          <a:bodyPr wrap="square" rtlCol="0">
            <a:spAutoFit/>
          </a:bodyPr>
          <a:lstStyle/>
          <a:p>
            <a:endParaRPr lang="en-US" dirty="0">
              <a:latin typeface="Inter"/>
            </a:endParaRPr>
          </a:p>
          <a:p>
            <a:pPr>
              <a:lnSpc>
                <a:spcPct val="150000"/>
              </a:lnSpc>
            </a:pPr>
            <a:r>
              <a:rPr lang="en-US" dirty="0">
                <a:latin typeface="Inter"/>
              </a:rPr>
              <a:t>5.</a:t>
            </a:r>
            <a:r>
              <a:rPr lang="en-US" u="sng" dirty="0">
                <a:solidFill>
                  <a:schemeClr val="accent2">
                    <a:lumMod val="50000"/>
                  </a:schemeClr>
                </a:solidFill>
                <a:latin typeface="Inter"/>
              </a:rPr>
              <a:t> Entropy </a:t>
            </a:r>
            <a:r>
              <a:rPr lang="en-US" dirty="0">
                <a:latin typeface="Inter"/>
              </a:rPr>
              <a:t>: </a:t>
            </a:r>
          </a:p>
          <a:p>
            <a:pPr>
              <a:lnSpc>
                <a:spcPct val="150000"/>
              </a:lnSpc>
            </a:pPr>
            <a:endParaRPr lang="en-US" dirty="0">
              <a:latin typeface="Inter"/>
            </a:endParaRPr>
          </a:p>
          <a:p>
            <a:pPr>
              <a:lnSpc>
                <a:spcPct val="150000"/>
              </a:lnSpc>
            </a:pPr>
            <a:r>
              <a:rPr lang="en-US" dirty="0">
                <a:latin typeface="Inter"/>
              </a:rPr>
              <a:t>6. </a:t>
            </a:r>
            <a:r>
              <a:rPr lang="en-US" u="sng" dirty="0">
                <a:solidFill>
                  <a:schemeClr val="accent2">
                    <a:lumMod val="50000"/>
                  </a:schemeClr>
                </a:solidFill>
                <a:latin typeface="Inter"/>
              </a:rPr>
              <a:t>RMS</a:t>
            </a:r>
            <a:r>
              <a:rPr lang="en-US" dirty="0">
                <a:latin typeface="Inter"/>
              </a:rPr>
              <a:t> : </a:t>
            </a:r>
          </a:p>
          <a:p>
            <a:pPr>
              <a:lnSpc>
                <a:spcPct val="150000"/>
              </a:lnSpc>
            </a:pPr>
            <a:endParaRPr lang="en-US" dirty="0">
              <a:latin typeface="Inter"/>
            </a:endParaRPr>
          </a:p>
          <a:p>
            <a:pPr>
              <a:lnSpc>
                <a:spcPct val="150000"/>
              </a:lnSpc>
            </a:pPr>
            <a:r>
              <a:rPr lang="en-US" dirty="0">
                <a:latin typeface="Inter"/>
              </a:rPr>
              <a:t>7. </a:t>
            </a:r>
            <a:r>
              <a:rPr lang="en-US" u="sng" dirty="0">
                <a:solidFill>
                  <a:schemeClr val="accent2">
                    <a:lumMod val="50000"/>
                  </a:schemeClr>
                </a:solidFill>
                <a:latin typeface="Inter"/>
              </a:rPr>
              <a:t>Peak to Peak </a:t>
            </a:r>
            <a:r>
              <a:rPr lang="en-US" dirty="0">
                <a:latin typeface="Inter"/>
              </a:rPr>
              <a:t>: </a:t>
            </a:r>
            <a:endParaRPr lang="en-IN" dirty="0"/>
          </a:p>
          <a:p>
            <a:pPr>
              <a:lnSpc>
                <a:spcPct val="150000"/>
              </a:lnSpc>
            </a:pPr>
            <a:endParaRPr lang="en-IN" dirty="0"/>
          </a:p>
          <a:p>
            <a:pPr>
              <a:lnSpc>
                <a:spcPct val="150000"/>
              </a:lnSpc>
            </a:pPr>
            <a:r>
              <a:rPr lang="en-IN" sz="1600" dirty="0"/>
              <a:t>8. </a:t>
            </a:r>
            <a:r>
              <a:rPr lang="en-IN" sz="1600" u="sng" dirty="0">
                <a:solidFill>
                  <a:schemeClr val="accent2">
                    <a:lumMod val="50000"/>
                  </a:schemeClr>
                </a:solidFill>
              </a:rPr>
              <a:t>Crest factor </a:t>
            </a:r>
            <a:r>
              <a:rPr lang="en-IN" sz="1600" dirty="0"/>
              <a:t>: </a:t>
            </a:r>
            <a:r>
              <a:rPr lang="en-US" sz="1600" b="0" i="0" dirty="0">
                <a:effectLst/>
                <a:latin typeface="Inter"/>
              </a:rPr>
              <a:t> Faults often first show themselves in changes in the peakiness of a signal before they show in the energy represented by the signal root mean squared. The crest factor can provide an early warning for faults when they first develop</a:t>
            </a:r>
          </a:p>
          <a:p>
            <a:pPr>
              <a:lnSpc>
                <a:spcPct val="150000"/>
              </a:lnSpc>
            </a:pPr>
            <a:endParaRPr lang="en-US" sz="1600" dirty="0">
              <a:latin typeface="Inter"/>
            </a:endParaRPr>
          </a:p>
          <a:p>
            <a:pPr>
              <a:lnSpc>
                <a:spcPct val="150000"/>
              </a:lnSpc>
            </a:pPr>
            <a:r>
              <a:rPr lang="en-US" sz="1600" dirty="0">
                <a:latin typeface="Inter"/>
              </a:rPr>
              <a:t>9. </a:t>
            </a:r>
            <a:r>
              <a:rPr lang="en-US" u="sng" dirty="0">
                <a:solidFill>
                  <a:schemeClr val="accent2">
                    <a:lumMod val="50000"/>
                  </a:schemeClr>
                </a:solidFill>
                <a:latin typeface="Inter"/>
              </a:rPr>
              <a:t>Clearance Factor </a:t>
            </a:r>
            <a:r>
              <a:rPr lang="en-US" dirty="0">
                <a:latin typeface="Inter"/>
              </a:rPr>
              <a:t>:  </a:t>
            </a:r>
            <a:r>
              <a:rPr lang="en-US" sz="1600" dirty="0">
                <a:latin typeface="Inter"/>
              </a:rPr>
              <a:t>For rotating machinery, this feature is maximum for healthy bearings and goes on decreasing for defective ball, defective outer race, and defective inner race respectively. The clearance factor has the highest separation ability for defective inner race faults.</a:t>
            </a:r>
          </a:p>
          <a:p>
            <a:pPr>
              <a:lnSpc>
                <a:spcPct val="150000"/>
              </a:lnSpc>
            </a:pPr>
            <a:r>
              <a:rPr lang="en-IN" sz="1600" dirty="0"/>
              <a:t>10. </a:t>
            </a:r>
            <a:r>
              <a:rPr lang="en-IN" sz="1600" u="sng" dirty="0">
                <a:solidFill>
                  <a:schemeClr val="accent2">
                    <a:lumMod val="50000"/>
                  </a:schemeClr>
                </a:solidFill>
              </a:rPr>
              <a:t>Shape Factor </a:t>
            </a:r>
            <a:r>
              <a:rPr lang="en-IN" sz="1600" dirty="0"/>
              <a:t>: </a:t>
            </a:r>
          </a:p>
          <a:p>
            <a:pPr>
              <a:lnSpc>
                <a:spcPct val="150000"/>
              </a:lnSpc>
            </a:pPr>
            <a:endParaRPr lang="en-IN" sz="1600" dirty="0"/>
          </a:p>
          <a:p>
            <a:pPr>
              <a:lnSpc>
                <a:spcPct val="150000"/>
              </a:lnSpc>
            </a:pPr>
            <a:r>
              <a:rPr lang="en-IN" sz="1600" dirty="0"/>
              <a:t>11.</a:t>
            </a:r>
            <a:r>
              <a:rPr lang="en-IN" sz="1600" u="sng" dirty="0">
                <a:solidFill>
                  <a:schemeClr val="accent2">
                    <a:lumMod val="50000"/>
                  </a:schemeClr>
                </a:solidFill>
              </a:rPr>
              <a:t> Impulse </a:t>
            </a:r>
            <a:r>
              <a:rPr lang="en-IN" sz="1600" dirty="0"/>
              <a:t>: </a:t>
            </a:r>
          </a:p>
        </p:txBody>
      </p:sp>
      <p:pic>
        <p:nvPicPr>
          <p:cNvPr id="8" name="Picture 7">
            <a:extLst>
              <a:ext uri="{FF2B5EF4-FFF2-40B4-BE49-F238E27FC236}">
                <a16:creationId xmlns:a16="http://schemas.microsoft.com/office/drawing/2014/main" id="{CE8AB544-E470-4AE1-9E9A-00D4B92CEF7F}"/>
              </a:ext>
            </a:extLst>
          </p:cNvPr>
          <p:cNvPicPr>
            <a:picLocks noChangeAspect="1"/>
          </p:cNvPicPr>
          <p:nvPr/>
        </p:nvPicPr>
        <p:blipFill>
          <a:blip r:embed="rId2"/>
          <a:stretch>
            <a:fillRect/>
          </a:stretch>
        </p:blipFill>
        <p:spPr>
          <a:xfrm>
            <a:off x="2430883" y="533110"/>
            <a:ext cx="3150655" cy="2193312"/>
          </a:xfrm>
          <a:prstGeom prst="rect">
            <a:avLst/>
          </a:prstGeom>
        </p:spPr>
      </p:pic>
      <p:pic>
        <p:nvPicPr>
          <p:cNvPr id="11" name="Picture 10">
            <a:extLst>
              <a:ext uri="{FF2B5EF4-FFF2-40B4-BE49-F238E27FC236}">
                <a16:creationId xmlns:a16="http://schemas.microsoft.com/office/drawing/2014/main" id="{16D54A96-9E22-464D-BFB5-66A5814C5A58}"/>
              </a:ext>
            </a:extLst>
          </p:cNvPr>
          <p:cNvPicPr>
            <a:picLocks noChangeAspect="1"/>
          </p:cNvPicPr>
          <p:nvPr/>
        </p:nvPicPr>
        <p:blipFill>
          <a:blip r:embed="rId3"/>
          <a:stretch>
            <a:fillRect/>
          </a:stretch>
        </p:blipFill>
        <p:spPr>
          <a:xfrm>
            <a:off x="2313439" y="6058744"/>
            <a:ext cx="962025" cy="532292"/>
          </a:xfrm>
          <a:prstGeom prst="rect">
            <a:avLst/>
          </a:prstGeom>
        </p:spPr>
      </p:pic>
      <p:pic>
        <p:nvPicPr>
          <p:cNvPr id="13" name="Picture 12">
            <a:extLst>
              <a:ext uri="{FF2B5EF4-FFF2-40B4-BE49-F238E27FC236}">
                <a16:creationId xmlns:a16="http://schemas.microsoft.com/office/drawing/2014/main" id="{98B7D227-A588-4130-B02E-7148D7701877}"/>
              </a:ext>
            </a:extLst>
          </p:cNvPr>
          <p:cNvPicPr>
            <a:picLocks noChangeAspect="1"/>
          </p:cNvPicPr>
          <p:nvPr/>
        </p:nvPicPr>
        <p:blipFill>
          <a:blip r:embed="rId4"/>
          <a:stretch>
            <a:fillRect/>
          </a:stretch>
        </p:blipFill>
        <p:spPr>
          <a:xfrm>
            <a:off x="2592198" y="5152559"/>
            <a:ext cx="758767" cy="610270"/>
          </a:xfrm>
          <a:prstGeom prst="rect">
            <a:avLst/>
          </a:prstGeom>
        </p:spPr>
      </p:pic>
      <p:pic>
        <p:nvPicPr>
          <p:cNvPr id="15" name="Picture 14">
            <a:extLst>
              <a:ext uri="{FF2B5EF4-FFF2-40B4-BE49-F238E27FC236}">
                <a16:creationId xmlns:a16="http://schemas.microsoft.com/office/drawing/2014/main" id="{12AA81A5-E2D0-40B8-B0A4-170B6E36FF48}"/>
              </a:ext>
            </a:extLst>
          </p:cNvPr>
          <p:cNvPicPr>
            <a:picLocks noChangeAspect="1"/>
          </p:cNvPicPr>
          <p:nvPr/>
        </p:nvPicPr>
        <p:blipFill>
          <a:blip r:embed="rId5"/>
          <a:stretch>
            <a:fillRect/>
          </a:stretch>
        </p:blipFill>
        <p:spPr>
          <a:xfrm>
            <a:off x="8565329" y="5120722"/>
            <a:ext cx="2068945" cy="609600"/>
          </a:xfrm>
          <a:prstGeom prst="rect">
            <a:avLst/>
          </a:prstGeom>
        </p:spPr>
      </p:pic>
      <p:pic>
        <p:nvPicPr>
          <p:cNvPr id="17" name="Picture 16">
            <a:extLst>
              <a:ext uri="{FF2B5EF4-FFF2-40B4-BE49-F238E27FC236}">
                <a16:creationId xmlns:a16="http://schemas.microsoft.com/office/drawing/2014/main" id="{CDE5835F-A123-4B06-AE19-4A093A07FFCC}"/>
              </a:ext>
            </a:extLst>
          </p:cNvPr>
          <p:cNvPicPr>
            <a:picLocks noChangeAspect="1"/>
          </p:cNvPicPr>
          <p:nvPr/>
        </p:nvPicPr>
        <p:blipFill>
          <a:blip r:embed="rId6"/>
          <a:stretch>
            <a:fillRect/>
          </a:stretch>
        </p:blipFill>
        <p:spPr>
          <a:xfrm>
            <a:off x="10049050" y="3489251"/>
            <a:ext cx="1657350" cy="466725"/>
          </a:xfrm>
          <a:prstGeom prst="rect">
            <a:avLst/>
          </a:prstGeom>
        </p:spPr>
      </p:pic>
    </p:spTree>
    <p:extLst>
      <p:ext uri="{BB962C8B-B14F-4D97-AF65-F5344CB8AC3E}">
        <p14:creationId xmlns:p14="http://schemas.microsoft.com/office/powerpoint/2010/main" val="102589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6AD1B1-93B1-4962-95F2-63B2D3BB4A50}"/>
              </a:ext>
            </a:extLst>
          </p:cNvPr>
          <p:cNvPicPr>
            <a:picLocks noChangeAspect="1"/>
          </p:cNvPicPr>
          <p:nvPr/>
        </p:nvPicPr>
        <p:blipFill>
          <a:blip r:embed="rId2"/>
          <a:stretch>
            <a:fillRect/>
          </a:stretch>
        </p:blipFill>
        <p:spPr>
          <a:xfrm>
            <a:off x="154463" y="961580"/>
            <a:ext cx="11883073" cy="484188"/>
          </a:xfrm>
          <a:prstGeom prst="rect">
            <a:avLst/>
          </a:prstGeom>
        </p:spPr>
      </p:pic>
      <p:pic>
        <p:nvPicPr>
          <p:cNvPr id="5" name="Picture 4">
            <a:extLst>
              <a:ext uri="{FF2B5EF4-FFF2-40B4-BE49-F238E27FC236}">
                <a16:creationId xmlns:a16="http://schemas.microsoft.com/office/drawing/2014/main" id="{92E54952-3768-4571-B40A-36537193AAE5}"/>
              </a:ext>
            </a:extLst>
          </p:cNvPr>
          <p:cNvPicPr>
            <a:picLocks noChangeAspect="1"/>
          </p:cNvPicPr>
          <p:nvPr/>
        </p:nvPicPr>
        <p:blipFill>
          <a:blip r:embed="rId3"/>
          <a:stretch>
            <a:fillRect/>
          </a:stretch>
        </p:blipFill>
        <p:spPr>
          <a:xfrm>
            <a:off x="154463" y="1524511"/>
            <a:ext cx="11883073" cy="484188"/>
          </a:xfrm>
          <a:prstGeom prst="rect">
            <a:avLst/>
          </a:prstGeom>
        </p:spPr>
      </p:pic>
      <p:sp>
        <p:nvSpPr>
          <p:cNvPr id="6" name="TextBox 5">
            <a:extLst>
              <a:ext uri="{FF2B5EF4-FFF2-40B4-BE49-F238E27FC236}">
                <a16:creationId xmlns:a16="http://schemas.microsoft.com/office/drawing/2014/main" id="{3BBCE899-75C7-4705-81F2-F6799E6500AF}"/>
              </a:ext>
            </a:extLst>
          </p:cNvPr>
          <p:cNvSpPr txBox="1"/>
          <p:nvPr/>
        </p:nvSpPr>
        <p:spPr>
          <a:xfrm>
            <a:off x="495934" y="2160594"/>
            <a:ext cx="9847279" cy="405790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t>Dataset prepared based on experiment 1 which has data for in two different axis (X and Y)</a:t>
            </a:r>
          </a:p>
          <a:p>
            <a:pPr marL="342900" indent="-342900">
              <a:lnSpc>
                <a:spcPct val="150000"/>
              </a:lnSpc>
              <a:buFont typeface="Arial" panose="020B0604020202020204" pitchFamily="34" charset="0"/>
              <a:buChar char="•"/>
            </a:pPr>
            <a:r>
              <a:rPr lang="en-US" sz="1600" dirty="0"/>
              <a:t>Each bearing is termed as B1, B2, B3, B4 </a:t>
            </a:r>
          </a:p>
          <a:p>
            <a:pPr marL="342900" indent="-342900">
              <a:lnSpc>
                <a:spcPct val="150000"/>
              </a:lnSpc>
              <a:buFont typeface="Arial" panose="020B0604020202020204" pitchFamily="34" charset="0"/>
              <a:buChar char="•"/>
            </a:pPr>
            <a:r>
              <a:rPr lang="en-US" sz="1600" dirty="0"/>
              <a:t>Dividing health status</a:t>
            </a:r>
            <a:endParaRPr lang="en-IN" sz="1600" dirty="0"/>
          </a:p>
          <a:p>
            <a:pPr>
              <a:lnSpc>
                <a:spcPct val="150000"/>
              </a:lnSpc>
            </a:pPr>
            <a:r>
              <a:rPr lang="en-IN" sz="1600" dirty="0"/>
              <a:t>      </a:t>
            </a:r>
            <a:r>
              <a:rPr lang="en-IN" sz="1800" dirty="0">
                <a:solidFill>
                  <a:srgbClr val="000000"/>
                </a:solidFill>
                <a:effectLst/>
                <a:latin typeface="Arial" panose="020B0604020202020204" pitchFamily="34" charset="0"/>
                <a:ea typeface="Times New Roman" panose="02020603050405020304" pitchFamily="18" charset="0"/>
              </a:rPr>
              <a:t>To make the data ready for training a classifier we need to provide it with the health status  labels based on the level of sensor data by specifying the correct date and time like </a:t>
            </a:r>
          </a:p>
          <a:p>
            <a:pPr marL="742950" lvl="1" indent="-285750">
              <a:lnSpc>
                <a:spcPct val="150000"/>
              </a:lnSpc>
              <a:buFont typeface="Arial" panose="020B0604020202020204" pitchFamily="34" charset="0"/>
              <a:buChar char="•"/>
            </a:pPr>
            <a:r>
              <a:rPr lang="en-IN" dirty="0">
                <a:solidFill>
                  <a:srgbClr val="000000"/>
                </a:solidFill>
                <a:effectLst/>
                <a:latin typeface="Arial" panose="020B0604020202020204" pitchFamily="34" charset="0"/>
                <a:ea typeface="Times New Roman" panose="02020603050405020304" pitchFamily="18" charset="0"/>
              </a:rPr>
              <a:t>early</a:t>
            </a:r>
          </a:p>
          <a:p>
            <a:pPr marL="742950" lvl="1" indent="-285750">
              <a:lnSpc>
                <a:spcPct val="150000"/>
              </a:lnSpc>
              <a:buFont typeface="Arial" panose="020B0604020202020204" pitchFamily="34" charset="0"/>
              <a:buChar char="•"/>
            </a:pPr>
            <a:r>
              <a:rPr lang="en-IN" dirty="0">
                <a:solidFill>
                  <a:srgbClr val="000000"/>
                </a:solidFill>
                <a:effectLst/>
                <a:latin typeface="Arial" panose="020B0604020202020204" pitchFamily="34" charset="0"/>
                <a:ea typeface="Times New Roman" panose="02020603050405020304" pitchFamily="18" charset="0"/>
              </a:rPr>
              <a:t>normal</a:t>
            </a:r>
          </a:p>
          <a:p>
            <a:pPr marL="742950" lvl="1" indent="-285750">
              <a:lnSpc>
                <a:spcPct val="150000"/>
              </a:lnSpc>
              <a:buFont typeface="Arial" panose="020B0604020202020204" pitchFamily="34" charset="0"/>
              <a:buChar char="•"/>
            </a:pPr>
            <a:r>
              <a:rPr lang="en-IN" dirty="0">
                <a:solidFill>
                  <a:srgbClr val="000000"/>
                </a:solidFill>
                <a:effectLst/>
                <a:latin typeface="Arial" panose="020B0604020202020204" pitchFamily="34" charset="0"/>
                <a:ea typeface="Times New Roman" panose="02020603050405020304" pitchFamily="18" charset="0"/>
              </a:rPr>
              <a:t>suspect</a:t>
            </a:r>
          </a:p>
          <a:p>
            <a:pPr marL="742950" lvl="1" indent="-285750">
              <a:lnSpc>
                <a:spcPct val="150000"/>
              </a:lnSpc>
              <a:buFont typeface="Arial" panose="020B0604020202020204" pitchFamily="34" charset="0"/>
              <a:buChar char="•"/>
            </a:pPr>
            <a:r>
              <a:rPr lang="en-IN" dirty="0">
                <a:solidFill>
                  <a:srgbClr val="000000"/>
                </a:solidFill>
                <a:effectLst/>
                <a:latin typeface="Arial" panose="020B0604020202020204" pitchFamily="34" charset="0"/>
                <a:ea typeface="Times New Roman" panose="02020603050405020304" pitchFamily="18" charset="0"/>
              </a:rPr>
              <a:t>failure. </a:t>
            </a:r>
          </a:p>
          <a:p>
            <a:pPr lvl="1">
              <a:lnSpc>
                <a:spcPct val="150000"/>
              </a:lnSpc>
            </a:pPr>
            <a:r>
              <a:rPr lang="en-IN" dirty="0">
                <a:solidFill>
                  <a:srgbClr val="000000"/>
                </a:solidFill>
                <a:effectLst/>
                <a:latin typeface="Arial" panose="020B0604020202020204" pitchFamily="34" charset="0"/>
                <a:ea typeface="Times New Roman" panose="02020603050405020304" pitchFamily="18" charset="0"/>
              </a:rPr>
              <a:t>This part depends on the project team how many labels they want to give.</a:t>
            </a:r>
            <a:endParaRPr lang="en-US" sz="1600" dirty="0"/>
          </a:p>
        </p:txBody>
      </p:sp>
      <p:sp>
        <p:nvSpPr>
          <p:cNvPr id="10" name="Rectangle 1">
            <a:extLst>
              <a:ext uri="{FF2B5EF4-FFF2-40B4-BE49-F238E27FC236}">
                <a16:creationId xmlns:a16="http://schemas.microsoft.com/office/drawing/2014/main" id="{EF148148-5ED9-4E2D-BF7F-4A49F95E871C}"/>
              </a:ext>
            </a:extLst>
          </p:cNvPr>
          <p:cNvSpPr>
            <a:spLocks noChangeArrowheads="1"/>
          </p:cNvSpPr>
          <p:nvPr/>
        </p:nvSpPr>
        <p:spPr bwMode="auto">
          <a:xfrm>
            <a:off x="5987636" y="-353943"/>
            <a:ext cx="33270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Inter"/>
              </a:rPr>
              <a:t>.</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Inter"/>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50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F9261-2F09-454C-9AF9-A801E0C370FB}"/>
              </a:ext>
            </a:extLst>
          </p:cNvPr>
          <p:cNvPicPr>
            <a:picLocks noChangeAspect="1"/>
          </p:cNvPicPr>
          <p:nvPr/>
        </p:nvPicPr>
        <p:blipFill>
          <a:blip r:embed="rId2"/>
          <a:stretch>
            <a:fillRect/>
          </a:stretch>
        </p:blipFill>
        <p:spPr>
          <a:xfrm>
            <a:off x="355600" y="273442"/>
            <a:ext cx="3512185" cy="3934703"/>
          </a:xfrm>
          <a:prstGeom prst="rect">
            <a:avLst/>
          </a:prstGeom>
        </p:spPr>
      </p:pic>
      <p:sp>
        <p:nvSpPr>
          <p:cNvPr id="4" name="TextBox 3">
            <a:extLst>
              <a:ext uri="{FF2B5EF4-FFF2-40B4-BE49-F238E27FC236}">
                <a16:creationId xmlns:a16="http://schemas.microsoft.com/office/drawing/2014/main" id="{876AFCC6-FF84-4333-B297-74674D147A19}"/>
              </a:ext>
            </a:extLst>
          </p:cNvPr>
          <p:cNvSpPr txBox="1"/>
          <p:nvPr/>
        </p:nvSpPr>
        <p:spPr>
          <a:xfrm>
            <a:off x="4318000" y="273442"/>
            <a:ext cx="75184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Dropped  y axis  columns because our test dataset has data in only X axis </a:t>
            </a:r>
          </a:p>
          <a:p>
            <a:pPr marL="285750" indent="-285750">
              <a:buFont typeface="Arial" panose="020B0604020202020204" pitchFamily="34" charset="0"/>
              <a:buChar char="•"/>
            </a:pPr>
            <a:r>
              <a:rPr lang="en-US" dirty="0"/>
              <a:t>Used state as target variable(we have to predict the state)</a:t>
            </a:r>
          </a:p>
          <a:p>
            <a:endParaRPr lang="en-US" dirty="0"/>
          </a:p>
          <a:p>
            <a:pPr marL="285750" indent="-285750">
              <a:buFont typeface="Arial" panose="020B0604020202020204" pitchFamily="34" charset="0"/>
              <a:buChar char="•"/>
            </a:pPr>
            <a:r>
              <a:rPr lang="en-IN" dirty="0">
                <a:solidFill>
                  <a:schemeClr val="bg2">
                    <a:lumMod val="25000"/>
                  </a:schemeClr>
                </a:solidFill>
              </a:rPr>
              <a:t>Classifiers used</a:t>
            </a:r>
          </a:p>
          <a:p>
            <a:r>
              <a:rPr lang="en-IN" dirty="0">
                <a:solidFill>
                  <a:schemeClr val="bg2">
                    <a:lumMod val="25000"/>
                  </a:schemeClr>
                </a:solidFill>
              </a:rPr>
              <a:t>   </a:t>
            </a:r>
          </a:p>
          <a:p>
            <a:pPr marL="742950" lvl="1" indent="-285750">
              <a:buFont typeface="Arial" panose="020B0604020202020204" pitchFamily="34" charset="0"/>
              <a:buChar char="•"/>
            </a:pPr>
            <a:r>
              <a:rPr lang="en-IN" dirty="0">
                <a:solidFill>
                  <a:schemeClr val="bg2">
                    <a:lumMod val="25000"/>
                  </a:schemeClr>
                </a:solidFill>
              </a:rPr>
              <a:t>    K Neighbours Classifier</a:t>
            </a:r>
          </a:p>
          <a:p>
            <a:pPr marL="742950" lvl="1" indent="-285750">
              <a:buFont typeface="Arial" panose="020B0604020202020204" pitchFamily="34" charset="0"/>
              <a:buChar char="•"/>
            </a:pPr>
            <a:r>
              <a:rPr lang="en-IN" dirty="0">
                <a:solidFill>
                  <a:schemeClr val="bg2">
                    <a:lumMod val="25000"/>
                  </a:schemeClr>
                </a:solidFill>
              </a:rPr>
              <a:t>    Support Vector Classifier</a:t>
            </a:r>
          </a:p>
          <a:p>
            <a:pPr marL="742950" lvl="1" indent="-285750">
              <a:buFont typeface="Arial" panose="020B0604020202020204" pitchFamily="34" charset="0"/>
              <a:buChar char="•"/>
            </a:pPr>
            <a:r>
              <a:rPr lang="en-IN" dirty="0">
                <a:solidFill>
                  <a:schemeClr val="bg2">
                    <a:lumMod val="25000"/>
                  </a:schemeClr>
                </a:solidFill>
              </a:rPr>
              <a:t>    Gaussian Process Classifier</a:t>
            </a:r>
          </a:p>
          <a:p>
            <a:pPr marL="742950" lvl="1" indent="-285750">
              <a:buFont typeface="Arial" panose="020B0604020202020204" pitchFamily="34" charset="0"/>
              <a:buChar char="•"/>
            </a:pPr>
            <a:r>
              <a:rPr lang="en-IN" dirty="0">
                <a:solidFill>
                  <a:schemeClr val="bg2">
                    <a:lumMod val="25000"/>
                  </a:schemeClr>
                </a:solidFill>
              </a:rPr>
              <a:t>    Decision Tree Classifier    </a:t>
            </a:r>
          </a:p>
          <a:p>
            <a:pPr marL="742950" lvl="1" indent="-285750">
              <a:buFont typeface="Arial" panose="020B0604020202020204" pitchFamily="34" charset="0"/>
              <a:buChar char="•"/>
            </a:pPr>
            <a:r>
              <a:rPr lang="en-IN" dirty="0">
                <a:solidFill>
                  <a:schemeClr val="bg2">
                    <a:lumMod val="25000"/>
                  </a:schemeClr>
                </a:solidFill>
              </a:rPr>
              <a:t>    RandomForestClassifier</a:t>
            </a:r>
          </a:p>
          <a:p>
            <a:pPr marL="742950" lvl="1" indent="-285750">
              <a:buFont typeface="Arial" panose="020B0604020202020204" pitchFamily="34" charset="0"/>
              <a:buChar char="•"/>
            </a:pPr>
            <a:r>
              <a:rPr lang="en-IN" dirty="0">
                <a:solidFill>
                  <a:schemeClr val="bg2">
                    <a:lumMod val="25000"/>
                  </a:schemeClr>
                </a:solidFill>
              </a:rPr>
              <a:t>    MLP Classifier (ANN)</a:t>
            </a:r>
          </a:p>
          <a:p>
            <a:pPr marL="742950" lvl="1" indent="-285750">
              <a:buFont typeface="Arial" panose="020B0604020202020204" pitchFamily="34" charset="0"/>
              <a:buChar char="•"/>
            </a:pPr>
            <a:r>
              <a:rPr lang="en-IN" dirty="0">
                <a:solidFill>
                  <a:schemeClr val="bg2">
                    <a:lumMod val="25000"/>
                  </a:schemeClr>
                </a:solidFill>
              </a:rPr>
              <a:t>    AdaBoost Classifier</a:t>
            </a:r>
          </a:p>
          <a:p>
            <a:pPr marL="742950" lvl="1" indent="-285750">
              <a:buFont typeface="Arial" panose="020B0604020202020204" pitchFamily="34" charset="0"/>
              <a:buChar char="•"/>
            </a:pPr>
            <a:r>
              <a:rPr lang="en-IN" dirty="0">
                <a:solidFill>
                  <a:schemeClr val="bg2">
                    <a:lumMod val="25000"/>
                  </a:schemeClr>
                </a:solidFill>
              </a:rPr>
              <a:t>   Gaussian naive bayes classifier</a:t>
            </a:r>
          </a:p>
          <a:p>
            <a:pPr marL="742950" lvl="1" indent="-285750">
              <a:buFont typeface="Arial" panose="020B0604020202020204" pitchFamily="34" charset="0"/>
              <a:buChar char="•"/>
            </a:pPr>
            <a:r>
              <a:rPr lang="en-IN" dirty="0">
                <a:solidFill>
                  <a:schemeClr val="bg2">
                    <a:lumMod val="25000"/>
                  </a:schemeClr>
                </a:solidFill>
              </a:rPr>
              <a:t>   Quadratic Discriminant Analysis</a:t>
            </a:r>
          </a:p>
          <a:p>
            <a:pPr marL="742950" lvl="1" indent="-285750">
              <a:buFont typeface="Arial" panose="020B0604020202020204" pitchFamily="34" charset="0"/>
              <a:buChar char="•"/>
            </a:pPr>
            <a:r>
              <a:rPr lang="en-IN" dirty="0">
                <a:solidFill>
                  <a:schemeClr val="bg2">
                    <a:lumMod val="25000"/>
                  </a:schemeClr>
                </a:solidFill>
              </a:rPr>
              <a:t>    XGBoost Classifier</a:t>
            </a:r>
          </a:p>
          <a:p>
            <a:pPr marL="742950" lvl="1" indent="-285750">
              <a:buFont typeface="Arial" panose="020B0604020202020204" pitchFamily="34" charset="0"/>
              <a:buChar char="•"/>
            </a:pPr>
            <a:r>
              <a:rPr lang="en-IN" dirty="0">
                <a:solidFill>
                  <a:schemeClr val="bg2">
                    <a:lumMod val="25000"/>
                  </a:schemeClr>
                </a:solidFill>
              </a:rPr>
              <a:t>    CatBoost Classifier</a:t>
            </a:r>
          </a:p>
          <a:p>
            <a:pPr marL="742950" lvl="1" indent="-285750">
              <a:buFont typeface="Arial" panose="020B0604020202020204" pitchFamily="34" charset="0"/>
              <a:buChar char="•"/>
            </a:pPr>
            <a:r>
              <a:rPr lang="en-IN" dirty="0">
                <a:solidFill>
                  <a:schemeClr val="bg2">
                    <a:lumMod val="25000"/>
                  </a:schemeClr>
                </a:solidFill>
              </a:rPr>
              <a:t>    LGBM Classifier </a:t>
            </a:r>
          </a:p>
        </p:txBody>
      </p:sp>
      <p:sp>
        <p:nvSpPr>
          <p:cNvPr id="2" name="TextBox 1">
            <a:extLst>
              <a:ext uri="{FF2B5EF4-FFF2-40B4-BE49-F238E27FC236}">
                <a16:creationId xmlns:a16="http://schemas.microsoft.com/office/drawing/2014/main" id="{F1AB3932-C03A-4321-881D-D7333B69E5F4}"/>
              </a:ext>
            </a:extLst>
          </p:cNvPr>
          <p:cNvSpPr txBox="1"/>
          <p:nvPr/>
        </p:nvSpPr>
        <p:spPr>
          <a:xfrm>
            <a:off x="570451" y="5838738"/>
            <a:ext cx="10105652" cy="369332"/>
          </a:xfrm>
          <a:prstGeom prst="rect">
            <a:avLst/>
          </a:prstGeom>
          <a:noFill/>
        </p:spPr>
        <p:txBody>
          <a:bodyPr wrap="none" rtlCol="0">
            <a:spAutoFit/>
          </a:bodyPr>
          <a:lstStyle/>
          <a:p>
            <a:r>
              <a:rPr lang="en-IN" dirty="0"/>
              <a:t>NOTE : I arranged that bearing data 1,2,3 and 4 vertically (at first it was horizontally arranged)</a:t>
            </a:r>
          </a:p>
        </p:txBody>
      </p:sp>
    </p:spTree>
    <p:extLst>
      <p:ext uri="{BB962C8B-B14F-4D97-AF65-F5344CB8AC3E}">
        <p14:creationId xmlns:p14="http://schemas.microsoft.com/office/powerpoint/2010/main" val="423152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2F8B01-6685-4BEB-B28D-1856F1EF822C}"/>
              </a:ext>
            </a:extLst>
          </p:cNvPr>
          <p:cNvSpPr txBox="1"/>
          <p:nvPr/>
        </p:nvSpPr>
        <p:spPr>
          <a:xfrm>
            <a:off x="822960" y="812800"/>
            <a:ext cx="10891520" cy="3877985"/>
          </a:xfrm>
          <a:prstGeom prst="rect">
            <a:avLst/>
          </a:prstGeom>
          <a:noFill/>
        </p:spPr>
        <p:txBody>
          <a:bodyPr wrap="square">
            <a:spAutoFit/>
          </a:bodyPr>
          <a:lstStyle/>
          <a:p>
            <a:pPr algn="l"/>
            <a:r>
              <a:rPr lang="en-US" sz="2800" b="1" i="0" u="sng" dirty="0">
                <a:solidFill>
                  <a:schemeClr val="accent2">
                    <a:lumMod val="50000"/>
                  </a:schemeClr>
                </a:solidFill>
                <a:effectLst/>
                <a:latin typeface="Inter"/>
              </a:rPr>
              <a:t>Hyperparameter Tuning</a:t>
            </a:r>
          </a:p>
          <a:p>
            <a:pPr algn="l"/>
            <a:endParaRPr lang="en-US" b="1" i="0" u="sng" dirty="0">
              <a:solidFill>
                <a:schemeClr val="accent2">
                  <a:lumMod val="50000"/>
                </a:schemeClr>
              </a:solidFill>
              <a:effectLst/>
              <a:latin typeface="Inter"/>
            </a:endParaRPr>
          </a:p>
          <a:p>
            <a:pPr algn="l">
              <a:buFont typeface="Arial" panose="020B0604020202020204" pitchFamily="34" charset="0"/>
              <a:buChar char="•"/>
            </a:pPr>
            <a:r>
              <a:rPr lang="en-US" sz="2000" b="0" i="0" dirty="0">
                <a:effectLst/>
                <a:latin typeface="Inter"/>
              </a:rPr>
              <a:t>Since accuracy score of the last 3 base model namely </a:t>
            </a:r>
            <a:r>
              <a:rPr lang="en-US" sz="2000" b="0" i="0" dirty="0" err="1">
                <a:effectLst/>
                <a:latin typeface="Inter"/>
              </a:rPr>
              <a:t>XGBoost</a:t>
            </a:r>
            <a:r>
              <a:rPr lang="en-US" sz="2000" b="0" i="0" dirty="0">
                <a:effectLst/>
                <a:latin typeface="Inter"/>
              </a:rPr>
              <a:t>, </a:t>
            </a:r>
            <a:r>
              <a:rPr lang="en-US" sz="2000" b="0" i="0" dirty="0" err="1">
                <a:effectLst/>
                <a:latin typeface="Inter"/>
              </a:rPr>
              <a:t>CatBoost</a:t>
            </a:r>
            <a:r>
              <a:rPr lang="en-US" sz="2000" b="0" i="0" dirty="0">
                <a:effectLst/>
                <a:latin typeface="Inter"/>
              </a:rPr>
              <a:t>, LGBM, are the highest </a:t>
            </a:r>
            <a:r>
              <a:rPr lang="en-US" sz="2000" dirty="0">
                <a:latin typeface="Inter"/>
              </a:rPr>
              <a:t>     </a:t>
            </a:r>
            <a:r>
              <a:rPr lang="en-US" sz="2000" b="0" i="0" dirty="0">
                <a:effectLst/>
                <a:latin typeface="Inter"/>
              </a:rPr>
              <a:t>ones, we will continue with one of them in further investigations </a:t>
            </a:r>
          </a:p>
          <a:p>
            <a:pPr algn="l"/>
            <a:endParaRPr lang="en-US" sz="2000" b="0" i="0" dirty="0">
              <a:effectLst/>
              <a:latin typeface="Inter"/>
            </a:endParaRPr>
          </a:p>
          <a:p>
            <a:pPr algn="l">
              <a:buFont typeface="Arial" panose="020B0604020202020204" pitchFamily="34" charset="0"/>
              <a:buChar char="•"/>
            </a:pPr>
            <a:r>
              <a:rPr lang="en-US" sz="2000" b="0" i="0" dirty="0">
                <a:effectLst/>
                <a:latin typeface="Inter"/>
              </a:rPr>
              <a:t>Parameters of the selected model will be tuned with </a:t>
            </a:r>
            <a:r>
              <a:rPr lang="en-US" sz="2000" b="0" i="0" dirty="0" err="1">
                <a:effectLst/>
                <a:latin typeface="Inter"/>
              </a:rPr>
              <a:t>optuna</a:t>
            </a:r>
            <a:r>
              <a:rPr lang="en-US" sz="2000" b="0" i="0" dirty="0">
                <a:effectLst/>
                <a:latin typeface="Inter"/>
              </a:rPr>
              <a:t> library</a:t>
            </a:r>
          </a:p>
          <a:p>
            <a:pPr algn="l">
              <a:buFont typeface="Arial" panose="020B0604020202020204" pitchFamily="34" charset="0"/>
              <a:buChar char="•"/>
            </a:pPr>
            <a:endParaRPr lang="en-US" sz="2000" b="0" i="0" dirty="0">
              <a:effectLst/>
              <a:latin typeface="Inter"/>
            </a:endParaRPr>
          </a:p>
          <a:p>
            <a:pPr algn="l">
              <a:buFont typeface="Arial" panose="020B0604020202020204" pitchFamily="34" charset="0"/>
              <a:buChar char="•"/>
            </a:pPr>
            <a:r>
              <a:rPr lang="en-US" sz="2000" b="0" i="0" dirty="0">
                <a:effectLst/>
                <a:latin typeface="Inter"/>
              </a:rPr>
              <a:t>Typical values were given as interval of parameters</a:t>
            </a:r>
          </a:p>
          <a:p>
            <a:pPr algn="l">
              <a:buFont typeface="Arial" panose="020B0604020202020204" pitchFamily="34" charset="0"/>
              <a:buChar char="•"/>
            </a:pPr>
            <a:endParaRPr lang="en-US" sz="2000" b="0" i="0" dirty="0">
              <a:effectLst/>
              <a:latin typeface="Inter"/>
            </a:endParaRPr>
          </a:p>
          <a:p>
            <a:pPr algn="l">
              <a:buFont typeface="Arial" panose="020B0604020202020204" pitchFamily="34" charset="0"/>
              <a:buChar char="•"/>
            </a:pPr>
            <a:r>
              <a:rPr lang="en-US" sz="2000" dirty="0">
                <a:latin typeface="Inter"/>
              </a:rPr>
              <a:t>Finally used Xgboost classifier  </a:t>
            </a:r>
            <a:r>
              <a:rPr lang="en-US" sz="2000" b="1" i="1" u="sng" dirty="0" err="1">
                <a:latin typeface="Inter"/>
              </a:rPr>
              <a:t>accuracy_score</a:t>
            </a:r>
            <a:r>
              <a:rPr lang="en-US" sz="2000" b="1" i="1" u="sng" dirty="0">
                <a:latin typeface="Inter"/>
              </a:rPr>
              <a:t> = 0.8423 </a:t>
            </a:r>
            <a:r>
              <a:rPr lang="en-US" sz="2000" b="1" i="1" u="sng" dirty="0">
                <a:latin typeface="Inter"/>
                <a:sym typeface="Wingdings" panose="05000000000000000000" pitchFamily="2" charset="2"/>
              </a:rPr>
              <a:t>  </a:t>
            </a:r>
            <a:r>
              <a:rPr lang="en-US" sz="2000" b="1" i="1" u="sng" dirty="0">
                <a:latin typeface="Inter"/>
              </a:rPr>
              <a:t>0.8512</a:t>
            </a:r>
          </a:p>
          <a:p>
            <a:pPr algn="l">
              <a:buFont typeface="Arial" panose="020B0604020202020204" pitchFamily="34" charset="0"/>
              <a:buChar char="•"/>
            </a:pPr>
            <a:endParaRPr lang="en-US" sz="2000" b="1" i="1" u="sng" dirty="0">
              <a:latin typeface="Inter"/>
            </a:endParaRPr>
          </a:p>
          <a:p>
            <a:pPr algn="l">
              <a:buFont typeface="Arial" panose="020B0604020202020204" pitchFamily="34" charset="0"/>
              <a:buChar char="•"/>
            </a:pPr>
            <a:r>
              <a:rPr lang="en-US" sz="2000" dirty="0">
                <a:latin typeface="Inter"/>
              </a:rPr>
              <a:t>Fed experiment 2, 3 data as test data</a:t>
            </a:r>
            <a:endParaRPr lang="en-US" sz="2000" b="0" i="0" dirty="0">
              <a:effectLst/>
              <a:latin typeface="Inter"/>
            </a:endParaRPr>
          </a:p>
        </p:txBody>
      </p:sp>
    </p:spTree>
    <p:extLst>
      <p:ext uri="{BB962C8B-B14F-4D97-AF65-F5344CB8AC3E}">
        <p14:creationId xmlns:p14="http://schemas.microsoft.com/office/powerpoint/2010/main" val="302780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6DA369-00EC-4EB0-B197-656DEBF87DD8}"/>
              </a:ext>
            </a:extLst>
          </p:cNvPr>
          <p:cNvSpPr txBox="1"/>
          <p:nvPr/>
        </p:nvSpPr>
        <p:spPr>
          <a:xfrm>
            <a:off x="3884104" y="192947"/>
            <a:ext cx="4124847" cy="523220"/>
          </a:xfrm>
          <a:prstGeom prst="rect">
            <a:avLst/>
          </a:prstGeom>
          <a:noFill/>
        </p:spPr>
        <p:txBody>
          <a:bodyPr wrap="none" rtlCol="0">
            <a:spAutoFit/>
          </a:bodyPr>
          <a:lstStyle/>
          <a:p>
            <a:r>
              <a:rPr lang="en-IN" sz="2800" b="1" dirty="0">
                <a:solidFill>
                  <a:schemeClr val="accent2">
                    <a:lumMod val="50000"/>
                  </a:schemeClr>
                </a:solidFill>
              </a:rPr>
              <a:t>Results and Conclusion </a:t>
            </a:r>
          </a:p>
        </p:txBody>
      </p:sp>
      <p:sp>
        <p:nvSpPr>
          <p:cNvPr id="3" name="TextBox 2">
            <a:extLst>
              <a:ext uri="{FF2B5EF4-FFF2-40B4-BE49-F238E27FC236}">
                <a16:creationId xmlns:a16="http://schemas.microsoft.com/office/drawing/2014/main" id="{8EA5783B-E417-4F8C-8D24-C583F14FF5E5}"/>
              </a:ext>
            </a:extLst>
          </p:cNvPr>
          <p:cNvSpPr txBox="1"/>
          <p:nvPr/>
        </p:nvSpPr>
        <p:spPr>
          <a:xfrm>
            <a:off x="2845077" y="743242"/>
            <a:ext cx="6501845" cy="646331"/>
          </a:xfrm>
          <a:prstGeom prst="rect">
            <a:avLst/>
          </a:prstGeom>
          <a:noFill/>
        </p:spPr>
        <p:txBody>
          <a:bodyPr wrap="none" rtlCol="0">
            <a:spAutoFit/>
          </a:bodyPr>
          <a:lstStyle/>
          <a:p>
            <a:r>
              <a:rPr lang="en-US" sz="1800" dirty="0">
                <a:latin typeface="Inter"/>
              </a:rPr>
              <a:t>Finally used Xgboost classifier  </a:t>
            </a:r>
            <a:r>
              <a:rPr lang="en-US" sz="1800" b="1" i="1" u="sng" dirty="0" err="1">
                <a:latin typeface="Inter"/>
              </a:rPr>
              <a:t>accuracy_score</a:t>
            </a:r>
            <a:r>
              <a:rPr lang="en-US" sz="1800" b="1" i="1" u="sng" dirty="0">
                <a:latin typeface="Inter"/>
              </a:rPr>
              <a:t> = 0.8423 </a:t>
            </a:r>
            <a:r>
              <a:rPr lang="en-US" sz="1800" b="1" i="1" u="sng" dirty="0">
                <a:latin typeface="Inter"/>
                <a:sym typeface="Wingdings" panose="05000000000000000000" pitchFamily="2" charset="2"/>
              </a:rPr>
              <a:t>  </a:t>
            </a:r>
            <a:r>
              <a:rPr lang="en-US" sz="1800" b="1" i="1" u="sng" dirty="0">
                <a:latin typeface="Inter"/>
              </a:rPr>
              <a:t>0.8512</a:t>
            </a:r>
          </a:p>
          <a:p>
            <a:endParaRPr lang="en-IN" dirty="0"/>
          </a:p>
        </p:txBody>
      </p:sp>
      <p:pic>
        <p:nvPicPr>
          <p:cNvPr id="5" name="Picture 4">
            <a:extLst>
              <a:ext uri="{FF2B5EF4-FFF2-40B4-BE49-F238E27FC236}">
                <a16:creationId xmlns:a16="http://schemas.microsoft.com/office/drawing/2014/main" id="{68F64CAA-0B7F-4160-B641-E804C786B8C9}"/>
              </a:ext>
            </a:extLst>
          </p:cNvPr>
          <p:cNvPicPr>
            <a:picLocks noChangeAspect="1"/>
          </p:cNvPicPr>
          <p:nvPr/>
        </p:nvPicPr>
        <p:blipFill>
          <a:blip r:embed="rId2"/>
          <a:stretch>
            <a:fillRect/>
          </a:stretch>
        </p:blipFill>
        <p:spPr>
          <a:xfrm>
            <a:off x="0" y="1138718"/>
            <a:ext cx="4054210" cy="5703699"/>
          </a:xfrm>
          <a:prstGeom prst="rect">
            <a:avLst/>
          </a:prstGeom>
        </p:spPr>
      </p:pic>
      <p:pic>
        <p:nvPicPr>
          <p:cNvPr id="7" name="Picture 6">
            <a:extLst>
              <a:ext uri="{FF2B5EF4-FFF2-40B4-BE49-F238E27FC236}">
                <a16:creationId xmlns:a16="http://schemas.microsoft.com/office/drawing/2014/main" id="{DDC0D31B-5FAB-4303-AF88-BCA8C4878B92}"/>
              </a:ext>
            </a:extLst>
          </p:cNvPr>
          <p:cNvPicPr>
            <a:picLocks noChangeAspect="1"/>
          </p:cNvPicPr>
          <p:nvPr/>
        </p:nvPicPr>
        <p:blipFill>
          <a:blip r:embed="rId3"/>
          <a:stretch>
            <a:fillRect/>
          </a:stretch>
        </p:blipFill>
        <p:spPr>
          <a:xfrm>
            <a:off x="4047369" y="1362500"/>
            <a:ext cx="3646144" cy="5479918"/>
          </a:xfrm>
          <a:prstGeom prst="rect">
            <a:avLst/>
          </a:prstGeom>
        </p:spPr>
      </p:pic>
      <p:pic>
        <p:nvPicPr>
          <p:cNvPr id="9" name="Picture 8">
            <a:extLst>
              <a:ext uri="{FF2B5EF4-FFF2-40B4-BE49-F238E27FC236}">
                <a16:creationId xmlns:a16="http://schemas.microsoft.com/office/drawing/2014/main" id="{4B02C020-354C-44E0-BF3F-1C546BE436F5}"/>
              </a:ext>
            </a:extLst>
          </p:cNvPr>
          <p:cNvPicPr>
            <a:picLocks noChangeAspect="1"/>
          </p:cNvPicPr>
          <p:nvPr/>
        </p:nvPicPr>
        <p:blipFill>
          <a:blip r:embed="rId4"/>
          <a:stretch>
            <a:fillRect/>
          </a:stretch>
        </p:blipFill>
        <p:spPr>
          <a:xfrm>
            <a:off x="7922207" y="1378081"/>
            <a:ext cx="3727787" cy="5479919"/>
          </a:xfrm>
          <a:prstGeom prst="rect">
            <a:avLst/>
          </a:prstGeom>
        </p:spPr>
      </p:pic>
    </p:spTree>
    <p:extLst>
      <p:ext uri="{BB962C8B-B14F-4D97-AF65-F5344CB8AC3E}">
        <p14:creationId xmlns:p14="http://schemas.microsoft.com/office/powerpoint/2010/main" val="9397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75B277-9A19-4F33-AD5D-4B7AFF3197FB}"/>
              </a:ext>
            </a:extLst>
          </p:cNvPr>
          <p:cNvSpPr txBox="1"/>
          <p:nvPr/>
        </p:nvSpPr>
        <p:spPr>
          <a:xfrm>
            <a:off x="2803926" y="219413"/>
            <a:ext cx="6984274" cy="461665"/>
          </a:xfrm>
          <a:prstGeom prst="rect">
            <a:avLst/>
          </a:prstGeom>
          <a:noFill/>
        </p:spPr>
        <p:txBody>
          <a:bodyPr wrap="square" rtlCol="0">
            <a:spAutoFit/>
          </a:bodyPr>
          <a:lstStyle/>
          <a:p>
            <a:pPr algn="ctr"/>
            <a:r>
              <a:rPr lang="en-IN" sz="2400" b="1" dirty="0">
                <a:solidFill>
                  <a:schemeClr val="accent2">
                    <a:lumMod val="50000"/>
                  </a:schemeClr>
                </a:solidFill>
              </a:rPr>
              <a:t>Active damped boring bar system</a:t>
            </a:r>
          </a:p>
        </p:txBody>
      </p:sp>
      <p:sp>
        <p:nvSpPr>
          <p:cNvPr id="5" name="Rectangle 4">
            <a:extLst>
              <a:ext uri="{FF2B5EF4-FFF2-40B4-BE49-F238E27FC236}">
                <a16:creationId xmlns:a16="http://schemas.microsoft.com/office/drawing/2014/main" id="{E1C98A46-43BC-4E47-989D-5C7BE346D9F2}"/>
              </a:ext>
            </a:extLst>
          </p:cNvPr>
          <p:cNvSpPr/>
          <p:nvPr/>
        </p:nvSpPr>
        <p:spPr>
          <a:xfrm>
            <a:off x="428001" y="1245325"/>
            <a:ext cx="2194560" cy="8186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Active damped Boring bar process experimental setup</a:t>
            </a:r>
          </a:p>
        </p:txBody>
      </p:sp>
      <p:sp>
        <p:nvSpPr>
          <p:cNvPr id="6" name="Rectangle 5">
            <a:extLst>
              <a:ext uri="{FF2B5EF4-FFF2-40B4-BE49-F238E27FC236}">
                <a16:creationId xmlns:a16="http://schemas.microsoft.com/office/drawing/2014/main" id="{3E630CC8-25E2-4EA0-97B1-302A5897A2BF}"/>
              </a:ext>
            </a:extLst>
          </p:cNvPr>
          <p:cNvSpPr/>
          <p:nvPr/>
        </p:nvSpPr>
        <p:spPr>
          <a:xfrm>
            <a:off x="4101737" y="1245326"/>
            <a:ext cx="2194560" cy="8186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Database</a:t>
            </a:r>
          </a:p>
        </p:txBody>
      </p:sp>
      <p:sp>
        <p:nvSpPr>
          <p:cNvPr id="7" name="Arrow: Right 6">
            <a:extLst>
              <a:ext uri="{FF2B5EF4-FFF2-40B4-BE49-F238E27FC236}">
                <a16:creationId xmlns:a16="http://schemas.microsoft.com/office/drawing/2014/main" id="{FEA264DE-2F73-4DC9-9A90-5A8614BDFD1E}"/>
              </a:ext>
            </a:extLst>
          </p:cNvPr>
          <p:cNvSpPr/>
          <p:nvPr/>
        </p:nvSpPr>
        <p:spPr>
          <a:xfrm>
            <a:off x="2673531" y="1519645"/>
            <a:ext cx="1349829" cy="2699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0B20FA9-9F6D-4842-B449-76C5D05B43A7}"/>
              </a:ext>
            </a:extLst>
          </p:cNvPr>
          <p:cNvSpPr txBox="1"/>
          <p:nvPr/>
        </p:nvSpPr>
        <p:spPr>
          <a:xfrm>
            <a:off x="2599275" y="1140601"/>
            <a:ext cx="1628972" cy="923330"/>
          </a:xfrm>
          <a:prstGeom prst="rect">
            <a:avLst/>
          </a:prstGeom>
          <a:noFill/>
        </p:spPr>
        <p:txBody>
          <a:bodyPr wrap="none" rtlCol="0">
            <a:spAutoFit/>
          </a:bodyPr>
          <a:lstStyle/>
          <a:p>
            <a:r>
              <a:rPr lang="en-IN" dirty="0"/>
              <a:t>Experimental </a:t>
            </a:r>
          </a:p>
          <a:p>
            <a:endParaRPr lang="en-IN" dirty="0"/>
          </a:p>
          <a:p>
            <a:pPr algn="ctr"/>
            <a:r>
              <a:rPr lang="en-IN" dirty="0"/>
              <a:t>Data</a:t>
            </a:r>
          </a:p>
        </p:txBody>
      </p:sp>
      <p:sp>
        <p:nvSpPr>
          <p:cNvPr id="9" name="Rectangle 8">
            <a:extLst>
              <a:ext uri="{FF2B5EF4-FFF2-40B4-BE49-F238E27FC236}">
                <a16:creationId xmlns:a16="http://schemas.microsoft.com/office/drawing/2014/main" id="{7311FC16-4A18-4681-8E56-C98D537424B1}"/>
              </a:ext>
            </a:extLst>
          </p:cNvPr>
          <p:cNvSpPr/>
          <p:nvPr/>
        </p:nvSpPr>
        <p:spPr>
          <a:xfrm>
            <a:off x="8026977" y="1245325"/>
            <a:ext cx="2743200" cy="8186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Fault Diagnosis Framework</a:t>
            </a:r>
          </a:p>
        </p:txBody>
      </p:sp>
      <p:sp>
        <p:nvSpPr>
          <p:cNvPr id="10" name="TextBox 9">
            <a:extLst>
              <a:ext uri="{FF2B5EF4-FFF2-40B4-BE49-F238E27FC236}">
                <a16:creationId xmlns:a16="http://schemas.microsoft.com/office/drawing/2014/main" id="{8199ECC3-7D09-48EB-AD1C-FDA273ADC25A}"/>
              </a:ext>
            </a:extLst>
          </p:cNvPr>
          <p:cNvSpPr txBox="1"/>
          <p:nvPr/>
        </p:nvSpPr>
        <p:spPr>
          <a:xfrm>
            <a:off x="6296063" y="1140601"/>
            <a:ext cx="1628972" cy="923330"/>
          </a:xfrm>
          <a:prstGeom prst="rect">
            <a:avLst/>
          </a:prstGeom>
          <a:noFill/>
        </p:spPr>
        <p:txBody>
          <a:bodyPr wrap="none" rtlCol="0">
            <a:spAutoFit/>
          </a:bodyPr>
          <a:lstStyle/>
          <a:p>
            <a:r>
              <a:rPr lang="en-IN" dirty="0"/>
              <a:t>Experimental </a:t>
            </a:r>
          </a:p>
          <a:p>
            <a:endParaRPr lang="en-IN" dirty="0"/>
          </a:p>
          <a:p>
            <a:pPr algn="ctr"/>
            <a:r>
              <a:rPr lang="en-IN" dirty="0"/>
              <a:t>Data</a:t>
            </a:r>
          </a:p>
        </p:txBody>
      </p:sp>
      <p:sp>
        <p:nvSpPr>
          <p:cNvPr id="11" name="Arrow: Right 10">
            <a:extLst>
              <a:ext uri="{FF2B5EF4-FFF2-40B4-BE49-F238E27FC236}">
                <a16:creationId xmlns:a16="http://schemas.microsoft.com/office/drawing/2014/main" id="{03E9D449-BED0-420F-8B37-88CA467E52A0}"/>
              </a:ext>
            </a:extLst>
          </p:cNvPr>
          <p:cNvSpPr/>
          <p:nvPr/>
        </p:nvSpPr>
        <p:spPr>
          <a:xfrm>
            <a:off x="6374674" y="1446573"/>
            <a:ext cx="1402080" cy="3113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Arrow: Bent 11">
            <a:extLst>
              <a:ext uri="{FF2B5EF4-FFF2-40B4-BE49-F238E27FC236}">
                <a16:creationId xmlns:a16="http://schemas.microsoft.com/office/drawing/2014/main" id="{C9043BFD-C83A-4774-94B2-4D81BF4FB895}"/>
              </a:ext>
            </a:extLst>
          </p:cNvPr>
          <p:cNvSpPr/>
          <p:nvPr/>
        </p:nvSpPr>
        <p:spPr>
          <a:xfrm rot="10800000" flipH="1">
            <a:off x="7367685" y="1654627"/>
            <a:ext cx="563732" cy="1212614"/>
          </a:xfrm>
          <a:prstGeom prst="bentArrow">
            <a:avLst>
              <a:gd name="adj1" fmla="val 25000"/>
              <a:gd name="adj2" fmla="val 27207"/>
              <a:gd name="adj3" fmla="val 25000"/>
              <a:gd name="adj4" fmla="val 4375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13" name="Rectangle 12">
            <a:extLst>
              <a:ext uri="{FF2B5EF4-FFF2-40B4-BE49-F238E27FC236}">
                <a16:creationId xmlns:a16="http://schemas.microsoft.com/office/drawing/2014/main" id="{17C13964-88DE-4AE9-8BA2-9B64AC8D9ABA}"/>
              </a:ext>
            </a:extLst>
          </p:cNvPr>
          <p:cNvSpPr/>
          <p:nvPr/>
        </p:nvSpPr>
        <p:spPr>
          <a:xfrm>
            <a:off x="8026977" y="2260935"/>
            <a:ext cx="2743200" cy="8186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Prognostics Framework</a:t>
            </a:r>
          </a:p>
        </p:txBody>
      </p:sp>
      <p:sp>
        <p:nvSpPr>
          <p:cNvPr id="14" name="Rectangle 13">
            <a:extLst>
              <a:ext uri="{FF2B5EF4-FFF2-40B4-BE49-F238E27FC236}">
                <a16:creationId xmlns:a16="http://schemas.microsoft.com/office/drawing/2014/main" id="{81FF4743-9CEF-48B4-A0EE-69C680E9A350}"/>
              </a:ext>
            </a:extLst>
          </p:cNvPr>
          <p:cNvSpPr/>
          <p:nvPr/>
        </p:nvSpPr>
        <p:spPr>
          <a:xfrm>
            <a:off x="3855571" y="3814355"/>
            <a:ext cx="2743200" cy="9950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Experimental process parameter Control Framework</a:t>
            </a:r>
          </a:p>
        </p:txBody>
      </p:sp>
      <p:cxnSp>
        <p:nvCxnSpPr>
          <p:cNvPr id="16" name="Connector: Elbow 15">
            <a:extLst>
              <a:ext uri="{FF2B5EF4-FFF2-40B4-BE49-F238E27FC236}">
                <a16:creationId xmlns:a16="http://schemas.microsoft.com/office/drawing/2014/main" id="{7B8ADF46-09A1-41EE-A654-B675F79CF015}"/>
              </a:ext>
            </a:extLst>
          </p:cNvPr>
          <p:cNvCxnSpPr>
            <a:cxnSpLocks/>
          </p:cNvCxnSpPr>
          <p:nvPr/>
        </p:nvCxnSpPr>
        <p:spPr>
          <a:xfrm rot="10800000" flipV="1">
            <a:off x="6620841" y="3778458"/>
            <a:ext cx="2357699" cy="701319"/>
          </a:xfrm>
          <a:prstGeom prst="bentConnector3">
            <a:avLst>
              <a:gd name="adj1" fmla="val 50000"/>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113551AB-A1CA-4D07-9D8B-6FD0ED37A5E6}"/>
              </a:ext>
            </a:extLst>
          </p:cNvPr>
          <p:cNvCxnSpPr>
            <a:cxnSpLocks/>
          </p:cNvCxnSpPr>
          <p:nvPr/>
        </p:nvCxnSpPr>
        <p:spPr>
          <a:xfrm flipV="1">
            <a:off x="8987246" y="3344091"/>
            <a:ext cx="0" cy="43437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26E2EC8A-2533-4CDA-B49A-CC001DE21ED0}"/>
              </a:ext>
            </a:extLst>
          </p:cNvPr>
          <p:cNvSpPr txBox="1"/>
          <p:nvPr/>
        </p:nvSpPr>
        <p:spPr>
          <a:xfrm>
            <a:off x="8029303" y="4110446"/>
            <a:ext cx="721672" cy="369332"/>
          </a:xfrm>
          <a:prstGeom prst="rect">
            <a:avLst/>
          </a:prstGeom>
          <a:noFill/>
        </p:spPr>
        <p:txBody>
          <a:bodyPr wrap="none" rtlCol="0">
            <a:spAutoFit/>
          </a:bodyPr>
          <a:lstStyle/>
          <a:p>
            <a:r>
              <a:rPr lang="en-IN" dirty="0"/>
              <a:t>Input</a:t>
            </a:r>
          </a:p>
        </p:txBody>
      </p:sp>
      <p:cxnSp>
        <p:nvCxnSpPr>
          <p:cNvPr id="23" name="Connector: Elbow 22">
            <a:extLst>
              <a:ext uri="{FF2B5EF4-FFF2-40B4-BE49-F238E27FC236}">
                <a16:creationId xmlns:a16="http://schemas.microsoft.com/office/drawing/2014/main" id="{2D143130-F303-4AC9-B8E4-566048D465AB}"/>
              </a:ext>
            </a:extLst>
          </p:cNvPr>
          <p:cNvCxnSpPr>
            <a:cxnSpLocks/>
            <a:stCxn id="14" idx="1"/>
            <a:endCxn id="5" idx="2"/>
          </p:cNvCxnSpPr>
          <p:nvPr/>
        </p:nvCxnSpPr>
        <p:spPr>
          <a:xfrm rot="10800000">
            <a:off x="1525281" y="2063930"/>
            <a:ext cx="2330290" cy="2247930"/>
          </a:xfrm>
          <a:prstGeom prst="bentConnector2">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35FE64F5-41C9-4E9C-B516-5508DBE29AE1}"/>
              </a:ext>
            </a:extLst>
          </p:cNvPr>
          <p:cNvCxnSpPr/>
          <p:nvPr/>
        </p:nvCxnSpPr>
        <p:spPr>
          <a:xfrm>
            <a:off x="7925035" y="1027611"/>
            <a:ext cx="0" cy="225552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1D3A8B7B-7C50-461F-A476-EA01FA04C455}"/>
              </a:ext>
            </a:extLst>
          </p:cNvPr>
          <p:cNvCxnSpPr>
            <a:cxnSpLocks/>
          </p:cNvCxnSpPr>
          <p:nvPr/>
        </p:nvCxnSpPr>
        <p:spPr>
          <a:xfrm>
            <a:off x="10885949" y="1022723"/>
            <a:ext cx="0" cy="221664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059CB733-25FF-47F4-A409-CD01B4C33756}"/>
              </a:ext>
            </a:extLst>
          </p:cNvPr>
          <p:cNvCxnSpPr>
            <a:cxnSpLocks/>
          </p:cNvCxnSpPr>
          <p:nvPr/>
        </p:nvCxnSpPr>
        <p:spPr>
          <a:xfrm flipV="1">
            <a:off x="7914928" y="1022723"/>
            <a:ext cx="2967295" cy="488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2A454386-04DB-4B73-BD86-DD611B23CC06}"/>
              </a:ext>
            </a:extLst>
          </p:cNvPr>
          <p:cNvCxnSpPr>
            <a:cxnSpLocks/>
          </p:cNvCxnSpPr>
          <p:nvPr/>
        </p:nvCxnSpPr>
        <p:spPr>
          <a:xfrm flipV="1">
            <a:off x="7914929" y="3236923"/>
            <a:ext cx="2967295" cy="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FB12E77-2F43-406D-A0AE-01646E9B8587}"/>
              </a:ext>
            </a:extLst>
          </p:cNvPr>
          <p:cNvCxnSpPr>
            <a:cxnSpLocks/>
          </p:cNvCxnSpPr>
          <p:nvPr/>
        </p:nvCxnSpPr>
        <p:spPr>
          <a:xfrm flipV="1">
            <a:off x="7931417" y="3236923"/>
            <a:ext cx="2950806" cy="43022"/>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6" name="TextBox 35">
            <a:extLst>
              <a:ext uri="{FF2B5EF4-FFF2-40B4-BE49-F238E27FC236}">
                <a16:creationId xmlns:a16="http://schemas.microsoft.com/office/drawing/2014/main" id="{3744F96D-4C73-4B4D-90D7-76F78A69D766}"/>
              </a:ext>
            </a:extLst>
          </p:cNvPr>
          <p:cNvSpPr txBox="1"/>
          <p:nvPr/>
        </p:nvSpPr>
        <p:spPr>
          <a:xfrm>
            <a:off x="9304963" y="3279945"/>
            <a:ext cx="2689535" cy="738664"/>
          </a:xfrm>
          <a:prstGeom prst="rect">
            <a:avLst/>
          </a:prstGeom>
          <a:noFill/>
        </p:spPr>
        <p:txBody>
          <a:bodyPr wrap="square" rtlCol="0">
            <a:spAutoFit/>
          </a:bodyPr>
          <a:lstStyle/>
          <a:p>
            <a:r>
              <a:rPr lang="en-IN" sz="1400" dirty="0"/>
              <a:t>Health condition monitoring</a:t>
            </a:r>
          </a:p>
          <a:p>
            <a:r>
              <a:rPr lang="en-IN" sz="1400" dirty="0"/>
              <a:t>And predictive maintenance Framework</a:t>
            </a:r>
          </a:p>
        </p:txBody>
      </p:sp>
    </p:spTree>
    <p:extLst>
      <p:ext uri="{BB962C8B-B14F-4D97-AF65-F5344CB8AC3E}">
        <p14:creationId xmlns:p14="http://schemas.microsoft.com/office/powerpoint/2010/main" val="83707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2560B-5BEC-49F1-898D-96A7AF57AE9D}"/>
              </a:ext>
            </a:extLst>
          </p:cNvPr>
          <p:cNvSpPr txBox="1"/>
          <p:nvPr/>
        </p:nvSpPr>
        <p:spPr>
          <a:xfrm>
            <a:off x="5118809" y="394283"/>
            <a:ext cx="1954382" cy="584775"/>
          </a:xfrm>
          <a:prstGeom prst="rect">
            <a:avLst/>
          </a:prstGeom>
          <a:noFill/>
        </p:spPr>
        <p:txBody>
          <a:bodyPr wrap="none" rtlCol="0">
            <a:spAutoFit/>
          </a:bodyPr>
          <a:lstStyle/>
          <a:p>
            <a:pPr algn="ctr"/>
            <a:r>
              <a:rPr lang="en-IN" sz="3200" b="1" dirty="0">
                <a:solidFill>
                  <a:schemeClr val="accent2">
                    <a:lumMod val="50000"/>
                  </a:schemeClr>
                </a:solidFill>
              </a:rPr>
              <a:t>Summary</a:t>
            </a:r>
          </a:p>
        </p:txBody>
      </p:sp>
      <p:sp>
        <p:nvSpPr>
          <p:cNvPr id="3" name="TextBox 2">
            <a:extLst>
              <a:ext uri="{FF2B5EF4-FFF2-40B4-BE49-F238E27FC236}">
                <a16:creationId xmlns:a16="http://schemas.microsoft.com/office/drawing/2014/main" id="{E256E79C-8291-4F73-A0ED-6685E549EC0F}"/>
              </a:ext>
            </a:extLst>
          </p:cNvPr>
          <p:cNvSpPr txBox="1"/>
          <p:nvPr/>
        </p:nvSpPr>
        <p:spPr>
          <a:xfrm>
            <a:off x="919913" y="1442906"/>
            <a:ext cx="10352173" cy="4939814"/>
          </a:xfrm>
          <a:prstGeom prst="rect">
            <a:avLst/>
          </a:prstGeom>
          <a:noFill/>
        </p:spPr>
        <p:txBody>
          <a:bodyPr wrap="square" rtlCol="0">
            <a:spAutoFit/>
          </a:bodyPr>
          <a:lstStyle/>
          <a:p>
            <a:pPr>
              <a:lnSpc>
                <a:spcPct val="150000"/>
              </a:lnSpc>
            </a:pPr>
            <a:r>
              <a:rPr lang="en-IN" dirty="0"/>
              <a:t>The whole case study work carried out here focused on two things that how well I can predict the failure and where is it is going to happen. This all work was done using Python programming language. I used some best available machine learning models and statistical parameters which have some roles to play in this physical processes. Then I chose the best models and parameters from them using hyperparameter tuning. </a:t>
            </a:r>
          </a:p>
          <a:p>
            <a:pPr>
              <a:lnSpc>
                <a:spcPct val="150000"/>
              </a:lnSpc>
            </a:pPr>
            <a:r>
              <a:rPr lang="en-IN" b="1" u="sng" dirty="0"/>
              <a:t>Future modifications that can be done :</a:t>
            </a:r>
          </a:p>
          <a:p>
            <a:pPr marL="285750" indent="-285750">
              <a:lnSpc>
                <a:spcPct val="150000"/>
              </a:lnSpc>
              <a:buFont typeface="Arial" panose="020B0604020202020204" pitchFamily="34" charset="0"/>
              <a:buChar char="•"/>
            </a:pPr>
            <a:r>
              <a:rPr lang="en-IN" dirty="0"/>
              <a:t>Since I conducted all this fault diagnosis using a bearing data so if in future we get any boring data then the machine learning models must be trained and tuned based on boring data.</a:t>
            </a:r>
          </a:p>
          <a:p>
            <a:pPr marL="285750" indent="-285750">
              <a:lnSpc>
                <a:spcPct val="150000"/>
              </a:lnSpc>
              <a:buFont typeface="Arial" panose="020B0604020202020204" pitchFamily="34" charset="0"/>
              <a:buChar char="•"/>
            </a:pPr>
            <a:r>
              <a:rPr lang="en-IN" dirty="0"/>
              <a:t>Some feature selection techniques can be induced in this framework for the better performance of the models.</a:t>
            </a:r>
          </a:p>
          <a:p>
            <a:pPr>
              <a:lnSpc>
                <a:spcPct val="150000"/>
              </a:lnSpc>
            </a:pPr>
            <a:endParaRPr lang="en-IN" dirty="0"/>
          </a:p>
          <a:p>
            <a:endParaRPr lang="en-IN" dirty="0"/>
          </a:p>
        </p:txBody>
      </p:sp>
    </p:spTree>
    <p:extLst>
      <p:ext uri="{BB962C8B-B14F-4D97-AF65-F5344CB8AC3E}">
        <p14:creationId xmlns:p14="http://schemas.microsoft.com/office/powerpoint/2010/main" val="12482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CA052C-2B7F-405C-85A6-D43E2337D978}"/>
              </a:ext>
            </a:extLst>
          </p:cNvPr>
          <p:cNvSpPr txBox="1"/>
          <p:nvPr/>
        </p:nvSpPr>
        <p:spPr>
          <a:xfrm>
            <a:off x="3976382" y="369116"/>
            <a:ext cx="3448380" cy="461665"/>
          </a:xfrm>
          <a:prstGeom prst="rect">
            <a:avLst/>
          </a:prstGeom>
          <a:noFill/>
        </p:spPr>
        <p:txBody>
          <a:bodyPr wrap="none" rtlCol="0">
            <a:spAutoFit/>
          </a:bodyPr>
          <a:lstStyle/>
          <a:p>
            <a:r>
              <a:rPr lang="en-IN" sz="2400" b="1" dirty="0">
                <a:solidFill>
                  <a:schemeClr val="accent2">
                    <a:lumMod val="75000"/>
                  </a:schemeClr>
                </a:solidFill>
              </a:rPr>
              <a:t>Internship Experience </a:t>
            </a:r>
          </a:p>
        </p:txBody>
      </p:sp>
      <p:sp>
        <p:nvSpPr>
          <p:cNvPr id="3" name="TextBox 2">
            <a:extLst>
              <a:ext uri="{FF2B5EF4-FFF2-40B4-BE49-F238E27FC236}">
                <a16:creationId xmlns:a16="http://schemas.microsoft.com/office/drawing/2014/main" id="{4C906509-520A-4E3C-B04B-F66E29B3EAFA}"/>
              </a:ext>
            </a:extLst>
          </p:cNvPr>
          <p:cNvSpPr txBox="1"/>
          <p:nvPr/>
        </p:nvSpPr>
        <p:spPr>
          <a:xfrm>
            <a:off x="486561" y="1149292"/>
            <a:ext cx="11358694" cy="2862322"/>
          </a:xfrm>
          <a:prstGeom prst="rect">
            <a:avLst/>
          </a:prstGeom>
          <a:noFill/>
        </p:spPr>
        <p:txBody>
          <a:bodyPr wrap="square" rtlCol="0">
            <a:spAutoFit/>
          </a:bodyPr>
          <a:lstStyle/>
          <a:p>
            <a:r>
              <a:rPr lang="en-US" dirty="0"/>
              <a:t>The second year of college is when I started learning more about machine learning. Being a mechanical Engineer, it was very interesting to study machine learning (anything except machines    ) and it's applications in various fields of science and technology.</a:t>
            </a:r>
            <a:r>
              <a:rPr lang="en-IN" dirty="0"/>
              <a:t>I always wanted to do something related to machine learning and mechanical engineering.</a:t>
            </a:r>
          </a:p>
          <a:p>
            <a:r>
              <a:rPr lang="en-US" dirty="0"/>
              <a:t>I was delighted to see this Internship program and decided to join this program. I have spent three months of my time in doing Internship work in two of my favorite fields of science and technology. This internship taught me many new things about machine learning and how deep this ml can be used in mechanical engineering. Mentors and internship guides were very helpful and supportive during the internship.</a:t>
            </a:r>
            <a:r>
              <a:rPr lang="en-IN" dirty="0"/>
              <a:t> I  learned many new things from them.</a:t>
            </a:r>
            <a:r>
              <a:rPr lang="en-US" dirty="0"/>
              <a:t> This Internship has proven to be very beneficial for me and my career, and I am very glad I took part in it.</a:t>
            </a:r>
            <a:endParaRPr lang="en-IN" dirty="0"/>
          </a:p>
        </p:txBody>
      </p:sp>
      <p:sp>
        <p:nvSpPr>
          <p:cNvPr id="5" name="Smiley Face 4">
            <a:extLst>
              <a:ext uri="{FF2B5EF4-FFF2-40B4-BE49-F238E27FC236}">
                <a16:creationId xmlns:a16="http://schemas.microsoft.com/office/drawing/2014/main" id="{B035F987-4BF8-4AB4-91DC-8C362E1365BA}"/>
              </a:ext>
            </a:extLst>
          </p:cNvPr>
          <p:cNvSpPr/>
          <p:nvPr/>
        </p:nvSpPr>
        <p:spPr>
          <a:xfrm>
            <a:off x="9454393" y="1518407"/>
            <a:ext cx="251670" cy="20972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943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B95A3-99DB-4E41-BB2A-AEB8BCB39916}"/>
              </a:ext>
            </a:extLst>
          </p:cNvPr>
          <p:cNvSpPr txBox="1"/>
          <p:nvPr/>
        </p:nvSpPr>
        <p:spPr>
          <a:xfrm>
            <a:off x="4605556" y="419450"/>
            <a:ext cx="2162772" cy="584775"/>
          </a:xfrm>
          <a:prstGeom prst="rect">
            <a:avLst/>
          </a:prstGeom>
          <a:noFill/>
        </p:spPr>
        <p:txBody>
          <a:bodyPr wrap="none" rtlCol="0">
            <a:spAutoFit/>
          </a:bodyPr>
          <a:lstStyle/>
          <a:p>
            <a:r>
              <a:rPr lang="en-IN" sz="3200" b="1" dirty="0">
                <a:solidFill>
                  <a:schemeClr val="accent2">
                    <a:lumMod val="50000"/>
                  </a:schemeClr>
                </a:solidFill>
              </a:rPr>
              <a:t>ABSTRACT</a:t>
            </a:r>
          </a:p>
        </p:txBody>
      </p:sp>
      <p:sp>
        <p:nvSpPr>
          <p:cNvPr id="3" name="TextBox 2">
            <a:extLst>
              <a:ext uri="{FF2B5EF4-FFF2-40B4-BE49-F238E27FC236}">
                <a16:creationId xmlns:a16="http://schemas.microsoft.com/office/drawing/2014/main" id="{218CBB78-3434-4ADD-A2CB-52CD8D2FF919}"/>
              </a:ext>
            </a:extLst>
          </p:cNvPr>
          <p:cNvSpPr txBox="1"/>
          <p:nvPr/>
        </p:nvSpPr>
        <p:spPr>
          <a:xfrm>
            <a:off x="506615" y="1659570"/>
            <a:ext cx="10977913" cy="4339650"/>
          </a:xfrm>
          <a:prstGeom prst="rect">
            <a:avLst/>
          </a:prstGeom>
          <a:noFill/>
        </p:spPr>
        <p:txBody>
          <a:bodyPr wrap="square" rtlCol="0">
            <a:spAutoFit/>
          </a:bodyPr>
          <a:lstStyle/>
          <a:p>
            <a:pPr algn="l"/>
            <a:r>
              <a:rPr lang="en-US" sz="2000" b="0" i="0" dirty="0">
                <a:solidFill>
                  <a:srgbClr val="000000"/>
                </a:solidFill>
                <a:effectLst/>
                <a:latin typeface="ff1"/>
              </a:rPr>
              <a:t>In Boring process casted, forged or extruded holes in components are finished with a boring bar having cutting tool insert at its frontend. Dynamic and static deflections are always there in the boring bar due to its slenderness. The generating force for chatter is supplied by the cutting process itself, so it creates problems in achieving desired productivity and also reduces the life of boring bar and cutting tools. As part of this Internship, the focus is to provide fault diagnosis for the Boring process to avoid unnecessary costs and squandering of time due to sudden failure of boring bar and cutting tools to ensure that the best quality product is maintained.</a:t>
            </a:r>
          </a:p>
          <a:p>
            <a:r>
              <a:rPr lang="en-US" sz="2000" b="0" i="0" dirty="0">
                <a:solidFill>
                  <a:srgbClr val="000000"/>
                </a:solidFill>
                <a:effectLst/>
                <a:latin typeface="ff1"/>
              </a:rPr>
              <a:t>The main objective of method proposed here is to diagnose the machine and its parts by monitoring vibration, to predict defects. A reference Bearing data is considered for the purpose from NASA repository for training some best available machine learning models. As a result of this, it has been possible to predict faults and location of faults, to the best of our ability based on the data taken for study.</a:t>
            </a:r>
          </a:p>
          <a:p>
            <a:pPr algn="l"/>
            <a:r>
              <a:rPr lang="en-US" b="0" i="0" dirty="0">
                <a:solidFill>
                  <a:srgbClr val="000000"/>
                </a:solidFill>
                <a:effectLst/>
                <a:latin typeface="ff1"/>
              </a:rPr>
              <a:t> </a:t>
            </a:r>
            <a:endParaRPr lang="en-US" b="0" i="0" dirty="0">
              <a:solidFill>
                <a:srgbClr val="000000"/>
              </a:solidFill>
              <a:effectLst/>
              <a:latin typeface="ff3"/>
            </a:endParaRPr>
          </a:p>
          <a:p>
            <a:endParaRPr lang="en-IN" dirty="0"/>
          </a:p>
        </p:txBody>
      </p:sp>
    </p:spTree>
    <p:extLst>
      <p:ext uri="{BB962C8B-B14F-4D97-AF65-F5344CB8AC3E}">
        <p14:creationId xmlns:p14="http://schemas.microsoft.com/office/powerpoint/2010/main" val="233589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39E42-AB4E-4985-8CA5-705E8E63727F}"/>
              </a:ext>
            </a:extLst>
          </p:cNvPr>
          <p:cNvSpPr txBox="1"/>
          <p:nvPr/>
        </p:nvSpPr>
        <p:spPr>
          <a:xfrm>
            <a:off x="3590489" y="2617365"/>
            <a:ext cx="4641527" cy="1015663"/>
          </a:xfrm>
          <a:prstGeom prst="rect">
            <a:avLst/>
          </a:prstGeom>
          <a:noFill/>
        </p:spPr>
        <p:txBody>
          <a:bodyPr wrap="none" rtlCol="0">
            <a:spAutoFit/>
          </a:bodyPr>
          <a:lstStyle/>
          <a:p>
            <a:r>
              <a:rPr lang="en-IN" sz="6000" b="1" dirty="0">
                <a:solidFill>
                  <a:schemeClr val="accent2">
                    <a:lumMod val="75000"/>
                  </a:schemeClr>
                </a:solidFill>
              </a:rPr>
              <a:t>THANK YOU </a:t>
            </a:r>
          </a:p>
        </p:txBody>
      </p:sp>
    </p:spTree>
    <p:extLst>
      <p:ext uri="{BB962C8B-B14F-4D97-AF65-F5344CB8AC3E}">
        <p14:creationId xmlns:p14="http://schemas.microsoft.com/office/powerpoint/2010/main" val="154735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B85CA5-4B0B-4C55-9A49-8DFEA4AF94F1}"/>
              </a:ext>
            </a:extLst>
          </p:cNvPr>
          <p:cNvSpPr txBox="1"/>
          <p:nvPr/>
        </p:nvSpPr>
        <p:spPr>
          <a:xfrm>
            <a:off x="3296872" y="385894"/>
            <a:ext cx="5494789" cy="646331"/>
          </a:xfrm>
          <a:prstGeom prst="rect">
            <a:avLst/>
          </a:prstGeom>
          <a:noFill/>
        </p:spPr>
        <p:txBody>
          <a:bodyPr wrap="square" rtlCol="0">
            <a:spAutoFit/>
          </a:bodyPr>
          <a:lstStyle/>
          <a:p>
            <a:pPr algn="ctr"/>
            <a:r>
              <a:rPr lang="en-US" sz="3600" b="1" dirty="0">
                <a:solidFill>
                  <a:schemeClr val="accent2">
                    <a:lumMod val="50000"/>
                  </a:schemeClr>
                </a:solidFill>
              </a:rPr>
              <a:t>Key Learnings</a:t>
            </a:r>
            <a:endParaRPr lang="en-IN" sz="3600" b="1" dirty="0">
              <a:solidFill>
                <a:schemeClr val="accent2">
                  <a:lumMod val="50000"/>
                </a:schemeClr>
              </a:solidFill>
            </a:endParaRPr>
          </a:p>
        </p:txBody>
      </p:sp>
      <p:sp>
        <p:nvSpPr>
          <p:cNvPr id="3" name="TextBox 2">
            <a:extLst>
              <a:ext uri="{FF2B5EF4-FFF2-40B4-BE49-F238E27FC236}">
                <a16:creationId xmlns:a16="http://schemas.microsoft.com/office/drawing/2014/main" id="{5F800C24-9652-4F18-8F46-CD1C2E351BA7}"/>
              </a:ext>
            </a:extLst>
          </p:cNvPr>
          <p:cNvSpPr txBox="1"/>
          <p:nvPr/>
        </p:nvSpPr>
        <p:spPr>
          <a:xfrm>
            <a:off x="562062" y="1367406"/>
            <a:ext cx="10964411" cy="3036665"/>
          </a:xfrm>
          <a:prstGeom prst="rect">
            <a:avLst/>
          </a:prstGeom>
          <a:noFill/>
        </p:spPr>
        <p:txBody>
          <a:bodyPr wrap="square" rtlCol="0">
            <a:spAutoFit/>
          </a:bodyPr>
          <a:lstStyle/>
          <a:p>
            <a:pPr marL="285750" indent="-285750">
              <a:lnSpc>
                <a:spcPct val="250000"/>
              </a:lnSpc>
              <a:buSzPct val="120000"/>
              <a:buFont typeface="Arial" panose="020B0604020202020204" pitchFamily="34" charset="0"/>
              <a:buChar char="•"/>
            </a:pPr>
            <a:r>
              <a:rPr lang="en-US" sz="2000" dirty="0">
                <a:solidFill>
                  <a:schemeClr val="tx1"/>
                </a:solidFill>
                <a:latin typeface="+mn-lt"/>
              </a:rPr>
              <a:t>Got a chance to test and hone my machine learning and python skills</a:t>
            </a:r>
          </a:p>
          <a:p>
            <a:pPr marL="285750" indent="-285750">
              <a:lnSpc>
                <a:spcPct val="250000"/>
              </a:lnSpc>
              <a:buSzPct val="120000"/>
              <a:buFont typeface="Arial" panose="020B0604020202020204" pitchFamily="34" charset="0"/>
              <a:buChar char="•"/>
            </a:pPr>
            <a:r>
              <a:rPr lang="en-US" sz="2000" dirty="0">
                <a:solidFill>
                  <a:schemeClr val="tx1"/>
                </a:solidFill>
                <a:latin typeface="+mn-lt"/>
              </a:rPr>
              <a:t>Understood how machine learning can be used in mechanical engineering field</a:t>
            </a:r>
          </a:p>
          <a:p>
            <a:pPr marL="285750" indent="-285750">
              <a:lnSpc>
                <a:spcPct val="250000"/>
              </a:lnSpc>
              <a:buSzPct val="120000"/>
              <a:buFont typeface="Arial" panose="020B0604020202020204" pitchFamily="34" charset="0"/>
              <a:buChar char="•"/>
            </a:pPr>
            <a:r>
              <a:rPr lang="en-IN" sz="2000" dirty="0"/>
              <a:t>Because of frequent meetings being held got a chance to improvise my presentational and communication skills</a:t>
            </a:r>
          </a:p>
        </p:txBody>
      </p:sp>
    </p:spTree>
    <p:extLst>
      <p:ext uri="{BB962C8B-B14F-4D97-AF65-F5344CB8AC3E}">
        <p14:creationId xmlns:p14="http://schemas.microsoft.com/office/powerpoint/2010/main" val="301339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84E3-732B-4E2F-BCB6-86ADDCE9F33E}"/>
              </a:ext>
            </a:extLst>
          </p:cNvPr>
          <p:cNvSpPr txBox="1"/>
          <p:nvPr/>
        </p:nvSpPr>
        <p:spPr>
          <a:xfrm>
            <a:off x="3961001" y="427838"/>
            <a:ext cx="4269997" cy="646331"/>
          </a:xfrm>
          <a:prstGeom prst="rect">
            <a:avLst/>
          </a:prstGeom>
          <a:noFill/>
        </p:spPr>
        <p:txBody>
          <a:bodyPr wrap="square" rtlCol="0">
            <a:spAutoFit/>
          </a:bodyPr>
          <a:lstStyle/>
          <a:p>
            <a:pPr algn="ctr"/>
            <a:r>
              <a:rPr lang="en-US" sz="3600" b="1" dirty="0">
                <a:solidFill>
                  <a:schemeClr val="accent2">
                    <a:lumMod val="50000"/>
                  </a:schemeClr>
                </a:solidFill>
              </a:rPr>
              <a:t>Outcomes</a:t>
            </a:r>
            <a:endParaRPr lang="en-IN" sz="3600" b="1" dirty="0">
              <a:solidFill>
                <a:schemeClr val="accent2">
                  <a:lumMod val="50000"/>
                </a:schemeClr>
              </a:solidFill>
            </a:endParaRPr>
          </a:p>
        </p:txBody>
      </p:sp>
      <p:sp>
        <p:nvSpPr>
          <p:cNvPr id="3" name="TextBox 2">
            <a:extLst>
              <a:ext uri="{FF2B5EF4-FFF2-40B4-BE49-F238E27FC236}">
                <a16:creationId xmlns:a16="http://schemas.microsoft.com/office/drawing/2014/main" id="{6DF88F6A-385D-4FFA-BCFD-CC15B3C1D8BF}"/>
              </a:ext>
            </a:extLst>
          </p:cNvPr>
          <p:cNvSpPr txBox="1"/>
          <p:nvPr/>
        </p:nvSpPr>
        <p:spPr>
          <a:xfrm>
            <a:off x="990491" y="1499205"/>
            <a:ext cx="10480620" cy="2459584"/>
          </a:xfrm>
          <a:prstGeom prst="rect">
            <a:avLst/>
          </a:prstGeom>
          <a:noFill/>
        </p:spPr>
        <p:txBody>
          <a:bodyPr wrap="square" rtlCol="0">
            <a:spAutoFit/>
          </a:bodyPr>
          <a:lstStyle/>
          <a:p>
            <a:pPr>
              <a:lnSpc>
                <a:spcPct val="200000"/>
              </a:lnSpc>
            </a:pPr>
            <a:r>
              <a:rPr lang="en-US" sz="2000" dirty="0"/>
              <a:t>Built a diagnostic, condition monitoring and predictive maintenance framework using best available machine learning models and implemented all these using Python programming language, based on bearing data available in NASA repository, further refinement may be necessary to accommodate the boring data</a:t>
            </a:r>
            <a:r>
              <a:rPr lang="en-US" dirty="0"/>
              <a:t>.</a:t>
            </a:r>
            <a:endParaRPr lang="en-IN" dirty="0"/>
          </a:p>
        </p:txBody>
      </p:sp>
    </p:spTree>
    <p:extLst>
      <p:ext uri="{BB962C8B-B14F-4D97-AF65-F5344CB8AC3E}">
        <p14:creationId xmlns:p14="http://schemas.microsoft.com/office/powerpoint/2010/main" val="290696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92E92-92CA-4D28-A727-FF9E5391481E}"/>
              </a:ext>
            </a:extLst>
          </p:cNvPr>
          <p:cNvSpPr txBox="1"/>
          <p:nvPr/>
        </p:nvSpPr>
        <p:spPr>
          <a:xfrm>
            <a:off x="4457840" y="453006"/>
            <a:ext cx="2856872" cy="646331"/>
          </a:xfrm>
          <a:prstGeom prst="rect">
            <a:avLst/>
          </a:prstGeom>
          <a:noFill/>
        </p:spPr>
        <p:txBody>
          <a:bodyPr wrap="none" rtlCol="0">
            <a:spAutoFit/>
          </a:bodyPr>
          <a:lstStyle/>
          <a:p>
            <a:pPr algn="ctr"/>
            <a:r>
              <a:rPr lang="en-US" sz="3600" b="1" dirty="0">
                <a:solidFill>
                  <a:schemeClr val="accent2">
                    <a:lumMod val="50000"/>
                  </a:schemeClr>
                </a:solidFill>
              </a:rPr>
              <a:t>Introduction</a:t>
            </a:r>
            <a:endParaRPr lang="en-IN" sz="3600" b="1" dirty="0">
              <a:solidFill>
                <a:schemeClr val="accent2">
                  <a:lumMod val="50000"/>
                </a:schemeClr>
              </a:solidFill>
            </a:endParaRPr>
          </a:p>
        </p:txBody>
      </p:sp>
      <p:sp>
        <p:nvSpPr>
          <p:cNvPr id="4" name="TextBox 3">
            <a:extLst>
              <a:ext uri="{FF2B5EF4-FFF2-40B4-BE49-F238E27FC236}">
                <a16:creationId xmlns:a16="http://schemas.microsoft.com/office/drawing/2014/main" id="{00E9C061-C1CE-4C85-B42B-E3170F22A7B9}"/>
              </a:ext>
            </a:extLst>
          </p:cNvPr>
          <p:cNvSpPr txBox="1"/>
          <p:nvPr/>
        </p:nvSpPr>
        <p:spPr>
          <a:xfrm>
            <a:off x="637563" y="1535184"/>
            <a:ext cx="10670797" cy="5170646"/>
          </a:xfrm>
          <a:prstGeom prst="rect">
            <a:avLst/>
          </a:prstGeom>
          <a:noFill/>
        </p:spPr>
        <p:txBody>
          <a:bodyPr wrap="square" rtlCol="0">
            <a:spAutoFit/>
          </a:bodyPr>
          <a:lstStyle/>
          <a:p>
            <a:pPr>
              <a:lnSpc>
                <a:spcPct val="150000"/>
              </a:lnSpc>
            </a:pPr>
            <a:r>
              <a:rPr lang="en-US" sz="1600" dirty="0"/>
              <a:t>All our problems related to boring bar starts with chatter. Chatter is a self-excited vibration caused by variation in chip thickness resulting from a time delay between current cut and preceding cut. </a:t>
            </a:r>
          </a:p>
          <a:p>
            <a:pPr>
              <a:lnSpc>
                <a:spcPct val="150000"/>
              </a:lnSpc>
            </a:pPr>
            <a:endParaRPr lang="en-US" sz="1600" dirty="0"/>
          </a:p>
          <a:p>
            <a:pPr>
              <a:lnSpc>
                <a:spcPct val="150000"/>
              </a:lnSpc>
            </a:pPr>
            <a:r>
              <a:rPr lang="en-US" sz="1600" dirty="0"/>
              <a:t>Chatter vibration in machining processes limits accuracy and productivity of boring processes.</a:t>
            </a:r>
          </a:p>
          <a:p>
            <a:pPr>
              <a:lnSpc>
                <a:spcPct val="150000"/>
              </a:lnSpc>
            </a:pPr>
            <a:r>
              <a:rPr lang="en-US" sz="1600" dirty="0">
                <a:solidFill>
                  <a:schemeClr val="tx1"/>
                </a:solidFill>
                <a:latin typeface="+mn-lt"/>
              </a:rPr>
              <a:t>Chatter vibration brings about following unwanted effects :</a:t>
            </a:r>
          </a:p>
          <a:p>
            <a:pPr marL="152396" indent="0">
              <a:lnSpc>
                <a:spcPct val="150000"/>
              </a:lnSpc>
              <a:buNone/>
            </a:pPr>
            <a:r>
              <a:rPr lang="en-US" sz="1600" dirty="0">
                <a:solidFill>
                  <a:schemeClr val="tx1"/>
                </a:solidFill>
                <a:latin typeface="+mn-lt"/>
              </a:rPr>
              <a:t>          1. Mechanical faults </a:t>
            </a:r>
            <a:r>
              <a:rPr lang="en-US" sz="1600" dirty="0"/>
              <a:t>and failure of cutting tools and supporting structure</a:t>
            </a:r>
          </a:p>
          <a:p>
            <a:pPr marL="152396" indent="0">
              <a:lnSpc>
                <a:spcPct val="150000"/>
              </a:lnSpc>
              <a:buNone/>
            </a:pPr>
            <a:r>
              <a:rPr lang="en-US" sz="1600" dirty="0"/>
              <a:t>          2</a:t>
            </a:r>
            <a:r>
              <a:rPr lang="en-US" sz="1600" dirty="0">
                <a:solidFill>
                  <a:schemeClr val="tx1"/>
                </a:solidFill>
                <a:latin typeface="+mn-lt"/>
              </a:rPr>
              <a:t>. Poor surface finish and accuracy of finished product </a:t>
            </a:r>
          </a:p>
          <a:p>
            <a:pPr>
              <a:lnSpc>
                <a:spcPct val="150000"/>
              </a:lnSpc>
            </a:pPr>
            <a:endParaRPr lang="en-US" sz="1600" dirty="0"/>
          </a:p>
          <a:p>
            <a:pPr>
              <a:lnSpc>
                <a:spcPct val="150000"/>
              </a:lnSpc>
            </a:pPr>
            <a:r>
              <a:rPr lang="en-US" sz="1600" dirty="0"/>
              <a:t>In a boring process, the long cantilever boring bar makes it vulnerable to chatter, due to its low dynamic stiffness. The tool or boring bar will need to be replaced at some point during the operation to prevent adverse effects of the chatter vibration on the workpiece. In this case, condition monitoring and predictive maintenance allows us to predict when to replace the tool or boring bar so that we can get the most benefit in terms of time, cost, and quality.</a:t>
            </a:r>
          </a:p>
          <a:p>
            <a:endParaRPr lang="en-US" dirty="0">
              <a:solidFill>
                <a:schemeClr val="tx1"/>
              </a:solidFill>
              <a:latin typeface="+mn-lt"/>
            </a:endParaRPr>
          </a:p>
        </p:txBody>
      </p:sp>
    </p:spTree>
    <p:extLst>
      <p:ext uri="{BB962C8B-B14F-4D97-AF65-F5344CB8AC3E}">
        <p14:creationId xmlns:p14="http://schemas.microsoft.com/office/powerpoint/2010/main" val="421494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4A0DB-73FB-48FD-965F-AF900F1B6F1D}"/>
              </a:ext>
            </a:extLst>
          </p:cNvPr>
          <p:cNvSpPr txBox="1"/>
          <p:nvPr/>
        </p:nvSpPr>
        <p:spPr>
          <a:xfrm>
            <a:off x="377506" y="385893"/>
            <a:ext cx="6098796" cy="6278642"/>
          </a:xfrm>
          <a:prstGeom prst="rect">
            <a:avLst/>
          </a:prstGeom>
          <a:noFill/>
        </p:spPr>
        <p:txBody>
          <a:bodyPr wrap="square" rtlCol="0">
            <a:spAutoFit/>
          </a:bodyPr>
          <a:lstStyle/>
          <a:p>
            <a:pPr>
              <a:lnSpc>
                <a:spcPct val="150000"/>
              </a:lnSpc>
            </a:pPr>
            <a:r>
              <a:rPr lang="en-IN" sz="1600" dirty="0"/>
              <a:t>In the case study carried out during this internship I used </a:t>
            </a:r>
          </a:p>
          <a:p>
            <a:pPr>
              <a:lnSpc>
                <a:spcPct val="150000"/>
              </a:lnSpc>
            </a:pPr>
            <a:r>
              <a:rPr lang="en-IN" sz="1600" dirty="0"/>
              <a:t>History based fault diagnosis method that specially consists of Classification techniques and statistics based machine learning Models.</a:t>
            </a:r>
          </a:p>
          <a:p>
            <a:pPr>
              <a:lnSpc>
                <a:spcPct val="150000"/>
              </a:lnSpc>
            </a:pPr>
            <a:r>
              <a:rPr lang="en-US" sz="1600" dirty="0"/>
              <a:t>In fault diagnosis literature, one can find a huge overlap between model-based fault diagnosis and history-based fault diagnosis. Model-based fault diagnosis methods usually deploy a model developed based on some fundamental understanding of the physics of the process. History-based fault diagnosis methods do not deploy a mathematical model of the physics of the process, but a model derived from known and measured input and output process data. The fundamental idea of history-based fault diagnosis is to generate a model of the process, which mathematically relates measured inputs to measured outputs, and then use this model against the real process to generate residual.</a:t>
            </a:r>
            <a:endParaRPr lang="en-IN" sz="1600" dirty="0"/>
          </a:p>
          <a:p>
            <a:endParaRPr lang="en-IN" sz="1800" dirty="0"/>
          </a:p>
        </p:txBody>
      </p:sp>
      <p:pic>
        <p:nvPicPr>
          <p:cNvPr id="3" name="Picture 2">
            <a:extLst>
              <a:ext uri="{FF2B5EF4-FFF2-40B4-BE49-F238E27FC236}">
                <a16:creationId xmlns:a16="http://schemas.microsoft.com/office/drawing/2014/main" id="{0187BE12-77EE-488F-8D95-A1A39EB69397}"/>
              </a:ext>
            </a:extLst>
          </p:cNvPr>
          <p:cNvPicPr>
            <a:picLocks noChangeAspect="1"/>
          </p:cNvPicPr>
          <p:nvPr/>
        </p:nvPicPr>
        <p:blipFill>
          <a:blip r:embed="rId2"/>
          <a:stretch>
            <a:fillRect/>
          </a:stretch>
        </p:blipFill>
        <p:spPr>
          <a:xfrm>
            <a:off x="6533112" y="662730"/>
            <a:ext cx="5281382" cy="5251509"/>
          </a:xfrm>
          <a:prstGeom prst="rect">
            <a:avLst/>
          </a:prstGeom>
        </p:spPr>
      </p:pic>
    </p:spTree>
    <p:extLst>
      <p:ext uri="{BB962C8B-B14F-4D97-AF65-F5344CB8AC3E}">
        <p14:creationId xmlns:p14="http://schemas.microsoft.com/office/powerpoint/2010/main" val="107729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2370D-9E49-4F43-9C25-A753FCC0C40E}"/>
              </a:ext>
            </a:extLst>
          </p:cNvPr>
          <p:cNvSpPr txBox="1"/>
          <p:nvPr/>
        </p:nvSpPr>
        <p:spPr>
          <a:xfrm>
            <a:off x="3447876" y="184557"/>
            <a:ext cx="4890781" cy="523220"/>
          </a:xfrm>
          <a:prstGeom prst="rect">
            <a:avLst/>
          </a:prstGeom>
          <a:noFill/>
        </p:spPr>
        <p:txBody>
          <a:bodyPr wrap="square" rtlCol="0">
            <a:spAutoFit/>
          </a:bodyPr>
          <a:lstStyle/>
          <a:p>
            <a:pPr algn="ctr"/>
            <a:r>
              <a:rPr lang="en-US" sz="2800" b="1" dirty="0">
                <a:solidFill>
                  <a:schemeClr val="accent2">
                    <a:lumMod val="50000"/>
                  </a:schemeClr>
                </a:solidFill>
              </a:rPr>
              <a:t>Objective of the case study </a:t>
            </a:r>
            <a:endParaRPr lang="en-IN" sz="2800" b="1" dirty="0">
              <a:solidFill>
                <a:schemeClr val="accent2">
                  <a:lumMod val="50000"/>
                </a:schemeClr>
              </a:solidFill>
            </a:endParaRPr>
          </a:p>
        </p:txBody>
      </p:sp>
      <p:sp>
        <p:nvSpPr>
          <p:cNvPr id="4" name="TextBox 3">
            <a:extLst>
              <a:ext uri="{FF2B5EF4-FFF2-40B4-BE49-F238E27FC236}">
                <a16:creationId xmlns:a16="http://schemas.microsoft.com/office/drawing/2014/main" id="{D29B005E-BAD3-4067-9B44-832D48DCB24C}"/>
              </a:ext>
            </a:extLst>
          </p:cNvPr>
          <p:cNvSpPr txBox="1"/>
          <p:nvPr/>
        </p:nvSpPr>
        <p:spPr>
          <a:xfrm>
            <a:off x="419450" y="964733"/>
            <a:ext cx="10796631" cy="1287981"/>
          </a:xfrm>
          <a:prstGeom prst="rect">
            <a:avLst/>
          </a:prstGeom>
          <a:noFill/>
        </p:spPr>
        <p:txBody>
          <a:bodyPr wrap="square" rtlCol="0">
            <a:spAutoFit/>
          </a:bodyPr>
          <a:lstStyle/>
          <a:p>
            <a:pPr algn="ctr">
              <a:lnSpc>
                <a:spcPct val="150000"/>
              </a:lnSpc>
            </a:pPr>
            <a:r>
              <a:rPr lang="en-US" dirty="0"/>
              <a:t>To build a health condition monitoring and fault diagnosis framework using Python programming language, best available machine learning models and statistical methods based on Bearing data available on NASA repository.</a:t>
            </a:r>
            <a:endParaRPr lang="en-IN" dirty="0"/>
          </a:p>
        </p:txBody>
      </p:sp>
      <p:sp>
        <p:nvSpPr>
          <p:cNvPr id="5" name="TextBox 4">
            <a:extLst>
              <a:ext uri="{FF2B5EF4-FFF2-40B4-BE49-F238E27FC236}">
                <a16:creationId xmlns:a16="http://schemas.microsoft.com/office/drawing/2014/main" id="{3E5A72CF-5FE0-49AD-A0E9-4030982F9384}"/>
              </a:ext>
            </a:extLst>
          </p:cNvPr>
          <p:cNvSpPr txBox="1"/>
          <p:nvPr/>
        </p:nvSpPr>
        <p:spPr>
          <a:xfrm>
            <a:off x="3783435" y="2642527"/>
            <a:ext cx="4907559" cy="523220"/>
          </a:xfrm>
          <a:prstGeom prst="rect">
            <a:avLst/>
          </a:prstGeom>
          <a:noFill/>
        </p:spPr>
        <p:txBody>
          <a:bodyPr wrap="square" rtlCol="0">
            <a:spAutoFit/>
          </a:bodyPr>
          <a:lstStyle/>
          <a:p>
            <a:r>
              <a:rPr lang="en-US" sz="2800" b="1" dirty="0">
                <a:solidFill>
                  <a:schemeClr val="accent2">
                    <a:lumMod val="50000"/>
                  </a:schemeClr>
                </a:solidFill>
              </a:rPr>
              <a:t>Scope of the case study</a:t>
            </a:r>
            <a:endParaRPr lang="en-IN" sz="2800" b="1" dirty="0">
              <a:solidFill>
                <a:schemeClr val="accent2">
                  <a:lumMod val="50000"/>
                </a:schemeClr>
              </a:solidFill>
            </a:endParaRPr>
          </a:p>
        </p:txBody>
      </p:sp>
      <p:sp>
        <p:nvSpPr>
          <p:cNvPr id="7" name="TextBox 6">
            <a:extLst>
              <a:ext uri="{FF2B5EF4-FFF2-40B4-BE49-F238E27FC236}">
                <a16:creationId xmlns:a16="http://schemas.microsoft.com/office/drawing/2014/main" id="{1C9FF2ED-048B-4F19-8EA7-9C111569ECB1}"/>
              </a:ext>
            </a:extLst>
          </p:cNvPr>
          <p:cNvSpPr txBox="1"/>
          <p:nvPr/>
        </p:nvSpPr>
        <p:spPr>
          <a:xfrm>
            <a:off x="545285" y="3422703"/>
            <a:ext cx="11190914" cy="2776850"/>
          </a:xfrm>
          <a:prstGeom prst="rect">
            <a:avLst/>
          </a:prstGeom>
          <a:noFill/>
        </p:spPr>
        <p:txBody>
          <a:bodyPr wrap="square" rtlCol="0">
            <a:spAutoFit/>
          </a:bodyPr>
          <a:lstStyle/>
          <a:p>
            <a:pPr>
              <a:lnSpc>
                <a:spcPct val="200000"/>
              </a:lnSpc>
            </a:pPr>
            <a:r>
              <a:rPr lang="en-US" dirty="0"/>
              <a:t>The main focus of this case study will be on implementing fault diagnosis methods using best machine learning models using the bearing data available on NASA repository. Real life physical processes have certain particular effects on statistical parameters which can be used for making predictions related to and monitoring of real life physical processes. Work carried out during this case study can be refined and modified to accommodate boring bar experiment data in future.</a:t>
            </a:r>
            <a:endParaRPr lang="en-IN" dirty="0"/>
          </a:p>
        </p:txBody>
      </p:sp>
    </p:spTree>
    <p:extLst>
      <p:ext uri="{BB962C8B-B14F-4D97-AF65-F5344CB8AC3E}">
        <p14:creationId xmlns:p14="http://schemas.microsoft.com/office/powerpoint/2010/main" val="247821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F69F1E-D2D4-4C1E-9F93-A4045CD49136}"/>
              </a:ext>
            </a:extLst>
          </p:cNvPr>
          <p:cNvSpPr/>
          <p:nvPr/>
        </p:nvSpPr>
        <p:spPr>
          <a:xfrm>
            <a:off x="721453" y="1778468"/>
            <a:ext cx="2743200" cy="1400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Transferring the reference Bearing data</a:t>
            </a:r>
          </a:p>
          <a:p>
            <a:pPr algn="ctr"/>
            <a:r>
              <a:rPr lang="en-IN" dirty="0"/>
              <a:t>Into a data frame</a:t>
            </a:r>
          </a:p>
        </p:txBody>
      </p:sp>
      <p:sp>
        <p:nvSpPr>
          <p:cNvPr id="3" name="Rectangle 2">
            <a:extLst>
              <a:ext uri="{FF2B5EF4-FFF2-40B4-BE49-F238E27FC236}">
                <a16:creationId xmlns:a16="http://schemas.microsoft.com/office/drawing/2014/main" id="{7F59F32D-CD28-42E9-803A-C9C2B67F2D18}"/>
              </a:ext>
            </a:extLst>
          </p:cNvPr>
          <p:cNvSpPr/>
          <p:nvPr/>
        </p:nvSpPr>
        <p:spPr>
          <a:xfrm>
            <a:off x="4622334" y="1778467"/>
            <a:ext cx="2743200" cy="1400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Dividing the dataset into test and training data</a:t>
            </a:r>
          </a:p>
        </p:txBody>
      </p:sp>
      <p:sp>
        <p:nvSpPr>
          <p:cNvPr id="4" name="Rectangle 3">
            <a:extLst>
              <a:ext uri="{FF2B5EF4-FFF2-40B4-BE49-F238E27FC236}">
                <a16:creationId xmlns:a16="http://schemas.microsoft.com/office/drawing/2014/main" id="{BC233186-E79B-4CEB-96AC-6F1B6E8631C0}"/>
              </a:ext>
            </a:extLst>
          </p:cNvPr>
          <p:cNvSpPr/>
          <p:nvPr/>
        </p:nvSpPr>
        <p:spPr>
          <a:xfrm>
            <a:off x="8310699" y="1778467"/>
            <a:ext cx="2743200" cy="1400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the Classification machine learning models on training dataset </a:t>
            </a:r>
          </a:p>
        </p:txBody>
      </p:sp>
      <p:sp>
        <p:nvSpPr>
          <p:cNvPr id="5" name="Rectangle 4">
            <a:extLst>
              <a:ext uri="{FF2B5EF4-FFF2-40B4-BE49-F238E27FC236}">
                <a16:creationId xmlns:a16="http://schemas.microsoft.com/office/drawing/2014/main" id="{4320E993-D8CB-4136-B892-01BFF865649B}"/>
              </a:ext>
            </a:extLst>
          </p:cNvPr>
          <p:cNvSpPr/>
          <p:nvPr/>
        </p:nvSpPr>
        <p:spPr>
          <a:xfrm>
            <a:off x="8307900" y="4379050"/>
            <a:ext cx="2743200" cy="1400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Choosing the best machine learning model based on the accuracy of training</a:t>
            </a:r>
          </a:p>
        </p:txBody>
      </p:sp>
      <p:sp>
        <p:nvSpPr>
          <p:cNvPr id="6" name="Rectangle 5">
            <a:extLst>
              <a:ext uri="{FF2B5EF4-FFF2-40B4-BE49-F238E27FC236}">
                <a16:creationId xmlns:a16="http://schemas.microsoft.com/office/drawing/2014/main" id="{882B8C6E-42D8-4547-B4F3-19C402443453}"/>
              </a:ext>
            </a:extLst>
          </p:cNvPr>
          <p:cNvSpPr/>
          <p:nvPr/>
        </p:nvSpPr>
        <p:spPr>
          <a:xfrm>
            <a:off x="4622334" y="4379052"/>
            <a:ext cx="2743200" cy="1400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Perform Hyperparameter tuning to get the best parameters for the model</a:t>
            </a:r>
          </a:p>
          <a:p>
            <a:pPr algn="ctr"/>
            <a:endParaRPr lang="en-IN" dirty="0"/>
          </a:p>
        </p:txBody>
      </p:sp>
      <p:sp>
        <p:nvSpPr>
          <p:cNvPr id="7" name="Rectangle 6">
            <a:extLst>
              <a:ext uri="{FF2B5EF4-FFF2-40B4-BE49-F238E27FC236}">
                <a16:creationId xmlns:a16="http://schemas.microsoft.com/office/drawing/2014/main" id="{33D179FE-A2EB-4607-A580-B6B25CCC5A06}"/>
              </a:ext>
            </a:extLst>
          </p:cNvPr>
          <p:cNvSpPr/>
          <p:nvPr/>
        </p:nvSpPr>
        <p:spPr>
          <a:xfrm>
            <a:off x="721453" y="4379051"/>
            <a:ext cx="2743200" cy="1400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 the model on test dataset</a:t>
            </a:r>
          </a:p>
        </p:txBody>
      </p:sp>
      <p:sp>
        <p:nvSpPr>
          <p:cNvPr id="8" name="Arrow: Right 7">
            <a:extLst>
              <a:ext uri="{FF2B5EF4-FFF2-40B4-BE49-F238E27FC236}">
                <a16:creationId xmlns:a16="http://schemas.microsoft.com/office/drawing/2014/main" id="{A7D7C361-C068-4543-BDFF-0CD66B6CDBA5}"/>
              </a:ext>
            </a:extLst>
          </p:cNvPr>
          <p:cNvSpPr/>
          <p:nvPr/>
        </p:nvSpPr>
        <p:spPr>
          <a:xfrm>
            <a:off x="3649211" y="2424418"/>
            <a:ext cx="760607" cy="20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F488E11E-3B62-4459-AC54-0D35B66221DC}"/>
              </a:ext>
            </a:extLst>
          </p:cNvPr>
          <p:cNvSpPr/>
          <p:nvPr/>
        </p:nvSpPr>
        <p:spPr>
          <a:xfrm>
            <a:off x="7457813" y="2378279"/>
            <a:ext cx="760607" cy="20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DDF7E8F-ABA5-42D2-BC30-B1BD7CD6DDAC}"/>
              </a:ext>
            </a:extLst>
          </p:cNvPr>
          <p:cNvSpPr/>
          <p:nvPr/>
        </p:nvSpPr>
        <p:spPr>
          <a:xfrm rot="10800000">
            <a:off x="7457813" y="4978862"/>
            <a:ext cx="760607" cy="20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FC71B290-394D-4FFC-A246-12AEC8D27FD2}"/>
              </a:ext>
            </a:extLst>
          </p:cNvPr>
          <p:cNvSpPr/>
          <p:nvPr/>
        </p:nvSpPr>
        <p:spPr>
          <a:xfrm rot="10800000">
            <a:off x="3679968" y="4978862"/>
            <a:ext cx="760607" cy="20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5F03691E-64A4-4C46-836F-F59EAD680EF6}"/>
              </a:ext>
            </a:extLst>
          </p:cNvPr>
          <p:cNvSpPr/>
          <p:nvPr/>
        </p:nvSpPr>
        <p:spPr>
          <a:xfrm rot="5400000">
            <a:off x="9198528" y="3678571"/>
            <a:ext cx="760607" cy="20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1FA0745-9935-49E9-A08E-DF39F5EB5171}"/>
              </a:ext>
            </a:extLst>
          </p:cNvPr>
          <p:cNvSpPr txBox="1"/>
          <p:nvPr/>
        </p:nvSpPr>
        <p:spPr>
          <a:xfrm>
            <a:off x="4228579" y="493212"/>
            <a:ext cx="4202369" cy="584775"/>
          </a:xfrm>
          <a:prstGeom prst="rect">
            <a:avLst/>
          </a:prstGeom>
          <a:noFill/>
        </p:spPr>
        <p:txBody>
          <a:bodyPr wrap="none" rtlCol="0">
            <a:spAutoFit/>
          </a:bodyPr>
          <a:lstStyle/>
          <a:p>
            <a:r>
              <a:rPr lang="en-IN" sz="3200" b="1" dirty="0">
                <a:solidFill>
                  <a:schemeClr val="accent2">
                    <a:lumMod val="75000"/>
                  </a:schemeClr>
                </a:solidFill>
              </a:rPr>
              <a:t>Case Study Workflow</a:t>
            </a:r>
          </a:p>
        </p:txBody>
      </p:sp>
      <p:sp>
        <p:nvSpPr>
          <p:cNvPr id="14" name="TextBox 13">
            <a:extLst>
              <a:ext uri="{FF2B5EF4-FFF2-40B4-BE49-F238E27FC236}">
                <a16:creationId xmlns:a16="http://schemas.microsoft.com/office/drawing/2014/main" id="{347EC91A-2A56-43EA-B26E-7C99176192E6}"/>
              </a:ext>
            </a:extLst>
          </p:cNvPr>
          <p:cNvSpPr txBox="1"/>
          <p:nvPr/>
        </p:nvSpPr>
        <p:spPr>
          <a:xfrm>
            <a:off x="721453" y="6191075"/>
            <a:ext cx="2770310" cy="369332"/>
          </a:xfrm>
          <a:prstGeom prst="rect">
            <a:avLst/>
          </a:prstGeom>
          <a:noFill/>
        </p:spPr>
        <p:txBody>
          <a:bodyPr wrap="none" rtlCol="0">
            <a:spAutoFit/>
          </a:bodyPr>
          <a:lstStyle/>
          <a:p>
            <a:r>
              <a:rPr lang="en-IN" dirty="0"/>
              <a:t>Language used : Python  </a:t>
            </a:r>
          </a:p>
        </p:txBody>
      </p:sp>
    </p:spTree>
    <p:extLst>
      <p:ext uri="{BB962C8B-B14F-4D97-AF65-F5344CB8AC3E}">
        <p14:creationId xmlns:p14="http://schemas.microsoft.com/office/powerpoint/2010/main" val="3183920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C3548A-5837-45D7-B2AC-2E7EF24A0BC6}"/>
              </a:ext>
            </a:extLst>
          </p:cNvPr>
          <p:cNvSpPr txBox="1"/>
          <p:nvPr/>
        </p:nvSpPr>
        <p:spPr>
          <a:xfrm>
            <a:off x="3140978" y="199593"/>
            <a:ext cx="6100354" cy="584775"/>
          </a:xfrm>
          <a:prstGeom prst="rect">
            <a:avLst/>
          </a:prstGeom>
          <a:noFill/>
        </p:spPr>
        <p:txBody>
          <a:bodyPr wrap="square">
            <a:spAutoFit/>
          </a:bodyPr>
          <a:lstStyle/>
          <a:p>
            <a:pPr algn="ctr"/>
            <a:r>
              <a:rPr lang="en-US" sz="3200" b="1" dirty="0">
                <a:solidFill>
                  <a:schemeClr val="accent2">
                    <a:lumMod val="50000"/>
                  </a:schemeClr>
                </a:solidFill>
              </a:rPr>
              <a:t>IMS Bearing Data</a:t>
            </a:r>
            <a:endParaRPr lang="en-IN" sz="3200" b="1" dirty="0">
              <a:solidFill>
                <a:schemeClr val="accent2">
                  <a:lumMod val="50000"/>
                </a:schemeClr>
              </a:solidFill>
            </a:endParaRPr>
          </a:p>
        </p:txBody>
      </p:sp>
      <p:sp>
        <p:nvSpPr>
          <p:cNvPr id="6" name="TextBox 5">
            <a:extLst>
              <a:ext uri="{FF2B5EF4-FFF2-40B4-BE49-F238E27FC236}">
                <a16:creationId xmlns:a16="http://schemas.microsoft.com/office/drawing/2014/main" id="{2F5BCA0B-8478-4D89-98ED-9E157E588DF7}"/>
              </a:ext>
            </a:extLst>
          </p:cNvPr>
          <p:cNvSpPr txBox="1"/>
          <p:nvPr/>
        </p:nvSpPr>
        <p:spPr>
          <a:xfrm>
            <a:off x="547362" y="1226792"/>
            <a:ext cx="11287587" cy="4247317"/>
          </a:xfrm>
          <a:prstGeom prst="rect">
            <a:avLst/>
          </a:prstGeom>
          <a:noFill/>
        </p:spPr>
        <p:txBody>
          <a:bodyPr wrap="square" rtlCol="0">
            <a:spAutoFit/>
          </a:bodyPr>
          <a:lstStyle/>
          <a:p>
            <a:pPr algn="ctr"/>
            <a:r>
              <a:rPr lang="en-US" b="1" u="sng" dirty="0">
                <a:solidFill>
                  <a:schemeClr val="accent2">
                    <a:lumMod val="50000"/>
                  </a:schemeClr>
                </a:solidFill>
              </a:rPr>
              <a:t>Test Rig Setup :</a:t>
            </a:r>
          </a:p>
          <a:p>
            <a:endParaRPr lang="en-US" b="1" u="sng" dirty="0">
              <a:solidFill>
                <a:schemeClr val="accent2">
                  <a:lumMod val="50000"/>
                </a:schemeClr>
              </a:solidFill>
            </a:endParaRPr>
          </a:p>
          <a:p>
            <a:r>
              <a:rPr lang="en-US" dirty="0"/>
              <a:t>Four bearings were installed on a shaft. The rotation speed was kept constant at 2000 RPM by an AC motor coupled to the shaft via rub belts. A radial load of 2721.554 kg is applied onto the shaft and bearing by a spring mechanism. All bearings are lubricated. Rexnord ZA-2115 double row bearings were installed on the shaft. PCB 353B33 High Sensitivity Quartz ICP accelerometers were installed on the bearing housing two accelerometers for each bearing [x- and y-axes] for data set 1, one accelerometer for each bearing for data sets 2 and 3.</a:t>
            </a:r>
          </a:p>
          <a:p>
            <a:endParaRPr lang="en-US" dirty="0"/>
          </a:p>
          <a:p>
            <a:pPr algn="ctr"/>
            <a:r>
              <a:rPr lang="en-US" b="1" u="sng" dirty="0">
                <a:solidFill>
                  <a:schemeClr val="accent2">
                    <a:lumMod val="50000"/>
                  </a:schemeClr>
                </a:solidFill>
                <a:latin typeface="Tahoma" panose="020B0604030504040204" pitchFamily="34" charset="0"/>
              </a:rPr>
              <a:t>A</a:t>
            </a:r>
            <a:r>
              <a:rPr lang="en-US" b="1" i="0" u="sng" dirty="0">
                <a:solidFill>
                  <a:schemeClr val="accent2">
                    <a:lumMod val="50000"/>
                  </a:schemeClr>
                </a:solidFill>
                <a:effectLst/>
                <a:latin typeface="Tahoma" panose="020B0604030504040204" pitchFamily="34" charset="0"/>
              </a:rPr>
              <a:t>ccelerometer</a:t>
            </a:r>
            <a:r>
              <a:rPr lang="en-US" i="0" dirty="0">
                <a:solidFill>
                  <a:schemeClr val="accent2">
                    <a:lumMod val="50000"/>
                  </a:schemeClr>
                </a:solidFill>
                <a:effectLst/>
                <a:latin typeface="Tahoma" panose="020B0604030504040204" pitchFamily="34" charset="0"/>
              </a:rPr>
              <a:t> :</a:t>
            </a:r>
          </a:p>
          <a:p>
            <a:endParaRPr lang="en-US" i="0" dirty="0">
              <a:solidFill>
                <a:schemeClr val="accent2">
                  <a:lumMod val="50000"/>
                </a:schemeClr>
              </a:solidFill>
              <a:effectLst/>
              <a:latin typeface="Tahoma" panose="020B0604030504040204" pitchFamily="34" charset="0"/>
            </a:endParaRPr>
          </a:p>
          <a:p>
            <a:r>
              <a:rPr lang="en-US" dirty="0">
                <a:latin typeface="Tahoma" panose="020B0604030504040204" pitchFamily="34" charset="0"/>
              </a:rPr>
              <a:t>I</a:t>
            </a:r>
            <a:r>
              <a:rPr lang="en-US" b="0" i="0" dirty="0">
                <a:effectLst/>
                <a:latin typeface="Tahoma" panose="020B0604030504040204" pitchFamily="34" charset="0"/>
              </a:rPr>
              <a:t>s a device that measures the vibration, or acceleration of motion of a structure. The force caused by vibration or a change in motion (acceleration) causes the mass to "squeeze" the piezoelectric material which produces an electrical charge that is proportional to the force exerted upon it. Since the charge is proportional to the force, and the mass is a constant, then the charge is also proportional to the acceleration</a:t>
            </a:r>
            <a:endParaRPr lang="en-IN" dirty="0"/>
          </a:p>
        </p:txBody>
      </p:sp>
    </p:spTree>
    <p:extLst>
      <p:ext uri="{BB962C8B-B14F-4D97-AF65-F5344CB8AC3E}">
        <p14:creationId xmlns:p14="http://schemas.microsoft.com/office/powerpoint/2010/main" val="30088941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1025</TotalTime>
  <Words>1822</Words>
  <Application>Microsoft Office PowerPoint</Application>
  <PresentationFormat>Widescreen</PresentationFormat>
  <Paragraphs>151</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ff1</vt:lpstr>
      <vt:lpstr>ff3</vt:lpstr>
      <vt:lpstr>Inter</vt:lpstr>
      <vt:lpstr>Tahoma</vt:lpstr>
      <vt:lpstr>Trebuchet MS</vt:lpstr>
      <vt:lpstr>Wingdings 3</vt:lpstr>
      <vt:lpstr>Facet</vt:lpstr>
      <vt:lpstr>Fault Diagnosis related to an IIoT Based Development of an Active Damped Boring Bar using a case study on bearing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RAI</dc:creator>
  <cp:lastModifiedBy>RAJAT RAI</cp:lastModifiedBy>
  <cp:revision>44</cp:revision>
  <dcterms:created xsi:type="dcterms:W3CDTF">2022-02-23T13:54:45Z</dcterms:created>
  <dcterms:modified xsi:type="dcterms:W3CDTF">2022-03-14T12:46:01Z</dcterms:modified>
</cp:coreProperties>
</file>