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2"/>
  </p:notesMasterIdLst>
  <p:sldIdLst>
    <p:sldId id="256" r:id="rId2"/>
    <p:sldId id="257" r:id="rId3"/>
    <p:sldId id="258" r:id="rId4"/>
    <p:sldId id="278" r:id="rId5"/>
    <p:sldId id="279" r:id="rId6"/>
    <p:sldId id="280" r:id="rId7"/>
    <p:sldId id="282" r:id="rId8"/>
    <p:sldId id="283" r:id="rId9"/>
    <p:sldId id="268" r:id="rId10"/>
    <p:sldId id="27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EF612-AF8C-4A9D-8159-DBC17CBEEA28}">
  <a:tblStyle styleId="{8FFEF612-AF8C-4A9D-8159-DBC17CBEE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65abef0139_0_15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65abef0139_0_15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1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91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02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40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79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9" r:id="rId4"/>
    <p:sldLayoutId id="2147483660"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iki.python.org/moin/GuiProgramming"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iki.python.org/moin/TkInt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294697" y="132601"/>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600" dirty="0">
                <a:latin typeface="Rajdhani"/>
                <a:ea typeface="Rajdhani"/>
                <a:cs typeface="Rajdhani"/>
                <a:sym typeface="Rajdhani"/>
              </a:rPr>
              <a:t>Mini Project</a:t>
            </a:r>
            <a:endParaRPr sz="6600" dirty="0">
              <a:latin typeface="Rajdhani"/>
              <a:ea typeface="Rajdhani"/>
              <a:cs typeface="Rajdhani"/>
              <a:sym typeface="Rajdhani"/>
            </a:endParaRPr>
          </a:p>
        </p:txBody>
      </p:sp>
      <p:sp>
        <p:nvSpPr>
          <p:cNvPr id="103" name="Google Shape;103;p24"/>
          <p:cNvSpPr txBox="1">
            <a:spLocks noGrp="1"/>
          </p:cNvSpPr>
          <p:nvPr>
            <p:ph type="subTitle" idx="1"/>
          </p:nvPr>
        </p:nvSpPr>
        <p:spPr>
          <a:xfrm>
            <a:off x="443554" y="3776459"/>
            <a:ext cx="3384900" cy="6750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rial Black" panose="020B0A04020102020204" pitchFamily="34" charset="0"/>
                <a:ea typeface="Fira Sans Condensed Light"/>
                <a:cs typeface="Fira Sans Condensed Light"/>
                <a:sym typeface="Fira Sans Condensed Light"/>
              </a:rPr>
              <a:t>Rajat Rout</a:t>
            </a:r>
          </a:p>
          <a:p>
            <a:pPr marL="0" lvl="0" indent="0" algn="l" rtl="0">
              <a:spcBef>
                <a:spcPts val="0"/>
              </a:spcBef>
              <a:spcAft>
                <a:spcPts val="0"/>
              </a:spcAft>
              <a:buNone/>
            </a:pPr>
            <a:r>
              <a:rPr lang="en" sz="1800" dirty="0">
                <a:latin typeface="Arial Black" panose="020B0A04020102020204" pitchFamily="34" charset="0"/>
                <a:ea typeface="Fira Sans Condensed Light"/>
                <a:cs typeface="Fira Sans Condensed Light"/>
                <a:sym typeface="Fira Sans Condensed Light"/>
              </a:rPr>
              <a:t>121EE0777</a:t>
            </a:r>
          </a:p>
          <a:p>
            <a:pPr marL="0" lvl="0" indent="0" algn="l" rtl="0">
              <a:spcBef>
                <a:spcPts val="0"/>
              </a:spcBef>
              <a:spcAft>
                <a:spcPts val="0"/>
              </a:spcAft>
              <a:buNone/>
            </a:pPr>
            <a:endParaRPr dirty="0">
              <a:latin typeface="Fira Sans Condensed Light"/>
              <a:ea typeface="Fira Sans Condensed Light"/>
              <a:cs typeface="Fira Sans Condensed Light"/>
              <a:sym typeface="Fira Sans Condensed Light"/>
            </a:endParaRPr>
          </a:p>
        </p:txBody>
      </p:sp>
      <p:pic>
        <p:nvPicPr>
          <p:cNvPr id="2" name="Google Shape;1793;p47">
            <a:extLst>
              <a:ext uri="{FF2B5EF4-FFF2-40B4-BE49-F238E27FC236}">
                <a16:creationId xmlns:a16="http://schemas.microsoft.com/office/drawing/2014/main" id="{E4D467E6-9696-CBEA-2190-89353379C4FA}"/>
              </a:ext>
            </a:extLst>
          </p:cNvPr>
          <p:cNvPicPr preferRelativeResize="0"/>
          <p:nvPr/>
        </p:nvPicPr>
        <p:blipFill>
          <a:blip r:embed="rId4">
            <a:alphaModFix/>
          </a:blip>
          <a:stretch>
            <a:fillRect/>
          </a:stretch>
        </p:blipFill>
        <p:spPr>
          <a:xfrm>
            <a:off x="2496697" y="507613"/>
            <a:ext cx="3189475" cy="18404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8"/>
        <p:cNvGrpSpPr/>
        <p:nvPr/>
      </p:nvGrpSpPr>
      <p:grpSpPr>
        <a:xfrm>
          <a:off x="0" y="0"/>
          <a:ext cx="0" cy="0"/>
          <a:chOff x="0" y="0"/>
          <a:chExt cx="0" cy="0"/>
        </a:xfrm>
      </p:grpSpPr>
      <p:sp>
        <p:nvSpPr>
          <p:cNvPr id="4" name="Google Shape;1768;p46">
            <a:extLst>
              <a:ext uri="{FF2B5EF4-FFF2-40B4-BE49-F238E27FC236}">
                <a16:creationId xmlns:a16="http://schemas.microsoft.com/office/drawing/2014/main" id="{EFA53021-B0E8-752F-01B6-33575DAA90FB}"/>
              </a:ext>
            </a:extLst>
          </p:cNvPr>
          <p:cNvSpPr txBox="1">
            <a:spLocks/>
          </p:cNvSpPr>
          <p:nvPr/>
        </p:nvSpPr>
        <p:spPr>
          <a:xfrm>
            <a:off x="2562000" y="1724862"/>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6600" dirty="0"/>
              <a:t>THANKS</a:t>
            </a:r>
            <a:r>
              <a:rPr lang="en-US" sz="8000" dirty="0"/>
              <a:t>!</a:t>
            </a:r>
          </a:p>
        </p:txBody>
      </p:sp>
      <p:pic>
        <p:nvPicPr>
          <p:cNvPr id="5" name="Google Shape;1793;p47">
            <a:extLst>
              <a:ext uri="{FF2B5EF4-FFF2-40B4-BE49-F238E27FC236}">
                <a16:creationId xmlns:a16="http://schemas.microsoft.com/office/drawing/2014/main" id="{F9F25AA9-EEFC-5192-60B2-50584947F130}"/>
              </a:ext>
            </a:extLst>
          </p:cNvPr>
          <p:cNvPicPr preferRelativeResize="0"/>
          <p:nvPr/>
        </p:nvPicPr>
        <p:blipFill>
          <a:blip r:embed="rId4">
            <a:alphaModFix/>
          </a:blip>
          <a:stretch>
            <a:fillRect/>
          </a:stretch>
        </p:blipFill>
        <p:spPr>
          <a:xfrm>
            <a:off x="0" y="274293"/>
            <a:ext cx="3189475" cy="1840476"/>
          </a:xfrm>
          <a:prstGeom prst="rect">
            <a:avLst/>
          </a:prstGeom>
          <a:noFill/>
          <a:ln>
            <a:noFill/>
          </a:ln>
        </p:spPr>
      </p:pic>
      <p:pic>
        <p:nvPicPr>
          <p:cNvPr id="6" name="Google Shape;1794;p47">
            <a:extLst>
              <a:ext uri="{FF2B5EF4-FFF2-40B4-BE49-F238E27FC236}">
                <a16:creationId xmlns:a16="http://schemas.microsoft.com/office/drawing/2014/main" id="{90B19094-871D-CAA4-22B6-202D16079CCB}"/>
              </a:ext>
            </a:extLst>
          </p:cNvPr>
          <p:cNvPicPr preferRelativeResize="0"/>
          <p:nvPr/>
        </p:nvPicPr>
        <p:blipFill rotWithShape="1">
          <a:blip r:embed="rId5">
            <a:alphaModFix/>
          </a:blip>
          <a:srcRect l="25302" r="25297"/>
          <a:stretch/>
        </p:blipFill>
        <p:spPr>
          <a:xfrm>
            <a:off x="6298550" y="1903476"/>
            <a:ext cx="2845450" cy="3240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Mini Project</a:t>
            </a:r>
            <a:endParaRPr sz="3000" dirty="0"/>
          </a:p>
        </p:txBody>
      </p:sp>
      <p:sp>
        <p:nvSpPr>
          <p:cNvPr id="110" name="Google Shape;110;p25"/>
          <p:cNvSpPr txBox="1">
            <a:spLocks noGrp="1"/>
          </p:cNvSpPr>
          <p:nvPr>
            <p:ph type="body" idx="1"/>
          </p:nvPr>
        </p:nvSpPr>
        <p:spPr>
          <a:xfrm>
            <a:off x="720000" y="1725175"/>
            <a:ext cx="7704000" cy="1419275"/>
          </a:xfrm>
          <a:prstGeom prst="rect">
            <a:avLst/>
          </a:prstGeom>
          <a:solidFill>
            <a:schemeClr val="dk1">
              <a:alpha val="56699"/>
            </a:schemeClr>
          </a:solidFill>
        </p:spPr>
        <p:txBody>
          <a:bodyPr spcFirstLastPara="1" wrap="square" lIns="234000" tIns="234000" rIns="234000" bIns="91425" anchor="t" anchorCtr="0">
            <a:noAutofit/>
          </a:bodyPr>
          <a:lstStyle/>
          <a:p>
            <a:pPr marL="0" lvl="0" indent="0" algn="l" rtl="0">
              <a:spcBef>
                <a:spcPts val="0"/>
              </a:spcBef>
              <a:spcAft>
                <a:spcPts val="0"/>
              </a:spcAft>
              <a:buNone/>
            </a:pPr>
            <a:r>
              <a:rPr lang="en-US" sz="1800" dirty="0">
                <a:solidFill>
                  <a:schemeClr val="lt2"/>
                </a:solidFill>
                <a:latin typeface="Comic Sans MS" panose="030F0702030302020204" pitchFamily="66" charset="0"/>
              </a:rPr>
              <a:t>This is a GUI program that collects data from the open circuit and short circuit tests and prints the values of the equivalent circuit parameters and draws the schematic circuit diagram of the transformer with parameter values.</a:t>
            </a:r>
            <a:endParaRPr sz="1800" dirty="0">
              <a:solidFill>
                <a:schemeClr val="lt2"/>
              </a:solidFill>
              <a:latin typeface="Comic Sans MS" panose="030F0702030302020204" pitchFamily="66" charset="0"/>
            </a:endParaRPr>
          </a:p>
          <a:p>
            <a:pPr marL="0" lvl="0" indent="0" algn="l" rtl="0">
              <a:spcBef>
                <a:spcPts val="1600"/>
              </a:spcBef>
              <a:spcAft>
                <a:spcPts val="1600"/>
              </a:spcAft>
              <a:buNone/>
            </a:pPr>
            <a:endParaRPr dirty="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26" name="Google Shape;110;p25">
            <a:extLst>
              <a:ext uri="{FF2B5EF4-FFF2-40B4-BE49-F238E27FC236}">
                <a16:creationId xmlns:a16="http://schemas.microsoft.com/office/drawing/2014/main" id="{38B6C8F1-41A8-A584-BDA2-BCCAE417070A}"/>
              </a:ext>
            </a:extLst>
          </p:cNvPr>
          <p:cNvSpPr txBox="1">
            <a:spLocks/>
          </p:cNvSpPr>
          <p:nvPr/>
        </p:nvSpPr>
        <p:spPr>
          <a:xfrm>
            <a:off x="720000" y="524540"/>
            <a:ext cx="7704000" cy="4012017"/>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spcBef>
                <a:spcPts val="1600"/>
              </a:spcBef>
              <a:spcAft>
                <a:spcPts val="1600"/>
              </a:spcAft>
            </a:pPr>
            <a:r>
              <a:rPr lang="en-US" sz="2400" b="0" i="0" dirty="0">
                <a:solidFill>
                  <a:schemeClr val="bg1"/>
                </a:solidFill>
                <a:effectLst/>
                <a:latin typeface="Noto Sans" panose="020B0502040504020204" pitchFamily="34" charset="0"/>
              </a:rPr>
              <a:t>GUI</a:t>
            </a:r>
          </a:p>
          <a:p>
            <a:pPr marL="0" indent="0">
              <a:spcBef>
                <a:spcPts val="1600"/>
              </a:spcBef>
              <a:spcAft>
                <a:spcPts val="1600"/>
              </a:spcAft>
            </a:pPr>
            <a:r>
              <a:rPr lang="en-US" b="0" i="0" dirty="0">
                <a:solidFill>
                  <a:schemeClr val="bg1"/>
                </a:solidFill>
                <a:effectLst/>
                <a:latin typeface="Noto Sans" panose="020B0502040504020204" pitchFamily="34" charset="0"/>
              </a:rPr>
              <a:t>GUI is the acronym for graphical user interface—the interface that allows users to interact with electronic devices through graphical elements. It’s a valuable part of software application programming in regard to human-computer interaction, replacing text-based commands with user-friendly actions. Its goal is to present the user with easy-to-find, understand, and use decision points. GUI uses visual elements to represent those now hidden lines of command. You simply select a button or an icon to call the relevant function. The easy use of GUIs has made it possible for the public in general, regardless of experience or knowledge, to access all kinds of systems for everyday use.</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6" name="Google Shape;110;p25">
            <a:extLst>
              <a:ext uri="{FF2B5EF4-FFF2-40B4-BE49-F238E27FC236}">
                <a16:creationId xmlns:a16="http://schemas.microsoft.com/office/drawing/2014/main" id="{38B6C8F1-41A8-A584-BDA2-BCCAE417070A}"/>
              </a:ext>
            </a:extLst>
          </p:cNvPr>
          <p:cNvSpPr txBox="1">
            <a:spLocks/>
          </p:cNvSpPr>
          <p:nvPr/>
        </p:nvSpPr>
        <p:spPr>
          <a:xfrm>
            <a:off x="720000" y="524540"/>
            <a:ext cx="7704000" cy="4012017"/>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algn="l"/>
            <a:r>
              <a:rPr lang="en-US" sz="2400" b="1" i="0" dirty="0">
                <a:solidFill>
                  <a:schemeClr val="bg1"/>
                </a:solidFill>
                <a:effectLst/>
                <a:latin typeface="source sans pro" panose="020B0503030403020204" pitchFamily="34" charset="0"/>
              </a:rPr>
              <a:t>Python GUI Programming With </a:t>
            </a:r>
            <a:r>
              <a:rPr lang="en-US" sz="2400" b="1" i="0" dirty="0" err="1">
                <a:solidFill>
                  <a:schemeClr val="bg1"/>
                </a:solidFill>
                <a:effectLst/>
                <a:latin typeface="source sans pro" panose="020B0503030403020204" pitchFamily="34" charset="0"/>
              </a:rPr>
              <a:t>Tkinter</a:t>
            </a:r>
            <a:endParaRPr lang="en-US" sz="2400" b="1" i="0" dirty="0">
              <a:solidFill>
                <a:schemeClr val="bg1"/>
              </a:solidFill>
              <a:effectLst/>
              <a:latin typeface="source sans pro" panose="020B0503030403020204" pitchFamily="34" charset="0"/>
            </a:endParaRPr>
          </a:p>
          <a:p>
            <a:pPr marL="0" indent="0">
              <a:spcBef>
                <a:spcPts val="1600"/>
              </a:spcBef>
              <a:spcAft>
                <a:spcPts val="1600"/>
              </a:spcAft>
            </a:pPr>
            <a:r>
              <a:rPr lang="en-US" sz="1600" b="0" i="0" dirty="0">
                <a:solidFill>
                  <a:schemeClr val="bg1"/>
                </a:solidFill>
                <a:effectLst/>
                <a:latin typeface="source sans pro" panose="020B0503030403020204" pitchFamily="34" charset="0"/>
              </a:rPr>
              <a:t>Python has a lot of </a:t>
            </a:r>
            <a:r>
              <a:rPr lang="en-US" sz="1600" b="0" i="0" u="none" strike="noStrike" dirty="0">
                <a:solidFill>
                  <a:schemeClr val="bg1"/>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GUI frameworks</a:t>
            </a:r>
            <a:r>
              <a:rPr lang="en-US" sz="1600" b="0" i="0" dirty="0">
                <a:solidFill>
                  <a:schemeClr val="bg1"/>
                </a:solidFill>
                <a:effectLst/>
                <a:latin typeface="source sans pro" panose="020B0503030403020204" pitchFamily="34" charset="0"/>
              </a:rPr>
              <a:t>, but </a:t>
            </a:r>
            <a:r>
              <a:rPr lang="en-US" sz="1600" b="0" i="0" u="none" strike="noStrike" dirty="0" err="1">
                <a:solidFill>
                  <a:schemeClr val="bg1"/>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Tkinter</a:t>
            </a:r>
            <a:r>
              <a:rPr lang="en-US" sz="1600" b="0" i="0" dirty="0">
                <a:solidFill>
                  <a:schemeClr val="bg1"/>
                </a:solidFill>
                <a:effectLst/>
                <a:latin typeface="source sans pro" panose="020B0503030403020204" pitchFamily="34" charset="0"/>
              </a:rPr>
              <a:t> is the only framework that’s built into the Python standard library. </a:t>
            </a:r>
            <a:r>
              <a:rPr lang="en-US" sz="1600" b="0" i="0" dirty="0" err="1">
                <a:solidFill>
                  <a:schemeClr val="bg1"/>
                </a:solidFill>
                <a:effectLst/>
                <a:latin typeface="source sans pro" panose="020B0503030403020204" pitchFamily="34" charset="0"/>
              </a:rPr>
              <a:t>Tkinter</a:t>
            </a:r>
            <a:r>
              <a:rPr lang="en-US" sz="1600" b="0" i="0" dirty="0">
                <a:solidFill>
                  <a:schemeClr val="bg1"/>
                </a:solidFill>
                <a:effectLst/>
                <a:latin typeface="source sans pro" panose="020B0503030403020204" pitchFamily="34" charset="0"/>
              </a:rPr>
              <a:t> has several strengths. It’s </a:t>
            </a:r>
            <a:r>
              <a:rPr lang="en-US" sz="1600" b="1" i="0" dirty="0">
                <a:solidFill>
                  <a:schemeClr val="bg1"/>
                </a:solidFill>
                <a:effectLst/>
                <a:latin typeface="source sans pro" panose="020B0503030403020204" pitchFamily="34" charset="0"/>
              </a:rPr>
              <a:t>cross-platform</a:t>
            </a:r>
            <a:r>
              <a:rPr lang="en-US" sz="1600" b="0" i="0" dirty="0">
                <a:solidFill>
                  <a:schemeClr val="bg1"/>
                </a:solidFill>
                <a:effectLst/>
                <a:latin typeface="source sans pro" panose="020B0503030403020204" pitchFamily="34" charset="0"/>
              </a:rPr>
              <a:t>, so the same code works on Windows, macOS, and Linux. Visual elements are rendered using native operating system elements, so applications built with </a:t>
            </a:r>
            <a:r>
              <a:rPr lang="en-US" sz="1600" b="0" i="0" dirty="0" err="1">
                <a:solidFill>
                  <a:schemeClr val="bg1"/>
                </a:solidFill>
                <a:effectLst/>
                <a:latin typeface="source sans pro" panose="020B0503030403020204" pitchFamily="34" charset="0"/>
              </a:rPr>
              <a:t>Tkinter</a:t>
            </a:r>
            <a:r>
              <a:rPr lang="en-US" sz="1600" b="0" i="0" dirty="0">
                <a:solidFill>
                  <a:schemeClr val="bg1"/>
                </a:solidFill>
                <a:effectLst/>
                <a:latin typeface="source sans pro" panose="020B0503030403020204" pitchFamily="34" charset="0"/>
              </a:rPr>
              <a:t> look like they belong on the platform where they’re run.</a:t>
            </a:r>
          </a:p>
          <a:p>
            <a:pPr marL="0" indent="0">
              <a:spcBef>
                <a:spcPts val="1600"/>
              </a:spcBef>
              <a:spcAft>
                <a:spcPts val="1600"/>
              </a:spcAft>
            </a:pPr>
            <a:r>
              <a:rPr lang="en-US" sz="1600" b="0" i="0" dirty="0" err="1">
                <a:solidFill>
                  <a:schemeClr val="bg1"/>
                </a:solidFill>
                <a:effectLst/>
                <a:latin typeface="source sans pro" panose="020B0503030403020204" pitchFamily="34" charset="0"/>
              </a:rPr>
              <a:t>Tkinter</a:t>
            </a:r>
            <a:r>
              <a:rPr lang="en-US" sz="1600" b="0" i="0" dirty="0">
                <a:solidFill>
                  <a:schemeClr val="bg1"/>
                </a:solidFill>
                <a:effectLst/>
                <a:latin typeface="source sans pro" panose="020B0503030403020204" pitchFamily="34" charset="0"/>
              </a:rPr>
              <a:t> is lightweight and relatively easy to use compared to other frameworks. This makes it a compelling choice for building GUI applications in Python, especially for applications where a modern sheen is unnecessary, and the top priority is to quickly build something that’s functional and cross-platform.</a:t>
            </a:r>
            <a:endParaRPr lang="en-US" sz="1600" dirty="0">
              <a:solidFill>
                <a:schemeClr val="bg1"/>
              </a:solidFill>
            </a:endParaRPr>
          </a:p>
        </p:txBody>
      </p:sp>
    </p:spTree>
    <p:extLst>
      <p:ext uri="{BB962C8B-B14F-4D97-AF65-F5344CB8AC3E}">
        <p14:creationId xmlns:p14="http://schemas.microsoft.com/office/powerpoint/2010/main" val="226647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6" name="Google Shape;110;p25">
            <a:extLst>
              <a:ext uri="{FF2B5EF4-FFF2-40B4-BE49-F238E27FC236}">
                <a16:creationId xmlns:a16="http://schemas.microsoft.com/office/drawing/2014/main" id="{38B6C8F1-41A8-A584-BDA2-BCCAE417070A}"/>
              </a:ext>
            </a:extLst>
          </p:cNvPr>
          <p:cNvSpPr txBox="1">
            <a:spLocks/>
          </p:cNvSpPr>
          <p:nvPr/>
        </p:nvSpPr>
        <p:spPr>
          <a:xfrm>
            <a:off x="720000" y="524540"/>
            <a:ext cx="7704000" cy="4012017"/>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spcBef>
                <a:spcPts val="1600"/>
              </a:spcBef>
              <a:spcAft>
                <a:spcPts val="1600"/>
              </a:spcAft>
            </a:pPr>
            <a:r>
              <a:rPr lang="en-US" b="0" i="0" dirty="0">
                <a:solidFill>
                  <a:schemeClr val="bg1"/>
                </a:solidFill>
                <a:effectLst/>
                <a:latin typeface="Manrope"/>
              </a:rPr>
              <a:t>In order to work with a </a:t>
            </a:r>
            <a:r>
              <a:rPr lang="en-US" b="1" i="0" dirty="0" err="1">
                <a:solidFill>
                  <a:schemeClr val="bg1"/>
                </a:solidFill>
                <a:effectLst/>
                <a:latin typeface="Manrope"/>
              </a:rPr>
              <a:t>tkinter</a:t>
            </a:r>
            <a:r>
              <a:rPr lang="en-US" b="0" i="0" dirty="0">
                <a:solidFill>
                  <a:schemeClr val="bg1"/>
                </a:solidFill>
                <a:effectLst/>
                <a:latin typeface="Manrope"/>
              </a:rPr>
              <a:t> application, we have to install and </a:t>
            </a:r>
            <a:r>
              <a:rPr lang="en-US" b="1" i="0" dirty="0">
                <a:solidFill>
                  <a:schemeClr val="bg1"/>
                </a:solidFill>
                <a:effectLst/>
                <a:latin typeface="Manrope"/>
              </a:rPr>
              <a:t>import</a:t>
            </a:r>
            <a:r>
              <a:rPr lang="en-US" b="0" i="0" dirty="0">
                <a:solidFill>
                  <a:schemeClr val="bg1"/>
                </a:solidFill>
                <a:effectLst/>
                <a:latin typeface="Manrope"/>
              </a:rPr>
              <a:t> </a:t>
            </a:r>
            <a:r>
              <a:rPr lang="en-US" b="1" i="0" dirty="0">
                <a:solidFill>
                  <a:schemeClr val="bg1"/>
                </a:solidFill>
                <a:effectLst/>
                <a:latin typeface="Manrope"/>
              </a:rPr>
              <a:t>the</a:t>
            </a:r>
            <a:r>
              <a:rPr lang="en-US" b="0" i="0" dirty="0">
                <a:solidFill>
                  <a:schemeClr val="bg1"/>
                </a:solidFill>
                <a:effectLst/>
                <a:latin typeface="Manrope"/>
              </a:rPr>
              <a:t> </a:t>
            </a:r>
            <a:r>
              <a:rPr lang="en-US" b="1" i="0" dirty="0" err="1">
                <a:solidFill>
                  <a:schemeClr val="bg1"/>
                </a:solidFill>
                <a:effectLst/>
                <a:latin typeface="Manrope"/>
              </a:rPr>
              <a:t>tkinter</a:t>
            </a:r>
            <a:r>
              <a:rPr lang="en-US" b="0" i="0" dirty="0">
                <a:solidFill>
                  <a:schemeClr val="bg1"/>
                </a:solidFill>
                <a:effectLst/>
                <a:latin typeface="Manrope"/>
              </a:rPr>
              <a:t> library in our environment. Generally, we </a:t>
            </a:r>
            <a:r>
              <a:rPr lang="en-US" b="1" i="0" dirty="0">
                <a:solidFill>
                  <a:schemeClr val="bg1"/>
                </a:solidFill>
                <a:effectLst/>
                <a:latin typeface="Manrope"/>
              </a:rPr>
              <a:t>import</a:t>
            </a:r>
            <a:r>
              <a:rPr lang="en-US" b="0" i="0" dirty="0">
                <a:solidFill>
                  <a:schemeClr val="bg1"/>
                </a:solidFill>
                <a:effectLst/>
                <a:latin typeface="Manrope"/>
              </a:rPr>
              <a:t> </a:t>
            </a:r>
            <a:r>
              <a:rPr lang="en-US" b="1" i="0" dirty="0">
                <a:solidFill>
                  <a:schemeClr val="bg1"/>
                </a:solidFill>
                <a:effectLst/>
                <a:latin typeface="Manrope"/>
              </a:rPr>
              <a:t>the</a:t>
            </a:r>
            <a:r>
              <a:rPr lang="en-US" b="0" i="0" dirty="0">
                <a:solidFill>
                  <a:schemeClr val="bg1"/>
                </a:solidFill>
                <a:effectLst/>
                <a:latin typeface="Manrope"/>
              </a:rPr>
              <a:t> </a:t>
            </a:r>
            <a:r>
              <a:rPr lang="en-US" b="1" i="0" dirty="0" err="1">
                <a:solidFill>
                  <a:schemeClr val="bg1"/>
                </a:solidFill>
                <a:effectLst/>
                <a:latin typeface="Manrope"/>
              </a:rPr>
              <a:t>tkinter</a:t>
            </a:r>
            <a:r>
              <a:rPr lang="en-US" b="0" i="0" dirty="0">
                <a:solidFill>
                  <a:schemeClr val="bg1"/>
                </a:solidFill>
                <a:effectLst/>
                <a:latin typeface="Manrope"/>
              </a:rPr>
              <a:t> library in the environment by using </a:t>
            </a:r>
            <a:r>
              <a:rPr lang="en-US" b="1" i="0" dirty="0">
                <a:solidFill>
                  <a:schemeClr val="bg1"/>
                </a:solidFill>
                <a:effectLst/>
                <a:latin typeface="Manrope"/>
              </a:rPr>
              <a:t>from</a:t>
            </a:r>
            <a:r>
              <a:rPr lang="en-US" b="0" i="0" dirty="0">
                <a:solidFill>
                  <a:schemeClr val="bg1"/>
                </a:solidFill>
                <a:effectLst/>
                <a:latin typeface="Manrope"/>
              </a:rPr>
              <a:t> </a:t>
            </a:r>
            <a:r>
              <a:rPr lang="en-US" b="1" i="0" dirty="0" err="1">
                <a:solidFill>
                  <a:schemeClr val="bg1"/>
                </a:solidFill>
                <a:effectLst/>
                <a:latin typeface="Manrope"/>
              </a:rPr>
              <a:t>tkinter</a:t>
            </a:r>
            <a:r>
              <a:rPr lang="en-US" b="0" i="0" dirty="0">
                <a:solidFill>
                  <a:schemeClr val="bg1"/>
                </a:solidFill>
                <a:effectLst/>
                <a:latin typeface="Manrope"/>
              </a:rPr>
              <a:t> </a:t>
            </a:r>
            <a:r>
              <a:rPr lang="en-US" b="1" i="0" dirty="0">
                <a:solidFill>
                  <a:schemeClr val="bg1"/>
                </a:solidFill>
                <a:effectLst/>
                <a:latin typeface="Manrope"/>
              </a:rPr>
              <a:t>import</a:t>
            </a:r>
            <a:r>
              <a:rPr lang="en-US" b="0" i="0" dirty="0">
                <a:solidFill>
                  <a:schemeClr val="bg1"/>
                </a:solidFill>
                <a:effectLst/>
                <a:latin typeface="Manrope"/>
              </a:rPr>
              <a:t> * command.</a:t>
            </a:r>
          </a:p>
          <a:p>
            <a:pPr marL="0" indent="0">
              <a:spcBef>
                <a:spcPts val="1600"/>
              </a:spcBef>
              <a:spcAft>
                <a:spcPts val="1600"/>
              </a:spcAft>
            </a:pPr>
            <a:r>
              <a:rPr lang="en-US" b="0" i="0" dirty="0" err="1">
                <a:solidFill>
                  <a:schemeClr val="bg1"/>
                </a:solidFill>
                <a:effectLst/>
                <a:latin typeface="Manrope"/>
              </a:rPr>
              <a:t>main_window</a:t>
            </a:r>
            <a:r>
              <a:rPr lang="en-US" b="0" i="0" dirty="0">
                <a:solidFill>
                  <a:schemeClr val="bg1"/>
                </a:solidFill>
                <a:effectLst/>
                <a:latin typeface="Manrope"/>
              </a:rPr>
              <a:t>=Tk(), Tk applications (which have windows associated with them) create one or more </a:t>
            </a:r>
            <a:r>
              <a:rPr lang="en-US" b="0" i="0" dirty="0" err="1">
                <a:solidFill>
                  <a:schemeClr val="bg1"/>
                </a:solidFill>
                <a:effectLst/>
                <a:latin typeface="Manrope"/>
              </a:rPr>
              <a:t>MainWindows</a:t>
            </a:r>
            <a:r>
              <a:rPr lang="en-US" b="0" i="0" dirty="0">
                <a:solidFill>
                  <a:schemeClr val="bg1"/>
                </a:solidFill>
                <a:effectLst/>
                <a:latin typeface="Manrope"/>
              </a:rPr>
              <a:t> which act as the containers and parents of the other widgets.</a:t>
            </a:r>
            <a:endParaRPr lang="en-US" b="0" i="0" dirty="0">
              <a:solidFill>
                <a:schemeClr val="bg1"/>
              </a:solidFill>
              <a:effectLst/>
              <a:latin typeface="source sans pro" panose="020B0503030403020204" pitchFamily="34" charset="0"/>
            </a:endParaRPr>
          </a:p>
          <a:p>
            <a:pPr marL="0" indent="0">
              <a:spcBef>
                <a:spcPts val="1600"/>
              </a:spcBef>
              <a:spcAft>
                <a:spcPts val="1600"/>
              </a:spcAft>
            </a:pPr>
            <a:r>
              <a:rPr lang="en-US" b="0" i="0" dirty="0">
                <a:solidFill>
                  <a:schemeClr val="bg1"/>
                </a:solidFill>
                <a:effectLst/>
                <a:latin typeface="source sans pro" panose="020B0503030403020204" pitchFamily="34" charset="0"/>
              </a:rPr>
              <a:t>The foundational element of a </a:t>
            </a:r>
            <a:r>
              <a:rPr lang="en-US" b="0" i="0" dirty="0" err="1">
                <a:solidFill>
                  <a:schemeClr val="bg1"/>
                </a:solidFill>
                <a:effectLst/>
                <a:latin typeface="source sans pro" panose="020B0503030403020204" pitchFamily="34" charset="0"/>
              </a:rPr>
              <a:t>Tkinter</a:t>
            </a:r>
            <a:r>
              <a:rPr lang="en-US" b="0" i="0" dirty="0">
                <a:solidFill>
                  <a:schemeClr val="bg1"/>
                </a:solidFill>
                <a:effectLst/>
                <a:latin typeface="source sans pro" panose="020B0503030403020204" pitchFamily="34" charset="0"/>
              </a:rPr>
              <a:t> GUI is the </a:t>
            </a:r>
            <a:r>
              <a:rPr lang="en-US" b="1" i="0" dirty="0">
                <a:solidFill>
                  <a:schemeClr val="bg1"/>
                </a:solidFill>
                <a:effectLst/>
                <a:latin typeface="source sans pro" panose="020B0503030403020204" pitchFamily="34" charset="0"/>
              </a:rPr>
              <a:t>window</a:t>
            </a:r>
            <a:r>
              <a:rPr lang="en-US" b="0" i="0" dirty="0">
                <a:solidFill>
                  <a:schemeClr val="bg1"/>
                </a:solidFill>
                <a:effectLst/>
                <a:latin typeface="source sans pro" panose="020B0503030403020204" pitchFamily="34" charset="0"/>
              </a:rPr>
              <a:t>. Windows are the containers in which all other GUI elements live. These other GUI elements, such as text boxes, labels, and buttons, are known as </a:t>
            </a:r>
            <a:r>
              <a:rPr lang="en-US" b="1" i="0" dirty="0">
                <a:solidFill>
                  <a:schemeClr val="bg1"/>
                </a:solidFill>
                <a:effectLst/>
                <a:latin typeface="source sans pro" panose="020B0503030403020204" pitchFamily="34" charset="0"/>
              </a:rPr>
              <a:t>widgets</a:t>
            </a:r>
            <a:r>
              <a:rPr lang="en-US" b="0" i="0" dirty="0">
                <a:solidFill>
                  <a:schemeClr val="bg1"/>
                </a:solidFill>
                <a:effectLst/>
                <a:latin typeface="source sans pro" panose="020B0503030403020204" pitchFamily="34" charset="0"/>
              </a:rPr>
              <a:t>. Widgets are contained inside of windows.</a:t>
            </a:r>
          </a:p>
          <a:p>
            <a:pPr marL="0" indent="0">
              <a:spcBef>
                <a:spcPts val="1600"/>
              </a:spcBef>
              <a:spcAft>
                <a:spcPts val="1600"/>
              </a:spcAft>
            </a:pPr>
            <a:endParaRPr lang="en-US" dirty="0">
              <a:solidFill>
                <a:schemeClr val="bg1"/>
              </a:solidFill>
              <a:latin typeface="source sans pro" panose="020B0503030403020204" pitchFamily="34" charset="0"/>
            </a:endParaRPr>
          </a:p>
          <a:p>
            <a:pPr marL="0" indent="0">
              <a:spcBef>
                <a:spcPts val="1600"/>
              </a:spcBef>
              <a:spcAft>
                <a:spcPts val="1600"/>
              </a:spcAft>
            </a:pPr>
            <a:endParaRPr lang="en-US" b="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215164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6" name="Google Shape;110;p25">
            <a:extLst>
              <a:ext uri="{FF2B5EF4-FFF2-40B4-BE49-F238E27FC236}">
                <a16:creationId xmlns:a16="http://schemas.microsoft.com/office/drawing/2014/main" id="{38B6C8F1-41A8-A584-BDA2-BCCAE417070A}"/>
              </a:ext>
            </a:extLst>
          </p:cNvPr>
          <p:cNvSpPr txBox="1">
            <a:spLocks/>
          </p:cNvSpPr>
          <p:nvPr/>
        </p:nvSpPr>
        <p:spPr>
          <a:xfrm>
            <a:off x="918474" y="1162495"/>
            <a:ext cx="7704000" cy="2594344"/>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spcBef>
                <a:spcPts val="1600"/>
              </a:spcBef>
              <a:spcAft>
                <a:spcPts val="1600"/>
              </a:spcAft>
            </a:pPr>
            <a:r>
              <a:rPr lang="en-US" b="0" i="0" dirty="0">
                <a:solidFill>
                  <a:schemeClr val="bg1"/>
                </a:solidFill>
                <a:effectLst/>
                <a:latin typeface="Noto Sans" panose="020B0502040504020204" pitchFamily="34" charset="0"/>
              </a:rPr>
              <a:t>After that, </a:t>
            </a:r>
            <a:r>
              <a:rPr lang="en-US" dirty="0">
                <a:solidFill>
                  <a:schemeClr val="bg1"/>
                </a:solidFill>
                <a:latin typeface="Noto Sans" panose="020B0502040504020204" pitchFamily="34" charset="0"/>
              </a:rPr>
              <a:t>I</a:t>
            </a:r>
            <a:r>
              <a:rPr lang="en-US" b="0" i="0" dirty="0">
                <a:solidFill>
                  <a:schemeClr val="bg1"/>
                </a:solidFill>
                <a:effectLst/>
                <a:latin typeface="Noto Sans" panose="020B0502040504020204" pitchFamily="34" charset="0"/>
              </a:rPr>
              <a:t> </a:t>
            </a:r>
            <a:r>
              <a:rPr lang="en-US" i="0" dirty="0">
                <a:solidFill>
                  <a:schemeClr val="bg1"/>
                </a:solidFill>
                <a:latin typeface="Consolas" panose="020B0609020204030204" pitchFamily="49" charset="0"/>
              </a:rPr>
              <a:t>a</a:t>
            </a:r>
            <a:r>
              <a:rPr lang="en-US" b="0" dirty="0">
                <a:solidFill>
                  <a:schemeClr val="bg1"/>
                </a:solidFill>
                <a:effectLst/>
                <a:latin typeface="Consolas" panose="020B0609020204030204" pitchFamily="49" charset="0"/>
              </a:rPr>
              <a:t>ssigned the variables, the main window title, and the main window geometry size. I created an icon using FAVICON(website) for this GUI and gave the main window icon. </a:t>
            </a:r>
            <a:r>
              <a:rPr lang="en-US" dirty="0">
                <a:solidFill>
                  <a:schemeClr val="bg1"/>
                </a:solidFill>
                <a:latin typeface="Consolas" panose="020B0609020204030204" pitchFamily="49" charset="0"/>
              </a:rPr>
              <a:t>Then I gave the background image and set its path for the main window. Using the text and text variable functions used in the main window. Used the </a:t>
            </a:r>
            <a:r>
              <a:rPr lang="en-US" dirty="0">
                <a:solidFill>
                  <a:schemeClr val="bg1"/>
                </a:solidFill>
                <a:latin typeface="Manrope"/>
              </a:rPr>
              <a:t>string</a:t>
            </a:r>
            <a:r>
              <a:rPr lang="en-US" b="0" i="0" dirty="0">
                <a:solidFill>
                  <a:schemeClr val="bg1"/>
                </a:solidFill>
                <a:effectLst/>
                <a:latin typeface="Manrope"/>
              </a:rPr>
              <a:t> operator to specify the string values and then specified the label's font and placement coordinates.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openNewWindow</a:t>
            </a:r>
            <a:r>
              <a:rPr lang="en-US" b="0" dirty="0">
                <a:solidFill>
                  <a:srgbClr val="D4D4D4"/>
                </a:solidFill>
                <a:effectLst/>
                <a:latin typeface="Consolas" panose="020B0609020204030204" pitchFamily="49" charset="0"/>
              </a:rPr>
              <a:t>(): </a:t>
            </a:r>
            <a:r>
              <a:rPr lang="en-US" b="0" i="0" dirty="0">
                <a:solidFill>
                  <a:schemeClr val="bg1"/>
                </a:solidFill>
                <a:effectLst/>
                <a:latin typeface="Manrope"/>
              </a:rPr>
              <a:t> </a:t>
            </a:r>
            <a:r>
              <a:rPr lang="en-US" b="0" dirty="0">
                <a:solidFill>
                  <a:schemeClr val="bg1"/>
                </a:solidFill>
                <a:effectLst/>
                <a:latin typeface="Consolas" panose="020B0609020204030204" pitchFamily="49" charset="0"/>
              </a:rPr>
              <a:t>used this to open a new window, set its title and geometry size. Then I assigned the formula to calculate the </a:t>
            </a:r>
            <a:r>
              <a:rPr lang="en-US" sz="1400" dirty="0">
                <a:solidFill>
                  <a:schemeClr val="bg1"/>
                </a:solidFill>
                <a:latin typeface="Comic Sans MS" panose="030F0702030302020204" pitchFamily="66" charset="0"/>
              </a:rPr>
              <a:t>values of the equivalent circuit parameters.</a:t>
            </a:r>
            <a:endParaRPr lang="en-US" b="0" dirty="0">
              <a:solidFill>
                <a:schemeClr val="bg1"/>
              </a:solidFill>
              <a:effectLst/>
              <a:latin typeface="Consolas" panose="020B0609020204030204" pitchFamily="49" charset="0"/>
            </a:endParaRPr>
          </a:p>
          <a:p>
            <a:pPr marL="0" indent="0">
              <a:spcBef>
                <a:spcPts val="1600"/>
              </a:spcBef>
              <a:spcAft>
                <a:spcPts val="1600"/>
              </a:spcAft>
            </a:pPr>
            <a:endParaRPr lang="en-US" b="0" dirty="0">
              <a:solidFill>
                <a:srgbClr val="D4D4D4"/>
              </a:solidFill>
              <a:effectLst/>
              <a:latin typeface="Consolas" panose="020B0609020204030204" pitchFamily="49" charset="0"/>
            </a:endParaRPr>
          </a:p>
          <a:p>
            <a:pPr marL="0" indent="0">
              <a:spcBef>
                <a:spcPts val="1600"/>
              </a:spcBef>
              <a:spcAft>
                <a:spcPts val="1600"/>
              </a:spcAft>
            </a:pPr>
            <a:endParaRPr lang="en-US" dirty="0">
              <a:solidFill>
                <a:schemeClr val="bg1"/>
              </a:solidFill>
            </a:endParaRPr>
          </a:p>
        </p:txBody>
      </p:sp>
    </p:spTree>
    <p:extLst>
      <p:ext uri="{BB962C8B-B14F-4D97-AF65-F5344CB8AC3E}">
        <p14:creationId xmlns:p14="http://schemas.microsoft.com/office/powerpoint/2010/main" val="53985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6" name="Google Shape;110;p25">
            <a:extLst>
              <a:ext uri="{FF2B5EF4-FFF2-40B4-BE49-F238E27FC236}">
                <a16:creationId xmlns:a16="http://schemas.microsoft.com/office/drawing/2014/main" id="{38B6C8F1-41A8-A584-BDA2-BCCAE417070A}"/>
              </a:ext>
            </a:extLst>
          </p:cNvPr>
          <p:cNvSpPr txBox="1">
            <a:spLocks/>
          </p:cNvSpPr>
          <p:nvPr/>
        </p:nvSpPr>
        <p:spPr>
          <a:xfrm>
            <a:off x="720000" y="368596"/>
            <a:ext cx="7778958" cy="4146697"/>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marR="0">
              <a:lnSpc>
                <a:spcPct val="107000"/>
              </a:lnSpc>
              <a:spcBef>
                <a:spcPts val="0"/>
              </a:spcBef>
              <a:spcAft>
                <a:spcPts val="800"/>
              </a:spcAft>
            </a:pPr>
            <a:r>
              <a:rPr lang="en-IN"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Formula used</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 </a:t>
            </a:r>
            <a:r>
              <a:rPr lang="en-IN"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ocpower</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ocvolt</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*occurrent)</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where a is power factor at open circuit condition and is cos component of the angle.</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Core loss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ocvolt</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/(occurrent*a)</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b=(1-a**2)**(0.5)</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where  b is the sin component of the angle</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magnetising Reactance</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ocvolt</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/(occurrent*b)</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Impedance = </a:t>
            </a:r>
            <a:r>
              <a:rPr lang="en-IN"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shvolt</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shcurrent</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Equivalent Resistance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shpower</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/(shcurrent^2)</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EquivalentReactance</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((impedance^2)-(EquivalentResistance^2))^(0.5)</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100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6" name="Google Shape;110;p25">
            <a:extLst>
              <a:ext uri="{FF2B5EF4-FFF2-40B4-BE49-F238E27FC236}">
                <a16:creationId xmlns:a16="http://schemas.microsoft.com/office/drawing/2014/main" id="{38B6C8F1-41A8-A584-BDA2-BCCAE417070A}"/>
              </a:ext>
            </a:extLst>
          </p:cNvPr>
          <p:cNvSpPr txBox="1">
            <a:spLocks/>
          </p:cNvSpPr>
          <p:nvPr/>
        </p:nvSpPr>
        <p:spPr>
          <a:xfrm>
            <a:off x="720000" y="524540"/>
            <a:ext cx="7704000" cy="4012017"/>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spcBef>
                <a:spcPts val="1600"/>
              </a:spcBef>
              <a:spcAft>
                <a:spcPts val="1600"/>
              </a:spcAft>
            </a:pPr>
            <a:endParaRPr lang="en-US" dirty="0">
              <a:solidFill>
                <a:schemeClr val="bg1"/>
              </a:solidFill>
            </a:endParaRPr>
          </a:p>
        </p:txBody>
      </p:sp>
      <p:pic>
        <p:nvPicPr>
          <p:cNvPr id="3" name="Picture 2">
            <a:extLst>
              <a:ext uri="{FF2B5EF4-FFF2-40B4-BE49-F238E27FC236}">
                <a16:creationId xmlns:a16="http://schemas.microsoft.com/office/drawing/2014/main" id="{8EA22C6A-244B-CD70-0DB8-9EAB9BD69472}"/>
              </a:ext>
            </a:extLst>
          </p:cNvPr>
          <p:cNvPicPr>
            <a:picLocks noChangeAspect="1"/>
          </p:cNvPicPr>
          <p:nvPr/>
        </p:nvPicPr>
        <p:blipFill>
          <a:blip r:embed="rId3"/>
          <a:stretch>
            <a:fillRect/>
          </a:stretch>
        </p:blipFill>
        <p:spPr>
          <a:xfrm>
            <a:off x="1357312" y="1314450"/>
            <a:ext cx="6429375" cy="2514600"/>
          </a:xfrm>
          <a:prstGeom prst="rect">
            <a:avLst/>
          </a:prstGeom>
        </p:spPr>
      </p:pic>
    </p:spTree>
    <p:extLst>
      <p:ext uri="{BB962C8B-B14F-4D97-AF65-F5344CB8AC3E}">
        <p14:creationId xmlns:p14="http://schemas.microsoft.com/office/powerpoint/2010/main" val="35762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t>
            </a:r>
            <a:r>
              <a:rPr lang="en" dirty="0"/>
              <a:t>low chart</a:t>
            </a:r>
            <a:endParaRPr dirty="0"/>
          </a:p>
        </p:txBody>
      </p:sp>
      <p:sp>
        <p:nvSpPr>
          <p:cNvPr id="700" name="Google Shape;700;p36"/>
          <p:cNvSpPr txBox="1">
            <a:spLocks noGrp="1"/>
          </p:cNvSpPr>
          <p:nvPr>
            <p:ph type="subTitle" idx="4294967295"/>
          </p:nvPr>
        </p:nvSpPr>
        <p:spPr>
          <a:xfrm>
            <a:off x="80646" y="3485536"/>
            <a:ext cx="2799907" cy="1419615"/>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US" sz="1400" dirty="0"/>
              <a:t>After clicking on the .exe file, we get to the main window where we will take the </a:t>
            </a:r>
            <a:r>
              <a:rPr lang="en-US" sz="1400" dirty="0" err="1"/>
              <a:t>users’s</a:t>
            </a:r>
            <a:r>
              <a:rPr lang="en-US" sz="1400" dirty="0"/>
              <a:t> input values of the rated, voltage, current and power for the open and short circuit tests.</a:t>
            </a:r>
            <a:endParaRPr sz="1400" dirty="0"/>
          </a:p>
        </p:txBody>
      </p:sp>
      <p:sp>
        <p:nvSpPr>
          <p:cNvPr id="701" name="Google Shape;701;p36"/>
          <p:cNvSpPr txBox="1">
            <a:spLocks noGrp="1"/>
          </p:cNvSpPr>
          <p:nvPr>
            <p:ph type="subTitle" idx="4294967295"/>
          </p:nvPr>
        </p:nvSpPr>
        <p:spPr>
          <a:xfrm>
            <a:off x="38059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US" sz="1400" dirty="0"/>
              <a:t>A</a:t>
            </a:r>
            <a:r>
              <a:rPr lang="en" sz="1400" dirty="0"/>
              <a:t>fter clicking on calculate we are taken to a new window; the results window.</a:t>
            </a:r>
            <a:endParaRPr sz="1400" dirty="0"/>
          </a:p>
        </p:txBody>
      </p:sp>
      <p:sp>
        <p:nvSpPr>
          <p:cNvPr id="702" name="Google Shape;702;p36"/>
          <p:cNvSpPr txBox="1">
            <a:spLocks noGrp="1"/>
          </p:cNvSpPr>
          <p:nvPr>
            <p:ph type="subTitle" idx="4294967295"/>
          </p:nvPr>
        </p:nvSpPr>
        <p:spPr>
          <a:xfrm>
            <a:off x="2338046" y="1209567"/>
            <a:ext cx="1532400" cy="395768"/>
          </a:xfrm>
          <a:prstGeom prst="rect">
            <a:avLst/>
          </a:prstGeom>
        </p:spPr>
        <p:txBody>
          <a:bodyPr spcFirstLastPara="1" wrap="square" lIns="91425" tIns="91425" rIns="91425" bIns="0" anchor="b" anchorCtr="0">
            <a:noAutofit/>
          </a:bodyPr>
          <a:lstStyle/>
          <a:p>
            <a:pPr marL="0" lvl="0" indent="0" algn="ctr" rtl="0">
              <a:lnSpc>
                <a:spcPct val="100000"/>
              </a:lnSpc>
              <a:spcBef>
                <a:spcPts val="0"/>
              </a:spcBef>
              <a:spcAft>
                <a:spcPts val="1600"/>
              </a:spcAft>
              <a:buNone/>
            </a:pPr>
            <a:r>
              <a:rPr lang="en" sz="1400" dirty="0"/>
              <a:t>Main Window</a:t>
            </a:r>
            <a:endParaRPr sz="1400" dirty="0"/>
          </a:p>
        </p:txBody>
      </p:sp>
      <p:sp>
        <p:nvSpPr>
          <p:cNvPr id="703" name="Google Shape;703;p36"/>
          <p:cNvSpPr txBox="1">
            <a:spLocks noGrp="1"/>
          </p:cNvSpPr>
          <p:nvPr>
            <p:ph type="subTitle" idx="4294967295"/>
          </p:nvPr>
        </p:nvSpPr>
        <p:spPr>
          <a:xfrm>
            <a:off x="6890500" y="3411443"/>
            <a:ext cx="201885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US" sz="1400" dirty="0"/>
              <a:t>This result window gives the final equivalent circuit parameters for the input from the user </a:t>
            </a:r>
            <a:endParaRPr sz="1400" dirty="0"/>
          </a:p>
        </p:txBody>
      </p:sp>
      <p:sp>
        <p:nvSpPr>
          <p:cNvPr id="704" name="Google Shape;704;p36"/>
          <p:cNvSpPr txBox="1">
            <a:spLocks noGrp="1"/>
          </p:cNvSpPr>
          <p:nvPr>
            <p:ph type="subTitle" idx="4294967295"/>
          </p:nvPr>
        </p:nvSpPr>
        <p:spPr>
          <a:xfrm>
            <a:off x="5507444" y="1395912"/>
            <a:ext cx="1532400" cy="365187"/>
          </a:xfrm>
          <a:prstGeom prst="rect">
            <a:avLst/>
          </a:prstGeom>
        </p:spPr>
        <p:txBody>
          <a:bodyPr spcFirstLastPara="1" wrap="square" lIns="91425" tIns="91425" rIns="91425" bIns="0" anchor="b" anchorCtr="0">
            <a:noAutofit/>
          </a:bodyPr>
          <a:lstStyle/>
          <a:p>
            <a:pPr marL="0" lvl="0" indent="0" algn="ctr" rtl="0">
              <a:lnSpc>
                <a:spcPct val="100000"/>
              </a:lnSpc>
              <a:spcBef>
                <a:spcPts val="0"/>
              </a:spcBef>
              <a:spcAft>
                <a:spcPts val="1600"/>
              </a:spcAft>
              <a:buNone/>
            </a:pPr>
            <a:r>
              <a:rPr lang="en-US" sz="1400" dirty="0"/>
              <a:t>Result Window</a:t>
            </a:r>
            <a:endParaRPr sz="1400" dirty="0"/>
          </a:p>
        </p:txBody>
      </p:sp>
      <p:sp>
        <p:nvSpPr>
          <p:cNvPr id="710" name="Google Shape;710;p36"/>
          <p:cNvSpPr/>
          <p:nvPr/>
        </p:nvSpPr>
        <p:spPr>
          <a:xfrm>
            <a:off x="1194250" y="2676375"/>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2739950" y="2676375"/>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285650" y="2676375"/>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5831350" y="2676375"/>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7377050" y="2676375"/>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chemeClr val="lt2"/>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chemeClr val="lt2"/>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chemeClr val="lt2"/>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chemeClr val="lt2"/>
            </a:solidFill>
            <a:prstDash val="solid"/>
            <a:round/>
            <a:headEnd type="none" w="med" len="med"/>
            <a:tailEnd type="none" w="med" len="med"/>
          </a:ln>
        </p:spPr>
      </p:cxnSp>
      <p:pic>
        <p:nvPicPr>
          <p:cNvPr id="5" name="Picture 4">
            <a:extLst>
              <a:ext uri="{FF2B5EF4-FFF2-40B4-BE49-F238E27FC236}">
                <a16:creationId xmlns:a16="http://schemas.microsoft.com/office/drawing/2014/main" id="{84B728E9-3A6E-4E2A-1318-9C3FF8A2CFFF}"/>
              </a:ext>
            </a:extLst>
          </p:cNvPr>
          <p:cNvPicPr>
            <a:picLocks noChangeAspect="1"/>
          </p:cNvPicPr>
          <p:nvPr/>
        </p:nvPicPr>
        <p:blipFill rotWithShape="1">
          <a:blip r:embed="rId4"/>
          <a:srcRect l="21212" t="16904" r="15862" b="14719"/>
          <a:stretch/>
        </p:blipFill>
        <p:spPr>
          <a:xfrm>
            <a:off x="2044896" y="1441325"/>
            <a:ext cx="2118701" cy="1235050"/>
          </a:xfrm>
          <a:prstGeom prst="rect">
            <a:avLst/>
          </a:prstGeom>
        </p:spPr>
      </p:pic>
      <p:pic>
        <p:nvPicPr>
          <p:cNvPr id="22" name="Picture 21">
            <a:extLst>
              <a:ext uri="{FF2B5EF4-FFF2-40B4-BE49-F238E27FC236}">
                <a16:creationId xmlns:a16="http://schemas.microsoft.com/office/drawing/2014/main" id="{27AC136F-782C-A6A4-8857-632D303DBE79}"/>
              </a:ext>
            </a:extLst>
          </p:cNvPr>
          <p:cNvPicPr>
            <a:picLocks noChangeAspect="1"/>
          </p:cNvPicPr>
          <p:nvPr/>
        </p:nvPicPr>
        <p:blipFill rotWithShape="1">
          <a:blip r:embed="rId5"/>
          <a:srcRect l="4760" r="22117" b="50404"/>
          <a:stretch/>
        </p:blipFill>
        <p:spPr>
          <a:xfrm>
            <a:off x="5013069" y="1773993"/>
            <a:ext cx="2296633" cy="797757"/>
          </a:xfrm>
          <a:prstGeom prst="rect">
            <a:avLst/>
          </a:prstGeom>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On-screen Show (16:9)</PresentationFormat>
  <Paragraphs>33</Paragraphs>
  <Slides>10</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Advent Pro Light</vt:lpstr>
      <vt:lpstr>Anton</vt:lpstr>
      <vt:lpstr>Arial</vt:lpstr>
      <vt:lpstr>Arial Black</vt:lpstr>
      <vt:lpstr>Calibri</vt:lpstr>
      <vt:lpstr>Comic Sans MS</vt:lpstr>
      <vt:lpstr>Consolas</vt:lpstr>
      <vt:lpstr>Fira Sans Condensed Light</vt:lpstr>
      <vt:lpstr>Manrope</vt:lpstr>
      <vt:lpstr>Noto Sans</vt:lpstr>
      <vt:lpstr>Rajdhani</vt:lpstr>
      <vt:lpstr>source sans pro</vt:lpstr>
      <vt:lpstr>Times New Roman</vt:lpstr>
      <vt:lpstr>Ai Tech Agency by Slidesgo</vt:lpstr>
      <vt:lpstr>Mini Project</vt:lpstr>
      <vt:lpstr>Mini Project</vt:lpstr>
      <vt:lpstr>PowerPoint Presentation</vt:lpstr>
      <vt:lpstr>PowerPoint Presentation</vt:lpstr>
      <vt:lpstr>PowerPoint Presentation</vt:lpstr>
      <vt:lpstr>PowerPoint Presentation</vt:lpstr>
      <vt:lpstr>PowerPoint Presentation</vt:lpstr>
      <vt:lpstr>PowerPoint Presentation</vt:lpstr>
      <vt:lpstr>Flow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USER</dc:creator>
  <cp:lastModifiedBy>RAJAT ROUT</cp:lastModifiedBy>
  <cp:revision>1</cp:revision>
  <dcterms:modified xsi:type="dcterms:W3CDTF">2022-12-10T06:17:23Z</dcterms:modified>
</cp:coreProperties>
</file>