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7"/>
  </p:notesMasterIdLst>
  <p:sldIdLst>
    <p:sldId id="256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4" r:id="rId16"/>
  </p:sldIdLst>
  <p:sldSz cx="24384000" cy="13716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ill Sans" panose="020B0604020202020204" charset="0"/>
      <p:regular r:id="rId22"/>
      <p:bold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5B3"/>
    <a:srgbClr val="080808"/>
    <a:srgbClr val="FFFFFF"/>
    <a:srgbClr val="A0C3CA"/>
    <a:srgbClr val="AFB5BE"/>
    <a:srgbClr val="1A7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5d871295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115d871295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5d87129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15d87129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1" name="Google Shape;61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d837588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15d837588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5d8375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15d8375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5d83758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15d83758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5d8375886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5d8375886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5d837588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15d837588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d837588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15d837588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23499776" y="12514894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/>
          </p:cNvSpPr>
          <p:nvPr>
            <p:ph type="pic" idx="2"/>
          </p:nvPr>
        </p:nvSpPr>
        <p:spPr>
          <a:xfrm>
            <a:off x="1" y="0"/>
            <a:ext cx="24384002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22109949" y="752553"/>
            <a:ext cx="731522" cy="731522"/>
          </a:xfrm>
          <a:prstGeom prst="ellipse">
            <a:avLst/>
          </a:prstGeom>
          <a:solidFill>
            <a:srgbClr val="D3D2D9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endParaRPr sz="5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22276428" y="916182"/>
            <a:ext cx="443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  <a:defRPr sz="24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15d8375886_4_15"/>
          <p:cNvSpPr txBox="1">
            <a:spLocks noGrp="1"/>
          </p:cNvSpPr>
          <p:nvPr>
            <p:ph type="title"/>
          </p:nvPr>
        </p:nvSpPr>
        <p:spPr>
          <a:xfrm>
            <a:off x="540133" y="771411"/>
            <a:ext cx="227216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115d8375886_4_15"/>
          <p:cNvSpPr txBox="1">
            <a:spLocks noGrp="1"/>
          </p:cNvSpPr>
          <p:nvPr>
            <p:ph type="body" idx="1"/>
          </p:nvPr>
        </p:nvSpPr>
        <p:spPr>
          <a:xfrm>
            <a:off x="540133" y="2298600"/>
            <a:ext cx="23012800" cy="98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863611" rtl="0"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2438430" lvl="1" indent="-829744" rtl="0">
              <a:spcBef>
                <a:spcPts val="4267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3657646" lvl="2" indent="-812810" rtl="0">
              <a:spcBef>
                <a:spcPts val="4267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4876861" lvl="3" indent="-795877" rtl="0">
              <a:spcBef>
                <a:spcPts val="4267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6096076" lvl="4" indent="-778943" rtl="0">
              <a:spcBef>
                <a:spcPts val="4267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7315291" lvl="5" indent="-762010" rtl="0">
              <a:spcBef>
                <a:spcPts val="4267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8534507" lvl="6" indent="-745076" rtl="0">
              <a:spcBef>
                <a:spcPts val="4267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9753722" lvl="7" indent="-728142" rtl="0">
              <a:spcBef>
                <a:spcPts val="4267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10972937" lvl="8" indent="-711209" rtl="0">
              <a:spcBef>
                <a:spcPts val="4267"/>
              </a:spcBef>
              <a:spcAft>
                <a:spcPts val="4267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" name="Google Shape;23;g115d8375886_4_15"/>
          <p:cNvSpPr txBox="1">
            <a:spLocks noGrp="1"/>
          </p:cNvSpPr>
          <p:nvPr>
            <p:ph type="sldNum" idx="12"/>
          </p:nvPr>
        </p:nvSpPr>
        <p:spPr>
          <a:xfrm>
            <a:off x="23552797" y="13191752"/>
            <a:ext cx="974400" cy="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133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buNone/>
              <a:defRPr sz="2133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buNone/>
              <a:defRPr sz="2133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buNone/>
              <a:defRPr sz="2133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buNone/>
              <a:defRPr sz="2133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buNone/>
              <a:defRPr sz="2133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buNone/>
              <a:defRPr sz="2133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buNone/>
              <a:defRPr sz="2133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buNone/>
              <a:defRPr sz="2133" b="1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47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6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26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73100" y="2870200"/>
            <a:ext cx="23050499" cy="4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673100" y="7416800"/>
            <a:ext cx="23050499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23723600" y="13024800"/>
            <a:ext cx="41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re">
  <p:cSld name="Title - Centr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499" cy="4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>
            <a:spLocks noGrp="1"/>
          </p:cNvSpPr>
          <p:nvPr>
            <p:ph type="pic" idx="2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499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marL="914400" lvl="1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marL="1371600" lvl="2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marL="1828800" lvl="3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marL="2286000" lvl="4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>
            <a:spLocks noGrp="1"/>
          </p:cNvSpPr>
          <p:nvPr>
            <p:ph type="pic" idx="2"/>
          </p:nvPr>
        </p:nvSpPr>
        <p:spPr>
          <a:xfrm>
            <a:off x="11814854" y="3230211"/>
            <a:ext cx="11753235" cy="10447317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re">
  <p:cSld name="Title - Centr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673100" y="4572000"/>
            <a:ext cx="23050500" cy="45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marL="914400" lvl="1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marL="1371600" lvl="2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marL="1828800" lvl="3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marL="2286000" lvl="4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>
            <a:spLocks noGrp="1"/>
          </p:cNvSpPr>
          <p:nvPr>
            <p:ph type="pic" idx="2"/>
          </p:nvPr>
        </p:nvSpPr>
        <p:spPr>
          <a:xfrm>
            <a:off x="12407900" y="57150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4"/>
          <p:cNvSpPr>
            <a:spLocks noGrp="1"/>
          </p:cNvSpPr>
          <p:nvPr>
            <p:ph type="pic" idx="3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4"/>
          <p:cNvSpPr>
            <a:spLocks noGrp="1"/>
          </p:cNvSpPr>
          <p:nvPr>
            <p:ph type="pic" idx="4"/>
          </p:nvPr>
        </p:nvSpPr>
        <p:spPr>
          <a:xfrm>
            <a:off x="-825499" y="-2108200"/>
            <a:ext cx="13804901" cy="18443211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2387600" y="8001000"/>
            <a:ext cx="19621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2"/>
          </p:nvPr>
        </p:nvSpPr>
        <p:spPr>
          <a:xfrm>
            <a:off x="2374900" y="5892800"/>
            <a:ext cx="19621500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0" y="0"/>
            <a:ext cx="24384001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>
            <a:spLocks noGrp="1"/>
          </p:cNvSpPr>
          <p:nvPr>
            <p:ph type="pic" idx="2"/>
          </p:nvPr>
        </p:nvSpPr>
        <p:spPr>
          <a:xfrm>
            <a:off x="10590462" y="1511300"/>
            <a:ext cx="13644824" cy="12128732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73100" y="14351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73100" y="6870700"/>
            <a:ext cx="11049000" cy="54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marL="914400" lvl="1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marL="1371600" lvl="2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marL="1828800" lvl="3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marL="2286000" lvl="4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>
            <a:spLocks noGrp="1"/>
          </p:cNvSpPr>
          <p:nvPr>
            <p:ph type="pic" idx="2"/>
          </p:nvPr>
        </p:nvSpPr>
        <p:spPr>
          <a:xfrm>
            <a:off x="11814854" y="3230213"/>
            <a:ext cx="11753236" cy="10447318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11049000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1435100" y="1066800"/>
            <a:ext cx="21501100" cy="115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1pPr>
            <a:lvl2pPr marL="914400" lvl="1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2pPr>
            <a:lvl3pPr marL="1371600" lvl="2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3pPr>
            <a:lvl4pPr marL="1828800" lvl="3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4pPr>
            <a:lvl5pPr marL="2286000" lvl="4" indent="-561848" algn="l">
              <a:lnSpc>
                <a:spcPct val="120000"/>
              </a:lnSpc>
              <a:spcBef>
                <a:spcPts val="6500"/>
              </a:spcBef>
              <a:spcAft>
                <a:spcPts val="0"/>
              </a:spcAft>
              <a:buClr>
                <a:srgbClr val="535353"/>
              </a:buClr>
              <a:buSzPts val="5248"/>
              <a:buFont typeface="Gill Sans"/>
              <a:buChar char="•"/>
              <a:defRPr sz="6400"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>
            <a:spLocks noGrp="1"/>
          </p:cNvSpPr>
          <p:nvPr>
            <p:ph type="pic" idx="2"/>
          </p:nvPr>
        </p:nvSpPr>
        <p:spPr>
          <a:xfrm>
            <a:off x="12407900" y="57150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9"/>
          <p:cNvSpPr>
            <a:spLocks noGrp="1"/>
          </p:cNvSpPr>
          <p:nvPr>
            <p:ph type="pic" idx="3"/>
          </p:nvPr>
        </p:nvSpPr>
        <p:spPr>
          <a:xfrm>
            <a:off x="12420600" y="-673100"/>
            <a:ext cx="11023600" cy="8255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"/>
          <p:cNvSpPr>
            <a:spLocks noGrp="1"/>
          </p:cNvSpPr>
          <p:nvPr>
            <p:ph type="pic" idx="4"/>
          </p:nvPr>
        </p:nvSpPr>
        <p:spPr>
          <a:xfrm>
            <a:off x="-825499" y="-2108200"/>
            <a:ext cx="13804902" cy="18443212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2387600" y="8001000"/>
            <a:ext cx="19621500" cy="687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800"/>
              <a:buFont typeface="Gill Sans"/>
              <a:buNone/>
              <a:defRPr sz="3800"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2374900" y="5866846"/>
            <a:ext cx="19621500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1pPr>
            <a:lvl2pPr marL="914400" lvl="1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2pPr>
            <a:lvl3pPr marL="1371600" lvl="2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3pPr>
            <a:lvl4pPr marL="1828800" lvl="3" indent="-322325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4pPr>
            <a:lvl5pPr marL="2286000" lvl="4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5pPr>
            <a:lvl6pPr marL="2743200" lvl="5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6pPr>
            <a:lvl7pPr marL="3200400" lvl="6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7pPr>
            <a:lvl8pPr marL="3657600" lvl="7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8pPr>
            <a:lvl9pPr marL="4114800" lvl="8" indent="-322326" algn="l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1476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>
            <a:alpha val="48627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 t="2114" r="2248"/>
          <a:stretch/>
        </p:blipFill>
        <p:spPr>
          <a:xfrm>
            <a:off x="1" y="1"/>
            <a:ext cx="24384002" cy="123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23527876" y="12627320"/>
            <a:ext cx="419100" cy="84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658252" y="13075577"/>
            <a:ext cx="11067497" cy="46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Proprietary content. ©Great Learning. All Rights Reserved. Unauthorized use or distribution prohibited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5">
            <a:alphaModFix/>
          </a:blip>
          <a:srcRect l="9021" t="12607" r="9029" b="9172"/>
          <a:stretch/>
        </p:blipFill>
        <p:spPr>
          <a:xfrm>
            <a:off x="660400" y="903112"/>
            <a:ext cx="2408652" cy="73484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>
            <a:alpha val="49019"/>
          </a:srgbClr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13">
            <a:alphaModFix/>
          </a:blip>
          <a:srcRect t="2114" r="2248"/>
          <a:stretch/>
        </p:blipFill>
        <p:spPr>
          <a:xfrm>
            <a:off x="0" y="0"/>
            <a:ext cx="24384001" cy="123668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00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673100" y="3835400"/>
            <a:ext cx="23050499" cy="8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99364" algn="l" rtl="0">
              <a:lnSpc>
                <a:spcPct val="100000"/>
              </a:lnSpc>
              <a:spcBef>
                <a:spcPts val="5300"/>
              </a:spcBef>
              <a:spcAft>
                <a:spcPts val="0"/>
              </a:spcAft>
              <a:buClr>
                <a:srgbClr val="535353"/>
              </a:buClr>
              <a:buSzPts val="4264"/>
              <a:buFont typeface="Gill Sans"/>
              <a:buChar char="•"/>
              <a:defRPr sz="52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23527875" y="12996675"/>
            <a:ext cx="4191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7391700" y="13075575"/>
            <a:ext cx="835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Proprietary content. ©Great Learning. All Rights Reserved. Unauthorized use or distribution prohibited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14">
            <a:alphaModFix/>
          </a:blip>
          <a:srcRect l="9022" t="12608" r="9029" b="9173"/>
          <a:stretch/>
        </p:blipFill>
        <p:spPr>
          <a:xfrm>
            <a:off x="407325" y="579154"/>
            <a:ext cx="2408651" cy="73484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/>
          <p:nvPr/>
        </p:nvSpPr>
        <p:spPr>
          <a:xfrm>
            <a:off x="74" y="900"/>
            <a:ext cx="24384000" cy="13716000"/>
          </a:xfrm>
          <a:prstGeom prst="rect">
            <a:avLst/>
          </a:prstGeom>
          <a:noFill/>
          <a:ln w="28425" cap="flat" cmpd="sng">
            <a:solidFill>
              <a:srgbClr val="1836B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19" name="Google Shape;119;p29"/>
          <p:cNvSpPr/>
          <p:nvPr/>
        </p:nvSpPr>
        <p:spPr>
          <a:xfrm>
            <a:off x="1713961" y="4668295"/>
            <a:ext cx="21514898" cy="7998838"/>
          </a:xfrm>
          <a:prstGeom prst="roundRect">
            <a:avLst>
              <a:gd name="adj" fmla="val 11919"/>
            </a:avLst>
          </a:prstGeom>
          <a:solidFill>
            <a:srgbClr val="D5D5D5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9"/>
          <p:cNvSpPr/>
          <p:nvPr/>
        </p:nvSpPr>
        <p:spPr>
          <a:xfrm>
            <a:off x="1697126" y="3938640"/>
            <a:ext cx="21548564" cy="1809612"/>
          </a:xfrm>
          <a:prstGeom prst="rect">
            <a:avLst/>
          </a:prstGeom>
          <a:solidFill>
            <a:srgbClr val="3974AE"/>
          </a:solidFill>
          <a:ln>
            <a:noFill/>
          </a:ln>
          <a:effectLst>
            <a:outerShdw blurRad="63500" dist="25400" dir="5400000" rotWithShape="0">
              <a:srgbClr val="7587A0">
                <a:alpha val="48627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50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p29"/>
          <p:cNvSpPr txBox="1"/>
          <p:nvPr/>
        </p:nvSpPr>
        <p:spPr>
          <a:xfrm>
            <a:off x="1680272" y="4053493"/>
            <a:ext cx="21548564" cy="1579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Python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- 1</a:t>
            </a:r>
            <a:endParaRPr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2" name="Google Shape;122;p29"/>
          <p:cNvCxnSpPr/>
          <p:nvPr/>
        </p:nvCxnSpPr>
        <p:spPr>
          <a:xfrm rot="10800000" flipH="1">
            <a:off x="10340357" y="6800188"/>
            <a:ext cx="2" cy="4804908"/>
          </a:xfrm>
          <a:prstGeom prst="straightConnector1">
            <a:avLst/>
          </a:prstGeom>
          <a:noFill/>
          <a:ln w="12700" cap="flat" cmpd="sng">
            <a:solidFill>
              <a:srgbClr val="1F2631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3" name="Google Shape;123;p29"/>
          <p:cNvSpPr txBox="1"/>
          <p:nvPr/>
        </p:nvSpPr>
        <p:spPr>
          <a:xfrm>
            <a:off x="2071845" y="7304686"/>
            <a:ext cx="7543118" cy="379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 b="0" i="0" u="none" strike="noStrike" cap="none" dirty="0">
                <a:solidFill>
                  <a:srgbClr val="3974A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POST GRADUATE </a:t>
            </a:r>
            <a:r>
              <a:rPr lang="en-US" sz="10000" b="0" i="0" u="none" strike="noStrike" cap="none" dirty="0">
                <a:solidFill>
                  <a:srgbClr val="3C445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PROGRAM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4" name="Google Shape;124;p29"/>
          <p:cNvSpPr txBox="1"/>
          <p:nvPr/>
        </p:nvSpPr>
        <p:spPr>
          <a:xfrm>
            <a:off x="11435803" y="6769760"/>
            <a:ext cx="10430822" cy="379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0"/>
              <a:buFont typeface="Arial"/>
              <a:buNone/>
            </a:pPr>
            <a:r>
              <a:rPr lang="en-US" sz="30000" b="0" i="0" u="none" strike="noStrike" cap="none" dirty="0">
                <a:solidFill>
                  <a:srgbClr val="3974AE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AI</a:t>
            </a:r>
            <a:r>
              <a:rPr lang="en-US" sz="30000" b="0" i="0" u="none" strike="noStrike" cap="none" dirty="0">
                <a:solidFill>
                  <a:srgbClr val="3C445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ML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25" name="Google Shape;125;p29"/>
          <p:cNvSpPr txBox="1"/>
          <p:nvPr/>
        </p:nvSpPr>
        <p:spPr>
          <a:xfrm>
            <a:off x="11955867" y="10416921"/>
            <a:ext cx="9390694" cy="865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0" i="0" u="none" strike="noStrike" cap="none" dirty="0">
                <a:solidFill>
                  <a:srgbClr val="3C4452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ARTIFICIAL INTELLIGENCE &amp; MACHINE LEARNING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26" name="Google Shape;126;p29" descr="Screenshot 2021-02-22 at 11.52.34 A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0632" y="676719"/>
            <a:ext cx="3287532" cy="1135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 descr="Screenshot 2021-02-22 at 11.52.22 A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5043" y="733704"/>
            <a:ext cx="4065590" cy="1168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9"/>
          <p:cNvCxnSpPr/>
          <p:nvPr/>
        </p:nvCxnSpPr>
        <p:spPr>
          <a:xfrm rot="10800000">
            <a:off x="3355042" y="750130"/>
            <a:ext cx="0" cy="11358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9" name="Google Shape;129;p29"/>
          <p:cNvCxnSpPr/>
          <p:nvPr/>
        </p:nvCxnSpPr>
        <p:spPr>
          <a:xfrm rot="10800000">
            <a:off x="7435886" y="733704"/>
            <a:ext cx="0" cy="11358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23499776" y="12884226"/>
            <a:ext cx="419100" cy="47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Font typeface="Gill Sans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fld>
            <a:endParaRPr sz="2400" b="0" i="0" u="none" strike="noStrike" cap="none">
              <a:solidFill>
                <a:srgbClr val="53535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g115d8375886_0_121"/>
          <p:cNvGraphicFramePr/>
          <p:nvPr>
            <p:extLst>
              <p:ext uri="{D42A27DB-BD31-4B8C-83A1-F6EECF244321}">
                <p14:modId xmlns:p14="http://schemas.microsoft.com/office/powerpoint/2010/main" val="2702339305"/>
              </p:ext>
            </p:extLst>
          </p:nvPr>
        </p:nvGraphicFramePr>
        <p:xfrm>
          <a:off x="4720856" y="3602748"/>
          <a:ext cx="16349270" cy="8411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8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4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20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Function</a:t>
                      </a:r>
                      <a:endParaRPr sz="370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370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df.value_counts()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get count of some attributes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df.unique()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get unique values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df.dtype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get the data types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0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df.shape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get the shape (number or rows and columns)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df.head()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get the top rows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df.tail()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get the last rows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df.describe()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get the quick statistic summary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9" name="Google Shape;189;g115d8375886_0_121"/>
          <p:cNvSpPr txBox="1">
            <a:spLocks noGrp="1"/>
          </p:cNvSpPr>
          <p:nvPr>
            <p:ph type="title"/>
          </p:nvPr>
        </p:nvSpPr>
        <p:spPr>
          <a:xfrm>
            <a:off x="603928" y="2075548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l"/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Common</a:t>
            </a:r>
            <a:r>
              <a:rPr lang="en" sz="6000" dirty="0">
                <a:latin typeface="+mj-lt"/>
              </a:rPr>
              <a:t> </a:t>
            </a: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Pandas</a:t>
            </a:r>
            <a:r>
              <a:rPr lang="en" sz="6000" dirty="0">
                <a:latin typeface="+mj-lt"/>
              </a:rPr>
              <a:t> </a:t>
            </a: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Functions</a:t>
            </a:r>
            <a:endParaRPr sz="6000" b="1" dirty="0">
              <a:solidFill>
                <a:srgbClr val="1A75B3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532046" y="1630824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l"/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Merge</a:t>
            </a:r>
            <a:r>
              <a:rPr lang="en" sz="6000" dirty="0">
                <a:latin typeface="+mj-lt"/>
              </a:rPr>
              <a:t> </a:t>
            </a: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vs</a:t>
            </a:r>
            <a:r>
              <a:rPr lang="en" sz="6000" dirty="0">
                <a:latin typeface="+mj-lt"/>
              </a:rPr>
              <a:t> </a:t>
            </a: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Join</a:t>
            </a:r>
            <a:endParaRPr sz="6000" b="1" dirty="0">
              <a:solidFill>
                <a:srgbClr val="1A75B3"/>
              </a:solidFill>
              <a:latin typeface="Arial"/>
              <a:cs typeface="Arial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532046" y="2688718"/>
            <a:ext cx="22174400" cy="26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121867" rIns="243800" bIns="121867" anchor="t" anchorCtr="0">
            <a:noAutofit/>
          </a:bodyPr>
          <a:lstStyle/>
          <a:p>
            <a:pPr marL="1219215" indent="-846677">
              <a:spcBef>
                <a:spcPts val="1707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" sz="3200" b="1" dirty="0">
                <a:solidFill>
                  <a:srgbClr val="080808"/>
                </a:solidFill>
                <a:latin typeface="Nunito"/>
                <a:ea typeface="Nunito"/>
                <a:cs typeface="Nunito"/>
                <a:sym typeface="Nunito"/>
              </a:rPr>
              <a:t>Join:</a:t>
            </a:r>
            <a:r>
              <a:rPr lang="en" sz="3200" dirty="0">
                <a:solidFill>
                  <a:srgbClr val="080808"/>
                </a:solidFill>
                <a:latin typeface="Nunito"/>
                <a:ea typeface="Nunito"/>
                <a:cs typeface="Nunito"/>
                <a:sym typeface="Nunito"/>
              </a:rPr>
              <a:t> The </a:t>
            </a:r>
            <a:r>
              <a:rPr lang="en" sz="3200" b="1" dirty="0">
                <a:solidFill>
                  <a:srgbClr val="080808"/>
                </a:solidFill>
                <a:latin typeface="Nunito"/>
                <a:ea typeface="Nunito"/>
                <a:cs typeface="Nunito"/>
                <a:sym typeface="Nunito"/>
              </a:rPr>
              <a:t>join</a:t>
            </a:r>
            <a:r>
              <a:rPr lang="en" sz="3200" dirty="0">
                <a:solidFill>
                  <a:srgbClr val="080808"/>
                </a:solidFill>
                <a:latin typeface="Nunito"/>
                <a:ea typeface="Nunito"/>
                <a:cs typeface="Nunito"/>
                <a:sym typeface="Nunito"/>
              </a:rPr>
              <a:t> method works best when we are joining dataframes on their indexes (though you can specify another column to join on for the left dataframe).</a:t>
            </a:r>
            <a:endParaRPr sz="3200" b="1" dirty="0">
              <a:solidFill>
                <a:srgbClr val="080808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219215" indent="-846677">
              <a:spcBef>
                <a:spcPts val="1707"/>
              </a:spcBef>
              <a:buSzPct val="100000"/>
              <a:buFont typeface="Calibri"/>
              <a:buChar char="•"/>
            </a:pPr>
            <a:r>
              <a:rPr lang="en" sz="3200" b="1" dirty="0">
                <a:solidFill>
                  <a:srgbClr val="080808"/>
                </a:solidFill>
                <a:latin typeface="Nunito"/>
                <a:ea typeface="Nunito"/>
                <a:cs typeface="Nunito"/>
                <a:sym typeface="Nunito"/>
              </a:rPr>
              <a:t>Merge:</a:t>
            </a:r>
            <a:r>
              <a:rPr lang="en" sz="3200" dirty="0">
                <a:solidFill>
                  <a:srgbClr val="08080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sz="3200" dirty="0">
                <a:solidFill>
                  <a:srgbClr val="08080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</a:t>
            </a:r>
            <a:r>
              <a:rPr lang="en" sz="3200" b="1" dirty="0">
                <a:solidFill>
                  <a:srgbClr val="08080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merge</a:t>
            </a:r>
            <a:r>
              <a:rPr lang="en" sz="3200" dirty="0">
                <a:solidFill>
                  <a:srgbClr val="08080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method is more versatile and allows us to specify columns besides the index to join on for both dataframes.</a:t>
            </a:r>
            <a:endParaRPr sz="3200" dirty="0">
              <a:solidFill>
                <a:srgbClr val="08080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2121067" y="5574400"/>
            <a:ext cx="4583200" cy="1006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>
              <a:buSzPts val="1400"/>
            </a:pPr>
            <a:endParaRPr sz="3733"/>
          </a:p>
        </p:txBody>
      </p:sp>
      <p:sp>
        <p:nvSpPr>
          <p:cNvPr id="197" name="Google Shape;197;p10"/>
          <p:cNvSpPr txBox="1"/>
          <p:nvPr/>
        </p:nvSpPr>
        <p:spPr>
          <a:xfrm>
            <a:off x="2121067" y="5574400"/>
            <a:ext cx="4583200" cy="1006400"/>
          </a:xfrm>
          <a:prstGeom prst="rect">
            <a:avLst/>
          </a:prstGeom>
          <a:solidFill>
            <a:srgbClr val="1974D2"/>
          </a:solidFill>
          <a:ln>
            <a:noFill/>
          </a:ln>
        </p:spPr>
        <p:txBody>
          <a:bodyPr spcFirstLastPara="1" wrap="square" lIns="284467" tIns="162533" rIns="284467" bIns="162533" anchor="ctr" anchorCtr="0">
            <a:noAutofit/>
          </a:bodyPr>
          <a:lstStyle/>
          <a:p>
            <a:pPr algn="ctr">
              <a:lnSpc>
                <a:spcPct val="90000"/>
              </a:lnSpc>
              <a:buSzPts val="1500"/>
            </a:pPr>
            <a:r>
              <a:rPr lang="en" sz="3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Natural join - Intersection</a:t>
            </a:r>
            <a:endParaRPr sz="3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2121067" y="6580939"/>
            <a:ext cx="4583200" cy="3048000"/>
          </a:xfrm>
          <a:prstGeom prst="rect">
            <a:avLst/>
          </a:prstGeom>
          <a:solidFill>
            <a:srgbClr val="CFD7E7">
              <a:alpha val="88235"/>
            </a:srgbClr>
          </a:solidFill>
          <a:ln w="25400" cap="flat" cmpd="sng">
            <a:solidFill>
              <a:srgbClr val="CFD7E7">
                <a:alpha val="8823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>
              <a:buSzPts val="1400"/>
            </a:pPr>
            <a:endParaRPr sz="3733"/>
          </a:p>
        </p:txBody>
      </p:sp>
      <p:sp>
        <p:nvSpPr>
          <p:cNvPr id="199" name="Google Shape;199;p10"/>
          <p:cNvSpPr txBox="1"/>
          <p:nvPr/>
        </p:nvSpPr>
        <p:spPr>
          <a:xfrm>
            <a:off x="2121067" y="6580933"/>
            <a:ext cx="4583200" cy="3048000"/>
          </a:xfrm>
          <a:prstGeom prst="rect">
            <a:avLst/>
          </a:prstGeom>
          <a:solidFill>
            <a:srgbClr val="E5DFEC">
              <a:alpha val="55690"/>
            </a:srgbClr>
          </a:solidFill>
          <a:ln>
            <a:noFill/>
          </a:ln>
        </p:spPr>
        <p:txBody>
          <a:bodyPr spcFirstLastPara="1" wrap="square" lIns="213333" tIns="213333" rIns="284467" bIns="320000" anchor="t" anchorCtr="0">
            <a:noAutofit/>
          </a:bodyPr>
          <a:lstStyle/>
          <a:p>
            <a:pPr>
              <a:lnSpc>
                <a:spcPct val="90000"/>
              </a:lnSpc>
              <a:buSzPts val="1200"/>
            </a:pPr>
            <a:r>
              <a:rPr lang="en" sz="3200" dirty="0">
                <a:solidFill>
                  <a:srgbClr val="080808"/>
                </a:solidFill>
                <a:latin typeface="Nunito"/>
                <a:ea typeface="Nunito"/>
                <a:cs typeface="Nunito"/>
                <a:sym typeface="Nunito"/>
              </a:rPr>
              <a:t>To keep only rows that match from the data frames </a:t>
            </a:r>
            <a:br>
              <a:rPr lang="en" sz="3200" dirty="0">
                <a:solidFill>
                  <a:srgbClr val="080808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3200" dirty="0">
              <a:solidFill>
                <a:srgbClr val="080808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90000"/>
              </a:lnSpc>
              <a:buSzPts val="1200"/>
            </a:pPr>
            <a:br>
              <a:rPr lang="en" sz="3200" dirty="0">
                <a:solidFill>
                  <a:srgbClr val="080808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3200" dirty="0">
                <a:solidFill>
                  <a:srgbClr val="080808"/>
                </a:solidFill>
                <a:latin typeface="Nunito"/>
                <a:ea typeface="Nunito"/>
                <a:cs typeface="Nunito"/>
                <a:sym typeface="Nunito"/>
              </a:rPr>
              <a:t>how=</a:t>
            </a:r>
            <a:r>
              <a:rPr lang="en" sz="3200" b="1" dirty="0">
                <a:solidFill>
                  <a:srgbClr val="080808"/>
                </a:solidFill>
                <a:latin typeface="Nunito"/>
                <a:ea typeface="Nunito"/>
                <a:cs typeface="Nunito"/>
                <a:sym typeface="Nunito"/>
              </a:rPr>
              <a:t>‘inner’.</a:t>
            </a:r>
            <a:endParaRPr sz="3200" dirty="0">
              <a:solidFill>
                <a:srgbClr val="08080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7346205" y="5574400"/>
            <a:ext cx="4583200" cy="1006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>
              <a:buSzPts val="1400"/>
            </a:pPr>
            <a:endParaRPr sz="3733"/>
          </a:p>
        </p:txBody>
      </p:sp>
      <p:sp>
        <p:nvSpPr>
          <p:cNvPr id="201" name="Google Shape;201;p10"/>
          <p:cNvSpPr txBox="1"/>
          <p:nvPr/>
        </p:nvSpPr>
        <p:spPr>
          <a:xfrm>
            <a:off x="7346205" y="5574400"/>
            <a:ext cx="4583200" cy="1006400"/>
          </a:xfrm>
          <a:prstGeom prst="rect">
            <a:avLst/>
          </a:prstGeom>
          <a:solidFill>
            <a:srgbClr val="1974D2"/>
          </a:solidFill>
          <a:ln>
            <a:noFill/>
          </a:ln>
        </p:spPr>
        <p:txBody>
          <a:bodyPr spcFirstLastPara="1" wrap="square" lIns="284467" tIns="162533" rIns="284467" bIns="162533" anchor="ctr" anchorCtr="0">
            <a:noAutofit/>
          </a:bodyPr>
          <a:lstStyle/>
          <a:p>
            <a:pPr algn="ctr">
              <a:lnSpc>
                <a:spcPct val="90000"/>
              </a:lnSpc>
              <a:buSzPts val="1500"/>
            </a:pPr>
            <a:r>
              <a:rPr lang="en" sz="3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Full outer join - Union</a:t>
            </a:r>
            <a:endParaRPr sz="3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7346203" y="6580939"/>
            <a:ext cx="4583200" cy="3048000"/>
          </a:xfrm>
          <a:prstGeom prst="rect">
            <a:avLst/>
          </a:prstGeom>
          <a:solidFill>
            <a:srgbClr val="CFD7E7">
              <a:alpha val="88235"/>
            </a:srgbClr>
          </a:solidFill>
          <a:ln w="25400" cap="flat" cmpd="sng">
            <a:solidFill>
              <a:srgbClr val="CFD7E7">
                <a:alpha val="8823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>
              <a:buSzPts val="1400"/>
            </a:pPr>
            <a:endParaRPr sz="3733"/>
          </a:p>
        </p:txBody>
      </p:sp>
      <p:sp>
        <p:nvSpPr>
          <p:cNvPr id="203" name="Google Shape;203;p10"/>
          <p:cNvSpPr txBox="1"/>
          <p:nvPr/>
        </p:nvSpPr>
        <p:spPr>
          <a:xfrm>
            <a:off x="7346200" y="6580939"/>
            <a:ext cx="4583200" cy="3048000"/>
          </a:xfrm>
          <a:prstGeom prst="rect">
            <a:avLst/>
          </a:prstGeom>
          <a:solidFill>
            <a:srgbClr val="E5DFEC">
              <a:alpha val="55690"/>
            </a:srgbClr>
          </a:solidFill>
          <a:ln>
            <a:noFill/>
          </a:ln>
        </p:spPr>
        <p:txBody>
          <a:bodyPr spcFirstLastPara="1" wrap="square" lIns="213333" tIns="213333" rIns="284467" bIns="320000" anchor="t" anchorCtr="0">
            <a:noAutofit/>
          </a:bodyPr>
          <a:lstStyle/>
          <a:p>
            <a:pPr>
              <a:lnSpc>
                <a:spcPct val="90000"/>
              </a:lnSpc>
              <a:buSzPts val="1200"/>
            </a:pPr>
            <a: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To keep all rows from both data frames,</a:t>
            </a:r>
            <a:b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</a:br>
            <a:endParaRPr sz="3200" dirty="0">
              <a:solidFill>
                <a:srgbClr val="080808"/>
              </a:solidFill>
              <a:latin typeface="Nunito"/>
              <a:cs typeface="Nunito"/>
              <a:sym typeface="Nunito"/>
            </a:endParaRPr>
          </a:p>
          <a:p>
            <a:pPr>
              <a:lnSpc>
                <a:spcPct val="90000"/>
              </a:lnSpc>
              <a:buSzPts val="1200"/>
            </a:pPr>
            <a:endParaRPr sz="3200" dirty="0">
              <a:solidFill>
                <a:srgbClr val="080808"/>
              </a:solidFill>
              <a:latin typeface="Nunito"/>
              <a:cs typeface="Nunito"/>
              <a:sym typeface="Nunito"/>
            </a:endParaRPr>
          </a:p>
          <a:p>
            <a:pPr>
              <a:lnSpc>
                <a:spcPct val="90000"/>
              </a:lnSpc>
              <a:buSzPts val="1200"/>
            </a:pPr>
            <a:b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</a:br>
            <a: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how=‘</a:t>
            </a:r>
            <a:r>
              <a:rPr lang="en-US" sz="3200" b="1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o</a:t>
            </a:r>
            <a:r>
              <a:rPr lang="en" sz="3200" b="1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uter</a:t>
            </a:r>
            <a: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’.</a:t>
            </a:r>
            <a:endParaRPr sz="3200" dirty="0">
              <a:solidFill>
                <a:srgbClr val="080808"/>
              </a:solidFill>
              <a:latin typeface="Nunito"/>
              <a:cs typeface="Nunito"/>
              <a:sym typeface="Nunito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12571347" y="5574400"/>
            <a:ext cx="4583200" cy="1006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>
              <a:buSzPts val="1400"/>
            </a:pPr>
            <a:endParaRPr sz="3733"/>
          </a:p>
        </p:txBody>
      </p:sp>
      <p:sp>
        <p:nvSpPr>
          <p:cNvPr id="205" name="Google Shape;205;p10"/>
          <p:cNvSpPr txBox="1"/>
          <p:nvPr/>
        </p:nvSpPr>
        <p:spPr>
          <a:xfrm>
            <a:off x="12571347" y="5574400"/>
            <a:ext cx="4583200" cy="1006400"/>
          </a:xfrm>
          <a:prstGeom prst="rect">
            <a:avLst/>
          </a:prstGeom>
          <a:solidFill>
            <a:srgbClr val="1974D2"/>
          </a:solidFill>
          <a:ln>
            <a:noFill/>
          </a:ln>
        </p:spPr>
        <p:txBody>
          <a:bodyPr spcFirstLastPara="1" wrap="square" lIns="284467" tIns="162533" rIns="284467" bIns="162533" anchor="ctr" anchorCtr="0">
            <a:noAutofit/>
          </a:bodyPr>
          <a:lstStyle/>
          <a:p>
            <a:pPr algn="ctr">
              <a:lnSpc>
                <a:spcPct val="90000"/>
              </a:lnSpc>
              <a:buSzPts val="1500"/>
            </a:pPr>
            <a:r>
              <a:rPr lang="en" sz="3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Left outer join</a:t>
            </a:r>
            <a:endParaRPr sz="3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12571336" y="6580939"/>
            <a:ext cx="4583200" cy="3048000"/>
          </a:xfrm>
          <a:prstGeom prst="rect">
            <a:avLst/>
          </a:prstGeom>
          <a:solidFill>
            <a:srgbClr val="CFD7E7">
              <a:alpha val="88235"/>
            </a:srgbClr>
          </a:solidFill>
          <a:ln w="25400" cap="flat" cmpd="sng">
            <a:solidFill>
              <a:srgbClr val="CFD7E7">
                <a:alpha val="8823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>
              <a:buSzPts val="1400"/>
            </a:pPr>
            <a:endParaRPr sz="3733"/>
          </a:p>
        </p:txBody>
      </p:sp>
      <p:sp>
        <p:nvSpPr>
          <p:cNvPr id="207" name="Google Shape;207;p10"/>
          <p:cNvSpPr txBox="1"/>
          <p:nvPr/>
        </p:nvSpPr>
        <p:spPr>
          <a:xfrm>
            <a:off x="12571333" y="6580939"/>
            <a:ext cx="4583200" cy="3048000"/>
          </a:xfrm>
          <a:prstGeom prst="rect">
            <a:avLst/>
          </a:prstGeom>
          <a:solidFill>
            <a:srgbClr val="E5DFEC">
              <a:alpha val="55690"/>
            </a:srgbClr>
          </a:solidFill>
          <a:ln>
            <a:noFill/>
          </a:ln>
        </p:spPr>
        <p:txBody>
          <a:bodyPr spcFirstLastPara="1" wrap="square" lIns="213333" tIns="213333" rIns="284467" bIns="320000" anchor="t" anchorCtr="0">
            <a:noAutofit/>
          </a:bodyPr>
          <a:lstStyle/>
          <a:p>
            <a:pPr>
              <a:lnSpc>
                <a:spcPct val="90000"/>
              </a:lnSpc>
              <a:buSzPts val="1200"/>
            </a:pPr>
            <a: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To include all the rows of your data frame x and only those from y that match</a:t>
            </a:r>
            <a:b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</a:br>
            <a: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how =‘</a:t>
            </a:r>
            <a:r>
              <a:rPr lang="en" sz="3200" b="1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left</a:t>
            </a:r>
            <a: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’.</a:t>
            </a:r>
            <a:endParaRPr sz="3200" dirty="0">
              <a:solidFill>
                <a:srgbClr val="080808"/>
              </a:solidFill>
              <a:latin typeface="Nunito"/>
              <a:cs typeface="Nunito"/>
              <a:sym typeface="Nunito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17796485" y="5574400"/>
            <a:ext cx="4583200" cy="1006400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>
              <a:buSzPts val="1400"/>
            </a:pPr>
            <a:endParaRPr sz="3733"/>
          </a:p>
        </p:txBody>
      </p:sp>
      <p:sp>
        <p:nvSpPr>
          <p:cNvPr id="209" name="Google Shape;209;p10"/>
          <p:cNvSpPr txBox="1"/>
          <p:nvPr/>
        </p:nvSpPr>
        <p:spPr>
          <a:xfrm>
            <a:off x="17796485" y="5574400"/>
            <a:ext cx="4583200" cy="1006400"/>
          </a:xfrm>
          <a:prstGeom prst="rect">
            <a:avLst/>
          </a:prstGeom>
          <a:solidFill>
            <a:srgbClr val="1974D2"/>
          </a:solidFill>
          <a:ln>
            <a:noFill/>
          </a:ln>
        </p:spPr>
        <p:txBody>
          <a:bodyPr spcFirstLastPara="1" wrap="square" lIns="284467" tIns="162533" rIns="284467" bIns="162533" anchor="ctr" anchorCtr="0">
            <a:noAutofit/>
          </a:bodyPr>
          <a:lstStyle/>
          <a:p>
            <a:pPr algn="ctr">
              <a:lnSpc>
                <a:spcPct val="90000"/>
              </a:lnSpc>
              <a:buSzPts val="1500"/>
            </a:pPr>
            <a:r>
              <a:rPr lang="en" sz="32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Right outer join</a:t>
            </a:r>
            <a:endParaRPr sz="32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17796472" y="6580939"/>
            <a:ext cx="4583200" cy="3048000"/>
          </a:xfrm>
          <a:prstGeom prst="rect">
            <a:avLst/>
          </a:prstGeom>
          <a:solidFill>
            <a:srgbClr val="CFD7E7">
              <a:alpha val="88235"/>
            </a:srgbClr>
          </a:solidFill>
          <a:ln w="25400" cap="flat" cmpd="sng">
            <a:solidFill>
              <a:srgbClr val="CFD7E7">
                <a:alpha val="8823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>
              <a:buSzPts val="1400"/>
            </a:pPr>
            <a:endParaRPr sz="3733"/>
          </a:p>
        </p:txBody>
      </p:sp>
      <p:sp>
        <p:nvSpPr>
          <p:cNvPr id="211" name="Google Shape;211;p10"/>
          <p:cNvSpPr txBox="1"/>
          <p:nvPr/>
        </p:nvSpPr>
        <p:spPr>
          <a:xfrm>
            <a:off x="17796467" y="6580805"/>
            <a:ext cx="4583200" cy="3048000"/>
          </a:xfrm>
          <a:prstGeom prst="rect">
            <a:avLst/>
          </a:prstGeom>
          <a:solidFill>
            <a:srgbClr val="E5DFEC">
              <a:alpha val="55690"/>
            </a:srgbClr>
          </a:solidFill>
          <a:ln>
            <a:noFill/>
          </a:ln>
        </p:spPr>
        <p:txBody>
          <a:bodyPr spcFirstLastPara="1" wrap="square" lIns="213333" tIns="213333" rIns="284467" bIns="320000" anchor="t" anchorCtr="0">
            <a:noAutofit/>
          </a:bodyPr>
          <a:lstStyle/>
          <a:p>
            <a:pPr>
              <a:lnSpc>
                <a:spcPct val="90000"/>
              </a:lnSpc>
              <a:buSzPts val="1200"/>
            </a:pPr>
            <a: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To include all the rows of your data frame y and only those from x that match, </a:t>
            </a:r>
            <a:b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</a:br>
            <a: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how=‘</a:t>
            </a:r>
            <a:r>
              <a:rPr lang="en" sz="3200" b="1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right</a:t>
            </a:r>
            <a:r>
              <a:rPr lang="en" sz="3200" dirty="0">
                <a:solidFill>
                  <a:srgbClr val="080808"/>
                </a:solidFill>
                <a:latin typeface="Nunito"/>
                <a:cs typeface="Nunito"/>
                <a:sym typeface="Nunito"/>
              </a:rPr>
              <a:t>’.</a:t>
            </a:r>
            <a:endParaRPr sz="3200" dirty="0">
              <a:solidFill>
                <a:srgbClr val="080808"/>
              </a:solidFill>
              <a:latin typeface="Nunito"/>
              <a:cs typeface="Nunito"/>
              <a:sym typeface="Nunito"/>
            </a:endParaRPr>
          </a:p>
        </p:txBody>
      </p:sp>
      <p:pic>
        <p:nvPicPr>
          <p:cNvPr id="212" name="Google Shape;212;p10" descr="join or merge in python pandas 1"/>
          <p:cNvPicPr preferRelativeResize="0"/>
          <p:nvPr/>
        </p:nvPicPr>
        <p:blipFill rotWithShape="1">
          <a:blip r:embed="rId3">
            <a:alphaModFix/>
          </a:blip>
          <a:srcRect r="75326"/>
          <a:stretch/>
        </p:blipFill>
        <p:spPr>
          <a:xfrm>
            <a:off x="3068153" y="9628805"/>
            <a:ext cx="2424077" cy="262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 descr="join or merge in python pandas 1"/>
          <p:cNvPicPr preferRelativeResize="0"/>
          <p:nvPr/>
        </p:nvPicPr>
        <p:blipFill rotWithShape="1">
          <a:blip r:embed="rId3">
            <a:alphaModFix/>
          </a:blip>
          <a:srcRect l="24203" r="50001"/>
          <a:stretch/>
        </p:blipFill>
        <p:spPr>
          <a:xfrm>
            <a:off x="8198821" y="9711974"/>
            <a:ext cx="2534264" cy="262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0" descr="join or merge in python pandas 1"/>
          <p:cNvPicPr preferRelativeResize="0"/>
          <p:nvPr/>
        </p:nvPicPr>
        <p:blipFill rotWithShape="1">
          <a:blip r:embed="rId3">
            <a:alphaModFix/>
          </a:blip>
          <a:srcRect l="50838" r="24483"/>
          <a:stretch/>
        </p:blipFill>
        <p:spPr>
          <a:xfrm>
            <a:off x="13650917" y="9711974"/>
            <a:ext cx="2424083" cy="262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0" descr="join or merge in python pandas 1"/>
          <p:cNvPicPr preferRelativeResize="0"/>
          <p:nvPr/>
        </p:nvPicPr>
        <p:blipFill rotWithShape="1">
          <a:blip r:embed="rId3">
            <a:alphaModFix/>
          </a:blip>
          <a:srcRect l="75326"/>
          <a:stretch/>
        </p:blipFill>
        <p:spPr>
          <a:xfrm>
            <a:off x="18876025" y="9730340"/>
            <a:ext cx="2424083" cy="262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g115d8712955_1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142" y="2587311"/>
            <a:ext cx="16555030" cy="4814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115d8712955_1_2"/>
          <p:cNvSpPr txBox="1">
            <a:spLocks noGrp="1"/>
          </p:cNvSpPr>
          <p:nvPr>
            <p:ph type="title"/>
          </p:nvPr>
        </p:nvSpPr>
        <p:spPr>
          <a:xfrm>
            <a:off x="667724" y="1522655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l"/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Example</a:t>
            </a:r>
            <a:r>
              <a:rPr lang="en" sz="6000" dirty="0">
                <a:latin typeface="+mj-lt"/>
              </a:rPr>
              <a:t> </a:t>
            </a: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of</a:t>
            </a:r>
            <a:r>
              <a:rPr lang="en" sz="6000" dirty="0">
                <a:latin typeface="+mj-lt"/>
              </a:rPr>
              <a:t> </a:t>
            </a: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Join</a:t>
            </a:r>
            <a:endParaRPr sz="6000" b="1" dirty="0">
              <a:solidFill>
                <a:srgbClr val="1A75B3"/>
              </a:solidFill>
              <a:latin typeface="Arial"/>
              <a:cs typeface="Arial"/>
            </a:endParaRPr>
          </a:p>
        </p:txBody>
      </p:sp>
      <p:pic>
        <p:nvPicPr>
          <p:cNvPr id="220" name="Google Shape;220;g115d8712955_1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142" y="7378995"/>
            <a:ext cx="16725152" cy="48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115d871295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235" y="2380625"/>
            <a:ext cx="18496784" cy="469238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22;g115d8712955_1_2">
            <a:extLst>
              <a:ext uri="{FF2B5EF4-FFF2-40B4-BE49-F238E27FC236}">
                <a16:creationId xmlns:a16="http://schemas.microsoft.com/office/drawing/2014/main" id="{53F511F9-66ED-4CC9-B1FA-13D701A0C2D2}"/>
              </a:ext>
            </a:extLst>
          </p:cNvPr>
          <p:cNvSpPr txBox="1">
            <a:spLocks/>
          </p:cNvSpPr>
          <p:nvPr/>
        </p:nvSpPr>
        <p:spPr>
          <a:xfrm>
            <a:off x="667724" y="1522655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2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500"/>
              <a:buFont typeface="Gill Sans"/>
              <a:buNone/>
              <a:defRPr sz="10000" b="0" i="0" u="none" strike="noStrike" cap="none">
                <a:solidFill>
                  <a:srgbClr val="53535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algn="l"/>
            <a:r>
              <a:rPr lang="en-US" sz="6000" b="1" dirty="0">
                <a:solidFill>
                  <a:srgbClr val="1A75B3"/>
                </a:solidFill>
                <a:latin typeface="Arial"/>
                <a:cs typeface="Arial"/>
              </a:rPr>
              <a:t>Example</a:t>
            </a:r>
            <a:r>
              <a:rPr lang="en-US" sz="6000" dirty="0">
                <a:latin typeface="+mj-lt"/>
              </a:rPr>
              <a:t> </a:t>
            </a:r>
            <a:r>
              <a:rPr lang="en-US" sz="6000" b="1" dirty="0">
                <a:solidFill>
                  <a:srgbClr val="1A75B3"/>
                </a:solidFill>
                <a:latin typeface="Arial"/>
                <a:cs typeface="Arial"/>
              </a:rPr>
              <a:t>of</a:t>
            </a:r>
            <a:r>
              <a:rPr lang="en-US" sz="6000" dirty="0">
                <a:latin typeface="+mj-lt"/>
              </a:rPr>
              <a:t> </a:t>
            </a:r>
            <a:r>
              <a:rPr lang="en-US" sz="6000" b="1" dirty="0">
                <a:solidFill>
                  <a:srgbClr val="1A75B3"/>
                </a:solidFill>
                <a:latin typeface="Arial"/>
                <a:cs typeface="Arial"/>
              </a:rPr>
              <a:t>Join</a:t>
            </a:r>
          </a:p>
        </p:txBody>
      </p:sp>
      <p:pic>
        <p:nvPicPr>
          <p:cNvPr id="228" name="Google Shape;228;g115d871295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292" y="6858000"/>
            <a:ext cx="17996669" cy="550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0371" y="1994789"/>
            <a:ext cx="7539392" cy="46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9476" y="7048517"/>
            <a:ext cx="7277128" cy="2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5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610499" y="5833259"/>
            <a:ext cx="6624000" cy="66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E8111-0D05-435B-B660-94A5250FFA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Google Shape;137;p2">
            <a:extLst>
              <a:ext uri="{FF2B5EF4-FFF2-40B4-BE49-F238E27FC236}">
                <a16:creationId xmlns:a16="http://schemas.microsoft.com/office/drawing/2014/main" id="{D0850109-ADFC-4431-8358-848EFF5CE2C7}"/>
              </a:ext>
            </a:extLst>
          </p:cNvPr>
          <p:cNvSpPr txBox="1">
            <a:spLocks/>
          </p:cNvSpPr>
          <p:nvPr/>
        </p:nvSpPr>
        <p:spPr>
          <a:xfrm>
            <a:off x="819237" y="2075548"/>
            <a:ext cx="22508595" cy="1447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200"/>
            </a:pPr>
            <a:r>
              <a:rPr lang="en-US" sz="6000" b="1" dirty="0">
                <a:solidFill>
                  <a:srgbClr val="1A75B3"/>
                </a:solidFill>
              </a:rPr>
              <a:t>Agenda</a:t>
            </a:r>
          </a:p>
        </p:txBody>
      </p:sp>
      <p:sp>
        <p:nvSpPr>
          <p:cNvPr id="5" name="Google Shape;138;p2">
            <a:extLst>
              <a:ext uri="{FF2B5EF4-FFF2-40B4-BE49-F238E27FC236}">
                <a16:creationId xmlns:a16="http://schemas.microsoft.com/office/drawing/2014/main" id="{E4780884-30A1-45D3-BA46-FCE27C4ACB04}"/>
              </a:ext>
            </a:extLst>
          </p:cNvPr>
          <p:cNvSpPr txBox="1"/>
          <p:nvPr/>
        </p:nvSpPr>
        <p:spPr>
          <a:xfrm>
            <a:off x="851667" y="3522688"/>
            <a:ext cx="15214660" cy="899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54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Pop Quiz</a:t>
            </a:r>
            <a:endParaRPr sz="3200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654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Font typeface="+mj-lt"/>
              <a:buAutoNum type="arabicPeriod"/>
            </a:pPr>
            <a:r>
              <a:rPr lang="en" sz="3200" b="0" i="0" u="none" strike="noStrike" cap="none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Common Python Libraries for Data Science</a:t>
            </a:r>
            <a:endParaRPr sz="3200" b="0" i="0" u="none" strike="noStrike" cap="none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654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Font typeface="+mj-lt"/>
              <a:buAutoNum type="arabicPeriod"/>
            </a:pPr>
            <a:r>
              <a:rPr lang="en" sz="3200" b="0" i="0" u="none" strike="noStrike" cap="none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Num</a:t>
            </a: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P</a:t>
            </a:r>
            <a:r>
              <a:rPr lang="en" sz="3200" b="0" i="0" u="none" strike="noStrike" cap="none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y and Pandas</a:t>
            </a:r>
            <a:endParaRPr sz="3200" b="0" i="0" u="none" strike="noStrike" cap="none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654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Common</a:t>
            </a:r>
            <a:r>
              <a:rPr lang="en" sz="3200" b="0" i="0" u="none" strike="noStrike" cap="none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 NumPy functions</a:t>
            </a:r>
            <a:endParaRPr sz="3200" b="0" i="0" u="none" strike="noStrike" cap="none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6540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Common Pandas functions</a:t>
            </a:r>
            <a:endParaRPr sz="3200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654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Font typeface="+mj-lt"/>
              <a:buAutoNum type="arabicPeriod"/>
            </a:pPr>
            <a:r>
              <a:rPr lang="en" sz="3200" b="0" i="0" u="none" strike="noStrike" cap="none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Merge vs Join in Pandas</a:t>
            </a:r>
            <a:endParaRPr sz="3200" b="0" i="0" u="none" strike="noStrike" cap="none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6540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  <a:ea typeface="Nunito"/>
                <a:cs typeface="Nunito"/>
                <a:sym typeface="Nunito"/>
              </a:rPr>
              <a:t>Example of Join</a:t>
            </a:r>
            <a:endParaRPr sz="3200" dirty="0">
              <a:solidFill>
                <a:srgbClr val="080808"/>
              </a:solidFill>
              <a:latin typeface="+mn-lt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38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633699" y="2045362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  <a:sym typeface="Arial"/>
              </a:rPr>
              <a:t>Pop Quiz</a:t>
            </a:r>
            <a:endParaRPr sz="6000" b="1" dirty="0">
              <a:solidFill>
                <a:srgbClr val="1A75B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 txBox="1">
            <a:spLocks noGrp="1"/>
          </p:cNvSpPr>
          <p:nvPr>
            <p:ph type="sldNum" idx="12"/>
          </p:nvPr>
        </p:nvSpPr>
        <p:spPr>
          <a:xfrm>
            <a:off x="23552797" y="13191752"/>
            <a:ext cx="974400" cy="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145" name="Google Shape;145;p3"/>
          <p:cNvSpPr txBox="1">
            <a:spLocks noGrp="1"/>
          </p:cNvSpPr>
          <p:nvPr>
            <p:ph type="body" idx="1"/>
          </p:nvPr>
        </p:nvSpPr>
        <p:spPr>
          <a:xfrm>
            <a:off x="342499" y="3106674"/>
            <a:ext cx="23012800" cy="9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886888" indent="-514350">
              <a:lnSpc>
                <a:spcPct val="150000"/>
              </a:lnSpc>
              <a:spcBef>
                <a:spcPts val="1707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What are the data types in Python?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886888" indent="-51435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What are some of the common Python libraries for Data Science?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886888" indent="-51435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Can you list some of the common functions in Pandas?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886888" indent="-514350">
              <a:lnSpc>
                <a:spcPct val="150000"/>
              </a:lnSpc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What are the applications of the functions like group by, merge, join etc?</a:t>
            </a:r>
            <a:endParaRPr sz="3200" dirty="0">
              <a:solidFill>
                <a:srgbClr val="080808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d8375886_0_104"/>
          <p:cNvSpPr txBox="1">
            <a:spLocks noGrp="1"/>
          </p:cNvSpPr>
          <p:nvPr>
            <p:ph type="title"/>
          </p:nvPr>
        </p:nvSpPr>
        <p:spPr>
          <a:xfrm>
            <a:off x="646458" y="1995487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  <a:sym typeface="Arial"/>
              </a:rPr>
              <a:t>Common Python Libraries for Data Science</a:t>
            </a:r>
            <a:endParaRPr sz="6000" b="1" dirty="0">
              <a:solidFill>
                <a:srgbClr val="1A75B3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g115d8375886_0_104"/>
          <p:cNvGraphicFramePr/>
          <p:nvPr>
            <p:extLst>
              <p:ext uri="{D42A27DB-BD31-4B8C-83A1-F6EECF244321}">
                <p14:modId xmlns:p14="http://schemas.microsoft.com/office/powerpoint/2010/main" val="66484395"/>
              </p:ext>
            </p:extLst>
          </p:nvPr>
        </p:nvGraphicFramePr>
        <p:xfrm>
          <a:off x="2973600" y="3723349"/>
          <a:ext cx="18436800" cy="68592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9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6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6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b="1" dirty="0">
                          <a:solidFill>
                            <a:srgbClr val="FFFFFF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Library</a:t>
                      </a:r>
                      <a:endParaRPr sz="3700" b="1" dirty="0">
                        <a:solidFill>
                          <a:srgbClr val="FFFFFF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b="1" dirty="0">
                          <a:solidFill>
                            <a:srgbClr val="FFFFFF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Use</a:t>
                      </a:r>
                      <a:endParaRPr sz="3700" b="1" dirty="0">
                        <a:solidFill>
                          <a:srgbClr val="FFFFFF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NumPy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Handling multi-dimensional arrays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Scipy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Scientific computation package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4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Matplotlib, Seaborn 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4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Data visualisation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4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Pandas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4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Handling tabular data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6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4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Scikit-learn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64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Machine learning 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819237" y="2075548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  <a:sym typeface="Arial"/>
              </a:rPr>
              <a:t>NumPy</a:t>
            </a:r>
            <a:endParaRPr sz="6000" b="1" dirty="0">
              <a:solidFill>
                <a:srgbClr val="1A75B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 txBox="1">
            <a:spLocks noGrp="1"/>
          </p:cNvSpPr>
          <p:nvPr>
            <p:ph type="body" idx="1"/>
          </p:nvPr>
        </p:nvSpPr>
        <p:spPr>
          <a:xfrm>
            <a:off x="528037" y="3306981"/>
            <a:ext cx="23012800" cy="9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829738" indent="-457200">
              <a:spcBef>
                <a:spcPts val="1707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Stands for Numerical Python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829738" indent="-457200">
              <a:spcBef>
                <a:spcPts val="2667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It is one of the fundamental packages for mathematical, logical, and statistical operations with Python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829738" indent="-457200">
              <a:spcBef>
                <a:spcPts val="2667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It contains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2048953" lvl="1" indent="-457200">
              <a:spcBef>
                <a:spcPts val="2667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Powerful N-dimensional array object, called ndarray 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2048953" lvl="1" indent="-457200">
              <a:spcBef>
                <a:spcPts val="2667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Large set of functions for creating, manipulating, and transforming ndarrays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829738" indent="-457200">
              <a:spcBef>
                <a:spcPts val="2667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ndarrays can only contain data of a single datatype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829738" indent="-457200">
              <a:spcBef>
                <a:spcPts val="2667"/>
              </a:spcBef>
              <a:spcAft>
                <a:spcPts val="2667"/>
              </a:spcAft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Useful in linear algebra, vector calculus, random number capabilities, etc</a:t>
            </a:r>
            <a:endParaRPr sz="3200" dirty="0">
              <a:solidFill>
                <a:srgbClr val="080808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d8375886_0_0"/>
          <p:cNvSpPr txBox="1">
            <a:spLocks noGrp="1"/>
          </p:cNvSpPr>
          <p:nvPr>
            <p:ph type="title"/>
          </p:nvPr>
        </p:nvSpPr>
        <p:spPr>
          <a:xfrm>
            <a:off x="819237" y="2102680"/>
            <a:ext cx="8348686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  <a:sym typeface="Arial"/>
              </a:rPr>
              <a:t>Pandas</a:t>
            </a:r>
            <a:endParaRPr sz="6000" b="1" dirty="0">
              <a:solidFill>
                <a:srgbClr val="1A75B3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3" name="Google Shape;163;g115d8375886_0_0"/>
          <p:cNvSpPr txBox="1">
            <a:spLocks noGrp="1"/>
          </p:cNvSpPr>
          <p:nvPr>
            <p:ph type="body" idx="1"/>
          </p:nvPr>
        </p:nvSpPr>
        <p:spPr>
          <a:xfrm>
            <a:off x="455072" y="3127940"/>
            <a:ext cx="23012800" cy="98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914400" indent="-509588">
              <a:spcBef>
                <a:spcPts val="1707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Pandas is one of the fundamental packages for analysis and manipulation of tabular data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914400" indent="-509588" algn="just">
              <a:spcBef>
                <a:spcPts val="2667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Offers two major data structures - series &amp; dataframe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914400" indent="-509588" algn="just">
              <a:spcBef>
                <a:spcPts val="2667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We can think of a pandas dataframe like an excel spreadsheet that is storing some data in rows and columns.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914400" indent="-509588" algn="just">
              <a:spcBef>
                <a:spcPts val="2667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A pandas dataframe is made up of several pandas series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914400" lvl="1" indent="-509588" algn="just">
              <a:spcBef>
                <a:spcPts val="2667"/>
              </a:spcBef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Each column of a dataframe is a series.</a:t>
            </a:r>
            <a:endParaRPr sz="3200" dirty="0">
              <a:solidFill>
                <a:srgbClr val="080808"/>
              </a:solidFill>
              <a:latin typeface="+mn-lt"/>
            </a:endParaRPr>
          </a:p>
          <a:p>
            <a:pPr marL="914400" indent="-509588" algn="just">
              <a:spcBef>
                <a:spcPts val="2667"/>
              </a:spcBef>
              <a:spcAft>
                <a:spcPts val="2667"/>
              </a:spcAft>
              <a:buClr>
                <a:srgbClr val="434343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3200" dirty="0">
                <a:solidFill>
                  <a:srgbClr val="080808"/>
                </a:solidFill>
                <a:latin typeface="+mn-lt"/>
              </a:rPr>
              <a:t>Pandas dataframes can contain data of multiple datatypes</a:t>
            </a:r>
            <a:endParaRPr sz="3200" dirty="0">
              <a:solidFill>
                <a:srgbClr val="080808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d8375886_0_7"/>
          <p:cNvSpPr txBox="1">
            <a:spLocks noGrp="1"/>
          </p:cNvSpPr>
          <p:nvPr>
            <p:ph type="title"/>
          </p:nvPr>
        </p:nvSpPr>
        <p:spPr>
          <a:xfrm>
            <a:off x="819237" y="2097762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rgbClr val="000000"/>
              </a:buClr>
              <a:buFont typeface="Arial"/>
            </a:pP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  <a:sym typeface="Arial"/>
              </a:rPr>
              <a:t>Common NumPy Functions</a:t>
            </a:r>
            <a:endParaRPr sz="6000" b="1" dirty="0">
              <a:solidFill>
                <a:srgbClr val="1A75B3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170" name="Google Shape;170;g115d8375886_0_7"/>
          <p:cNvGraphicFramePr/>
          <p:nvPr>
            <p:extLst>
              <p:ext uri="{D42A27DB-BD31-4B8C-83A1-F6EECF244321}">
                <p14:modId xmlns:p14="http://schemas.microsoft.com/office/powerpoint/2010/main" val="3932467398"/>
              </p:ext>
            </p:extLst>
          </p:nvPr>
        </p:nvGraphicFramePr>
        <p:xfrm>
          <a:off x="3730367" y="3787145"/>
          <a:ext cx="16923266" cy="80457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0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2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6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b="1" dirty="0">
                          <a:solidFill>
                            <a:srgbClr val="FFFFFF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Function</a:t>
                      </a:r>
                      <a:endParaRPr sz="3700" b="1" dirty="0">
                        <a:solidFill>
                          <a:srgbClr val="FFFFFF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b="1" dirty="0">
                          <a:solidFill>
                            <a:srgbClr val="FFFFFF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3700" b="1" dirty="0">
                        <a:solidFill>
                          <a:srgbClr val="FFFFFF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np.array() 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create an array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np.arange() 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Return evenly spaced values within a given interval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6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np.linspace()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Return evenly spaced numbers over a specified interval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np.zeros()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create an array of zeros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6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np.ones()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create an array of ones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6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np.transpose()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Permute array dimensions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5d8375886_0_113"/>
          <p:cNvSpPr txBox="1">
            <a:spLocks noGrp="1"/>
          </p:cNvSpPr>
          <p:nvPr>
            <p:ph type="title"/>
          </p:nvPr>
        </p:nvSpPr>
        <p:spPr>
          <a:xfrm>
            <a:off x="540133" y="2058263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l"/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Common</a:t>
            </a:r>
            <a:r>
              <a:rPr lang="en" sz="6000" dirty="0">
                <a:latin typeface="+mj-lt"/>
              </a:rPr>
              <a:t> </a:t>
            </a: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NumPy</a:t>
            </a:r>
            <a:r>
              <a:rPr lang="en" sz="6000" dirty="0">
                <a:latin typeface="+mj-lt"/>
              </a:rPr>
              <a:t> </a:t>
            </a: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Functions</a:t>
            </a:r>
            <a:endParaRPr sz="6000" b="1" dirty="0">
              <a:solidFill>
                <a:srgbClr val="1A75B3"/>
              </a:solidFill>
              <a:latin typeface="Arial"/>
              <a:cs typeface="Arial"/>
            </a:endParaRPr>
          </a:p>
        </p:txBody>
      </p:sp>
      <p:graphicFrame>
        <p:nvGraphicFramePr>
          <p:cNvPr id="176" name="Google Shape;176;g115d8375886_0_113"/>
          <p:cNvGraphicFramePr/>
          <p:nvPr>
            <p:extLst>
              <p:ext uri="{D42A27DB-BD31-4B8C-83A1-F6EECF244321}">
                <p14:modId xmlns:p14="http://schemas.microsoft.com/office/powerpoint/2010/main" val="3805823681"/>
              </p:ext>
            </p:extLst>
          </p:nvPr>
        </p:nvGraphicFramePr>
        <p:xfrm>
          <a:off x="2164181" y="3830086"/>
          <a:ext cx="20565933" cy="77217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2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6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Function</a:t>
                      </a:r>
                      <a:endParaRPr sz="370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370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6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np.random.rand() 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create an array of specified shape filled with random values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np.random.randint()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Return random integers from low (inclusive) to high (exclusive)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np.random.randn()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Return a sample (or samples) from the “standard normal” distribution.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np.concatenate()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Concatenate two arrays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6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np.save()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Save an array to a binary file in .npy format.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9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np.savez()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Save several arrays into a single file in uncompressed .npz format.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g115d8375886_0_44"/>
          <p:cNvGraphicFramePr/>
          <p:nvPr>
            <p:extLst>
              <p:ext uri="{D42A27DB-BD31-4B8C-83A1-F6EECF244321}">
                <p14:modId xmlns:p14="http://schemas.microsoft.com/office/powerpoint/2010/main" val="3941428173"/>
              </p:ext>
            </p:extLst>
          </p:nvPr>
        </p:nvGraphicFramePr>
        <p:xfrm>
          <a:off x="3909233" y="3425672"/>
          <a:ext cx="17887511" cy="86863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8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3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5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Function</a:t>
                      </a:r>
                      <a:endParaRPr sz="370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b="1" dirty="0">
                          <a:solidFill>
                            <a:srgbClr val="FFFFFF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3700" b="1" dirty="0">
                        <a:solidFill>
                          <a:srgbClr val="FFFFFF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>
                    <a:solidFill>
                      <a:srgbClr val="1974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3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pd.read_csv()  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Read a comma-separated values (csv) file into DataFrame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3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df.loc[]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Access a group of rows and columns by label(s)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04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df.iloc[]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Purely integer-location based indexing for selection by position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1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df.drop()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Drop specified labels from rows or columns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63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pd.concat() 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concatenate two pandas objects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63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pd.merge()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merge the pandas dataframes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63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df.groupby()</a:t>
                      </a:r>
                      <a:endParaRPr sz="370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>
                          <a:solidFill>
                            <a:srgbClr val="080808"/>
                          </a:solidFill>
                          <a:latin typeface="+mj-lt"/>
                          <a:ea typeface="Nunito"/>
                          <a:cs typeface="Nunito"/>
                          <a:sym typeface="Nunito"/>
                        </a:rPr>
                        <a:t>To split, apply or combine the data structures</a:t>
                      </a:r>
                      <a:endParaRPr sz="3700" dirty="0">
                        <a:solidFill>
                          <a:srgbClr val="080808"/>
                        </a:solidFill>
                        <a:latin typeface="+mj-lt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243800" marR="243800" marT="243800" marB="2438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3" name="Google Shape;183;g115d8375886_0_44"/>
          <p:cNvSpPr txBox="1">
            <a:spLocks noGrp="1"/>
          </p:cNvSpPr>
          <p:nvPr>
            <p:ph type="title"/>
          </p:nvPr>
        </p:nvSpPr>
        <p:spPr>
          <a:xfrm>
            <a:off x="582664" y="2075548"/>
            <a:ext cx="22721600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algn="l"/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Common</a:t>
            </a:r>
            <a:r>
              <a:rPr lang="en" sz="6000" dirty="0">
                <a:latin typeface="+mj-lt"/>
              </a:rPr>
              <a:t> </a:t>
            </a: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Pandas</a:t>
            </a:r>
            <a:r>
              <a:rPr lang="en" sz="6000" dirty="0">
                <a:latin typeface="+mj-lt"/>
              </a:rPr>
              <a:t> </a:t>
            </a:r>
            <a:r>
              <a:rPr lang="en" sz="6000" b="1" dirty="0">
                <a:solidFill>
                  <a:srgbClr val="1A75B3"/>
                </a:solidFill>
                <a:latin typeface="Arial"/>
                <a:cs typeface="Arial"/>
              </a:rPr>
              <a:t>Functions</a:t>
            </a:r>
            <a:endParaRPr sz="6000" b="1" dirty="0">
              <a:solidFill>
                <a:srgbClr val="1A75B3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755</Words>
  <Application>Microsoft Office PowerPoint</Application>
  <PresentationFormat>Custom</PresentationFormat>
  <Paragraphs>130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Helvetica Neue</vt:lpstr>
      <vt:lpstr>Gill Sans</vt:lpstr>
      <vt:lpstr>Nunito</vt:lpstr>
      <vt:lpstr>Arial</vt:lpstr>
      <vt:lpstr>Calibri</vt:lpstr>
      <vt:lpstr>2_Showroom</vt:lpstr>
      <vt:lpstr>Showroom</vt:lpstr>
      <vt:lpstr>PowerPoint Presentation</vt:lpstr>
      <vt:lpstr>PowerPoint Presentation</vt:lpstr>
      <vt:lpstr>Pop Quiz</vt:lpstr>
      <vt:lpstr>Common Python Libraries for Data Science</vt:lpstr>
      <vt:lpstr>NumPy</vt:lpstr>
      <vt:lpstr>Pandas</vt:lpstr>
      <vt:lpstr>Common NumPy Functions</vt:lpstr>
      <vt:lpstr>Common NumPy Functions</vt:lpstr>
      <vt:lpstr>Common Pandas Functions</vt:lpstr>
      <vt:lpstr>Common Pandas Functions</vt:lpstr>
      <vt:lpstr>Merge vs Join</vt:lpstr>
      <vt:lpstr>Example of Join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 Barwad</dc:creator>
  <cp:lastModifiedBy>Aakash Barwad</cp:lastModifiedBy>
  <cp:revision>57</cp:revision>
  <dcterms:modified xsi:type="dcterms:W3CDTF">2023-03-06T11:16:49Z</dcterms:modified>
</cp:coreProperties>
</file>