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3"/>
  </p:notes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84" r:id="rId12"/>
  </p:sldIdLst>
  <p:sldSz cx="24384000" cy="13716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ill Sans" panose="020B0604020202020204" charset="0"/>
      <p:regular r:id="rId18"/>
      <p:bold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Nuni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80B5"/>
    <a:srgbClr val="78AAB3"/>
    <a:srgbClr val="FFFFFF"/>
    <a:srgbClr val="1A75B3"/>
    <a:srgbClr val="AFB5BE"/>
    <a:srgbClr val="1A7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60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3499776" y="12514894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1" y="0"/>
            <a:ext cx="2438400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22109949" y="752553"/>
            <a:ext cx="731522" cy="731522"/>
          </a:xfrm>
          <a:prstGeom prst="ellipse">
            <a:avLst/>
          </a:prstGeom>
          <a:solidFill>
            <a:srgbClr val="D3D2D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22276428" y="916182"/>
            <a:ext cx="443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673100" y="7416800"/>
            <a:ext cx="23050499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23723600" y="130248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>
            <a:spLocks noGrp="1"/>
          </p:cNvSpPr>
          <p:nvPr>
            <p:ph type="pic" idx="2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>
            <a:spLocks noGrp="1"/>
          </p:cNvSpPr>
          <p:nvPr>
            <p:ph type="pic" idx="2"/>
          </p:nvPr>
        </p:nvSpPr>
        <p:spPr>
          <a:xfrm>
            <a:off x="11814854" y="3230211"/>
            <a:ext cx="11753235" cy="10447317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>
            <a:spLocks noGrp="1"/>
          </p:cNvSpPr>
          <p:nvPr>
            <p:ph type="pic" idx="2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4"/>
          <p:cNvSpPr>
            <a:spLocks noGrp="1"/>
          </p:cNvSpPr>
          <p:nvPr>
            <p:ph type="pic" idx="3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4"/>
          <p:cNvSpPr>
            <a:spLocks noGrp="1"/>
          </p:cNvSpPr>
          <p:nvPr>
            <p:ph type="pic" idx="4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>
            <a:spLocks noGrp="1"/>
          </p:cNvSpPr>
          <p:nvPr>
            <p:ph type="pic" idx="2"/>
          </p:nvPr>
        </p:nvSpPr>
        <p:spPr>
          <a:xfrm>
            <a:off x="11814854" y="3230213"/>
            <a:ext cx="11753236" cy="10447318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9"/>
          <p:cNvSpPr>
            <a:spLocks noGrp="1"/>
          </p:cNvSpPr>
          <p:nvPr>
            <p:ph type="pic" idx="3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>
            <a:spLocks noGrp="1"/>
          </p:cNvSpPr>
          <p:nvPr>
            <p:ph type="pic" idx="4"/>
          </p:nvPr>
        </p:nvSpPr>
        <p:spPr>
          <a:xfrm>
            <a:off x="-825499" y="-2108200"/>
            <a:ext cx="13804902" cy="18443212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2387600" y="8001000"/>
            <a:ext cx="1962150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2374900" y="5866846"/>
            <a:ext cx="19621500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48627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 t="2114" r="2248"/>
          <a:stretch/>
        </p:blipFill>
        <p:spPr>
          <a:xfrm>
            <a:off x="1" y="1"/>
            <a:ext cx="24384002" cy="123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658252" y="13075577"/>
            <a:ext cx="11067497" cy="46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Proprietary content. ©Great Learning. All Rights Reserved. Unauthorized use or distribution prohibited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 l="9021" t="12607" r="9029" b="9172"/>
          <a:stretch/>
        </p:blipFill>
        <p:spPr>
          <a:xfrm>
            <a:off x="660400" y="903112"/>
            <a:ext cx="2408652" cy="73484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49019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13">
            <a:alphaModFix/>
          </a:blip>
          <a:srcRect t="2114" r="2248"/>
          <a:stretch/>
        </p:blipFill>
        <p:spPr>
          <a:xfrm>
            <a:off x="0" y="0"/>
            <a:ext cx="24384001" cy="123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7391700" y="13075575"/>
            <a:ext cx="835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Proprietary content. ©Great Learning. All Rights Reserved. Unauthorized use or distribution prohibited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14">
            <a:alphaModFix/>
          </a:blip>
          <a:srcRect l="9022" t="12608" r="9029" b="9173"/>
          <a:stretch/>
        </p:blipFill>
        <p:spPr>
          <a:xfrm>
            <a:off x="407325" y="579154"/>
            <a:ext cx="2408651" cy="7348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/>
          <p:nvPr/>
        </p:nvSpPr>
        <p:spPr>
          <a:xfrm>
            <a:off x="74" y="900"/>
            <a:ext cx="24384000" cy="13716000"/>
          </a:xfrm>
          <a:prstGeom prst="rect">
            <a:avLst/>
          </a:prstGeom>
          <a:noFill/>
          <a:ln w="28425" cap="flat" cmpd="sng">
            <a:solidFill>
              <a:srgbClr val="1836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" name="Google Shape;119;p29"/>
          <p:cNvSpPr/>
          <p:nvPr/>
        </p:nvSpPr>
        <p:spPr>
          <a:xfrm>
            <a:off x="1713961" y="4668295"/>
            <a:ext cx="21514898" cy="7998838"/>
          </a:xfrm>
          <a:prstGeom prst="roundRect">
            <a:avLst>
              <a:gd name="adj" fmla="val 11919"/>
            </a:avLst>
          </a:prstGeom>
          <a:solidFill>
            <a:srgbClr val="D5D5D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9"/>
          <p:cNvSpPr/>
          <p:nvPr/>
        </p:nvSpPr>
        <p:spPr>
          <a:xfrm>
            <a:off x="1697126" y="3938640"/>
            <a:ext cx="21548564" cy="1809612"/>
          </a:xfrm>
          <a:prstGeom prst="rect">
            <a:avLst/>
          </a:prstGeom>
          <a:solidFill>
            <a:srgbClr val="3974AE"/>
          </a:solidFill>
          <a:ln>
            <a:noFill/>
          </a:ln>
          <a:effectLst>
            <a:outerShdw blurRad="63500" dist="25400" dir="5400000" rotWithShape="0">
              <a:srgbClr val="7587A0">
                <a:alpha val="48627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9"/>
          <p:cNvSpPr txBox="1"/>
          <p:nvPr/>
        </p:nvSpPr>
        <p:spPr>
          <a:xfrm>
            <a:off x="1680272" y="4053493"/>
            <a:ext cx="21548564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- 2</a:t>
            </a:r>
            <a:endParaRPr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Google Shape;122;p29"/>
          <p:cNvCxnSpPr/>
          <p:nvPr/>
        </p:nvCxnSpPr>
        <p:spPr>
          <a:xfrm rot="10800000" flipH="1">
            <a:off x="10340357" y="6800188"/>
            <a:ext cx="2" cy="4804908"/>
          </a:xfrm>
          <a:prstGeom prst="straightConnector1">
            <a:avLst/>
          </a:prstGeom>
          <a:noFill/>
          <a:ln w="12700" cap="flat" cmpd="sng">
            <a:solidFill>
              <a:srgbClr val="1F263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3" name="Google Shape;123;p29"/>
          <p:cNvSpPr txBox="1"/>
          <p:nvPr/>
        </p:nvSpPr>
        <p:spPr>
          <a:xfrm>
            <a:off x="2071845" y="7304686"/>
            <a:ext cx="7543118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 dirty="0">
                <a:solidFill>
                  <a:srgbClr val="3974A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POST GRADUATE </a:t>
            </a:r>
            <a:r>
              <a:rPr lang="en-US" sz="10000" b="0" i="0" u="none" strike="noStrike" cap="none" dirty="0">
                <a:solidFill>
                  <a:srgbClr val="3C445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PROGRAM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11435803" y="6769760"/>
            <a:ext cx="10430822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 dirty="0">
                <a:solidFill>
                  <a:srgbClr val="3974A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AI</a:t>
            </a:r>
            <a:r>
              <a:rPr lang="en-US" sz="30000" b="0" i="0" u="none" strike="noStrike" cap="none" dirty="0">
                <a:solidFill>
                  <a:srgbClr val="3C445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11955867" y="10416921"/>
            <a:ext cx="9390694" cy="86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3C445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ARTIFICIAL INTELLIGENCE &amp; MACHINE LEARNING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26" name="Google Shape;126;p29" descr="Screenshot 2021-02-22 at 11.52.3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0632" y="676719"/>
            <a:ext cx="3287532" cy="113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 descr="Screenshot 2021-02-22 at 11.52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5043" y="733704"/>
            <a:ext cx="4065590" cy="1168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9"/>
          <p:cNvCxnSpPr/>
          <p:nvPr/>
        </p:nvCxnSpPr>
        <p:spPr>
          <a:xfrm rot="10800000">
            <a:off x="3355042" y="750130"/>
            <a:ext cx="0" cy="1135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9" name="Google Shape;129;p29"/>
          <p:cNvCxnSpPr/>
          <p:nvPr/>
        </p:nvCxnSpPr>
        <p:spPr>
          <a:xfrm rot="10800000">
            <a:off x="7435886" y="733704"/>
            <a:ext cx="0" cy="1135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23499776" y="12884226"/>
            <a:ext cx="4191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fld>
            <a:endParaRPr sz="24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0371" y="1994789"/>
            <a:ext cx="7539392" cy="4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9476" y="7048517"/>
            <a:ext cx="7277128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10499" y="5833259"/>
            <a:ext cx="6624000" cy="66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14385855-C822-45FA-9EB1-7C2B659F588D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Agenda</a:t>
            </a:r>
          </a:p>
          <a:p>
            <a:endParaRPr lang="en-US" sz="6000" b="1" dirty="0"/>
          </a:p>
        </p:txBody>
      </p:sp>
      <p:sp>
        <p:nvSpPr>
          <p:cNvPr id="4" name="Google Shape;63;p13">
            <a:extLst>
              <a:ext uri="{FF2B5EF4-FFF2-40B4-BE49-F238E27FC236}">
                <a16:creationId xmlns:a16="http://schemas.microsoft.com/office/drawing/2014/main" id="{C5155FCE-9C4E-42DA-A6A1-114A21604B8E}"/>
              </a:ext>
            </a:extLst>
          </p:cNvPr>
          <p:cNvSpPr txBox="1">
            <a:spLocks/>
          </p:cNvSpPr>
          <p:nvPr/>
        </p:nvSpPr>
        <p:spPr>
          <a:xfrm>
            <a:off x="840502" y="3151199"/>
            <a:ext cx="18595813" cy="8076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200000"/>
              </a:lnSpc>
              <a:buClr>
                <a:srgbClr val="0F243E"/>
              </a:buClr>
              <a:buSzPct val="100000"/>
              <a:buFont typeface="Arial"/>
              <a:buAutoNum type="arabicPeriod"/>
            </a:pPr>
            <a:r>
              <a:rPr lang="en-US" sz="3200" dirty="0">
                <a:solidFill>
                  <a:srgbClr val="0F243E"/>
                </a:solidFill>
              </a:rPr>
              <a:t> Pop Quiz</a:t>
            </a:r>
          </a:p>
          <a:p>
            <a:pPr marL="457200" indent="-317500">
              <a:lnSpc>
                <a:spcPct val="200000"/>
              </a:lnSpc>
              <a:buClr>
                <a:srgbClr val="0F243E"/>
              </a:buClr>
              <a:buSzPct val="100000"/>
              <a:buFont typeface="Arial"/>
              <a:buAutoNum type="arabicPeriod"/>
            </a:pPr>
            <a:r>
              <a:rPr lang="en-US" sz="3200" dirty="0">
                <a:solidFill>
                  <a:srgbClr val="0F243E"/>
                </a:solidFill>
              </a:rPr>
              <a:t> Data Visualization</a:t>
            </a:r>
          </a:p>
          <a:p>
            <a:pPr marL="457200" indent="-317500">
              <a:lnSpc>
                <a:spcPct val="200000"/>
              </a:lnSpc>
              <a:buClr>
                <a:srgbClr val="0F243E"/>
              </a:buClr>
              <a:buSzPct val="100000"/>
              <a:buFont typeface="Arial"/>
              <a:buAutoNum type="arabicPeriod"/>
            </a:pPr>
            <a:r>
              <a:rPr lang="en-US" sz="3200" dirty="0">
                <a:solidFill>
                  <a:srgbClr val="0F243E"/>
                </a:solidFill>
              </a:rPr>
              <a:t> Visualization - One variable</a:t>
            </a:r>
          </a:p>
          <a:p>
            <a:pPr marL="457200" indent="-317500">
              <a:lnSpc>
                <a:spcPct val="200000"/>
              </a:lnSpc>
              <a:buClr>
                <a:srgbClr val="0F243E"/>
              </a:buClr>
              <a:buSzPct val="100000"/>
              <a:buFont typeface="Arial"/>
              <a:buAutoNum type="arabicPeriod"/>
            </a:pPr>
            <a:r>
              <a:rPr lang="en-US" sz="3200" dirty="0">
                <a:solidFill>
                  <a:srgbClr val="0F243E"/>
                </a:solidFill>
              </a:rPr>
              <a:t> Visualization - Two variables</a:t>
            </a:r>
          </a:p>
          <a:p>
            <a:pPr marL="457200" indent="-317500">
              <a:lnSpc>
                <a:spcPct val="200000"/>
              </a:lnSpc>
              <a:buClr>
                <a:srgbClr val="0F243E"/>
              </a:buClr>
              <a:buSzPct val="100000"/>
              <a:buFont typeface="Arial"/>
              <a:buAutoNum type="arabicPeriod"/>
            </a:pPr>
            <a:r>
              <a:rPr lang="en-US" sz="3200" dirty="0">
                <a:solidFill>
                  <a:srgbClr val="0F243E"/>
                </a:solidFill>
              </a:rPr>
              <a:t> Visualization -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119182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Google Shape;71;p14">
            <a:extLst>
              <a:ext uri="{FF2B5EF4-FFF2-40B4-BE49-F238E27FC236}">
                <a16:creationId xmlns:a16="http://schemas.microsoft.com/office/drawing/2014/main" id="{1B7174F8-48FB-47FA-AF39-D0B68F866ABA}"/>
              </a:ext>
            </a:extLst>
          </p:cNvPr>
          <p:cNvSpPr txBox="1"/>
          <p:nvPr/>
        </p:nvSpPr>
        <p:spPr>
          <a:xfrm>
            <a:off x="861767" y="3151199"/>
            <a:ext cx="18787199" cy="828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54050" lvl="0" indent="-51435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What is data visualization?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540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Why does data visualization help?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477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How to visualize numerical and categorical variables?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4770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What is correlation?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E60A79AB-8FA7-485A-9EF1-0BBB000C76F1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Pop Quiz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098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Google Shape;78;p15">
            <a:extLst>
              <a:ext uri="{FF2B5EF4-FFF2-40B4-BE49-F238E27FC236}">
                <a16:creationId xmlns:a16="http://schemas.microsoft.com/office/drawing/2014/main" id="{A8357507-84E2-46A3-91B1-95A3C9F92F65}"/>
              </a:ext>
            </a:extLst>
          </p:cNvPr>
          <p:cNvSpPr txBox="1"/>
          <p:nvPr/>
        </p:nvSpPr>
        <p:spPr>
          <a:xfrm>
            <a:off x="840503" y="3147237"/>
            <a:ext cx="19084911" cy="525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3250"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ct val="12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Data visualization is the process of translating data and metrics into charts, graphs and other visuals. 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03250"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ct val="12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The resulting visual representation of data makes it easier to identify patterns, trends, and outliers hidden in the data, enabling us to gain better insights.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596900"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ct val="12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We can use different charts/plots to visualize different kinds of data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596900"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243E"/>
              </a:buClr>
              <a:buSzPct val="12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Each chart/plot helps us gain insights from a different perspective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endParaRPr sz="3200" dirty="0">
              <a:solidFill>
                <a:srgbClr val="0F243E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90F4302C-F0BD-43DD-AA79-37C01D99087D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Data Visualization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879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Google Shape;84;p16">
            <a:extLst>
              <a:ext uri="{FF2B5EF4-FFF2-40B4-BE49-F238E27FC236}">
                <a16:creationId xmlns:a16="http://schemas.microsoft.com/office/drawing/2014/main" id="{2A2FEF93-BE1C-41B6-8D4D-345550EBF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522953"/>
              </p:ext>
            </p:extLst>
          </p:nvPr>
        </p:nvGraphicFramePr>
        <p:xfrm>
          <a:off x="2107164" y="3448064"/>
          <a:ext cx="16788276" cy="89662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43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2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7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24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Plot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Type of Data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Usage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Example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Histogram</a:t>
                      </a:r>
                      <a:endParaRPr sz="320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Numerical</a:t>
                      </a:r>
                      <a:endParaRPr sz="3200" dirty="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Helps us understand data distribution by dividing it into bins and showing the number of observations in each bin via bars</a:t>
                      </a:r>
                      <a:endParaRPr sz="3200" dirty="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Histogram with density curve</a:t>
                      </a:r>
                      <a:endParaRPr sz="320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Numerical</a:t>
                      </a:r>
                      <a:endParaRPr sz="3200" dirty="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Helps us understand data distribution by displaying a distribution curve on top of the histogram bars</a:t>
                      </a:r>
                      <a:endParaRPr sz="320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5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Boxplot</a:t>
                      </a:r>
                      <a:endParaRPr sz="320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Numerical</a:t>
                      </a:r>
                      <a:endParaRPr sz="320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80808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Helps us understand data distribution and skewness by displaying the data in the form of a box divided by quartiles</a:t>
                      </a:r>
                      <a:endParaRPr sz="3200" dirty="0">
                        <a:solidFill>
                          <a:srgbClr val="080808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oogle Shape;86;p16">
            <a:extLst>
              <a:ext uri="{FF2B5EF4-FFF2-40B4-BE49-F238E27FC236}">
                <a16:creationId xmlns:a16="http://schemas.microsoft.com/office/drawing/2014/main" id="{113476A5-4393-46C4-AD85-270B61578C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073453" y="4683156"/>
            <a:ext cx="3639849" cy="239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7;p16">
            <a:extLst>
              <a:ext uri="{FF2B5EF4-FFF2-40B4-BE49-F238E27FC236}">
                <a16:creationId xmlns:a16="http://schemas.microsoft.com/office/drawing/2014/main" id="{8136F286-3B73-4ACC-959E-8F97AC2388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568" y="7518706"/>
            <a:ext cx="3469733" cy="221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8;p16">
            <a:extLst>
              <a:ext uri="{FF2B5EF4-FFF2-40B4-BE49-F238E27FC236}">
                <a16:creationId xmlns:a16="http://schemas.microsoft.com/office/drawing/2014/main" id="{19B5C0DC-E728-4B5B-8371-8AD8E8776CD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4957" y="10177463"/>
            <a:ext cx="3278343" cy="221927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3">
            <a:extLst>
              <a:ext uri="{FF2B5EF4-FFF2-40B4-BE49-F238E27FC236}">
                <a16:creationId xmlns:a16="http://schemas.microsoft.com/office/drawing/2014/main" id="{3CC74E04-82F0-46C8-A659-4D9B853EAFD8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Visualization – One Variable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7974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Google Shape;93;p17">
            <a:extLst>
              <a:ext uri="{FF2B5EF4-FFF2-40B4-BE49-F238E27FC236}">
                <a16:creationId xmlns:a16="http://schemas.microsoft.com/office/drawing/2014/main" id="{998A2ECB-3269-4049-B09F-5C1AD2D09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1945854"/>
              </p:ext>
            </p:extLst>
          </p:nvPr>
        </p:nvGraphicFramePr>
        <p:xfrm>
          <a:off x="1362900" y="3147237"/>
          <a:ext cx="17882031" cy="9004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11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Plot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Type of Data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Usage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Example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Line Plot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Numerical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understand the trend or pattern in the data by displaying it as straight lines formed by connecting individual data points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2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Violin Plot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Numerical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understand data distribution by plotting a density curve symmetrically around a boxplot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2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Bar Graph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Categorical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understand data distribution by showing the counts of observations in each level (or group) using bars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oogle Shape;96;p17">
            <a:extLst>
              <a:ext uri="{FF2B5EF4-FFF2-40B4-BE49-F238E27FC236}">
                <a16:creationId xmlns:a16="http://schemas.microsoft.com/office/drawing/2014/main" id="{45C5B238-5C36-46A3-BF45-6935A80E07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30937" y="4539691"/>
            <a:ext cx="3658812" cy="231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7;p17">
            <a:extLst>
              <a:ext uri="{FF2B5EF4-FFF2-40B4-BE49-F238E27FC236}">
                <a16:creationId xmlns:a16="http://schemas.microsoft.com/office/drawing/2014/main" id="{6418E975-FC2B-421B-A5EF-DDA7829EA7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2551" y="7250932"/>
            <a:ext cx="3427198" cy="231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7AE29E2C-5C33-4B3A-B117-2D6F98AB3F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62550" y="9962171"/>
            <a:ext cx="3427197" cy="18909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3">
            <a:extLst>
              <a:ext uri="{FF2B5EF4-FFF2-40B4-BE49-F238E27FC236}">
                <a16:creationId xmlns:a16="http://schemas.microsoft.com/office/drawing/2014/main" id="{BF2AF566-DE24-4C6E-915C-69C45B3A1D76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Visualization – One Variable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1001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Google Shape;103;p18">
            <a:extLst>
              <a:ext uri="{FF2B5EF4-FFF2-40B4-BE49-F238E27FC236}">
                <a16:creationId xmlns:a16="http://schemas.microsoft.com/office/drawing/2014/main" id="{EB3523F5-F215-4EB5-BABE-053C69148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406905"/>
              </p:ext>
            </p:extLst>
          </p:nvPr>
        </p:nvGraphicFramePr>
        <p:xfrm>
          <a:off x="1384163" y="3147237"/>
          <a:ext cx="17876603" cy="90103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4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7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2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65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Plot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Type of Data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Usage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Example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Scatter Plot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Numerical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understand potential relationship between two numerical variables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Implot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Numerical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understand and measure the relationship between the two variables quantitatively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Joint Plot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Numerical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understand the distribution and relationship between two numerical variables on the same plot.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oogle Shape;106;p18">
            <a:extLst>
              <a:ext uri="{FF2B5EF4-FFF2-40B4-BE49-F238E27FC236}">
                <a16:creationId xmlns:a16="http://schemas.microsoft.com/office/drawing/2014/main" id="{1EFED455-2B9A-4724-9727-D0D5FEAC73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373354" y="4420398"/>
            <a:ext cx="3488804" cy="243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7;p18">
            <a:extLst>
              <a:ext uri="{FF2B5EF4-FFF2-40B4-BE49-F238E27FC236}">
                <a16:creationId xmlns:a16="http://schemas.microsoft.com/office/drawing/2014/main" id="{F2FF15C1-67A9-4CC5-A8B7-2D86BE2C99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354" y="7101238"/>
            <a:ext cx="3488804" cy="2085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8;p18">
            <a:extLst>
              <a:ext uri="{FF2B5EF4-FFF2-40B4-BE49-F238E27FC236}">
                <a16:creationId xmlns:a16="http://schemas.microsoft.com/office/drawing/2014/main" id="{91A0AC03-7A83-42F2-BDC1-2049B5B62F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3354" y="9579584"/>
            <a:ext cx="3488804" cy="22735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3">
            <a:extLst>
              <a:ext uri="{FF2B5EF4-FFF2-40B4-BE49-F238E27FC236}">
                <a16:creationId xmlns:a16="http://schemas.microsoft.com/office/drawing/2014/main" id="{383DCF5D-BAD1-43F7-B3F1-F00705B6B70C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Visualization – Two Variable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2100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Google Shape;113;p19">
            <a:extLst>
              <a:ext uri="{FF2B5EF4-FFF2-40B4-BE49-F238E27FC236}">
                <a16:creationId xmlns:a16="http://schemas.microsoft.com/office/drawing/2014/main" id="{A32221E9-F4DE-4190-906B-063D39EB3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362845"/>
              </p:ext>
            </p:extLst>
          </p:nvPr>
        </p:nvGraphicFramePr>
        <p:xfrm>
          <a:off x="1596816" y="4310494"/>
          <a:ext cx="16788277" cy="70708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4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2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7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75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Plot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Type of Data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Usage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Example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Strip Plot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Categorical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to visualize the distribution of a numerical variable wrt different categories of a categorical variable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1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Swarm Plot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Numerical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 panose="020B0604020202020204" charset="0"/>
                          <a:sym typeface="Nunito"/>
                        </a:rPr>
                        <a:t>Helps us to visualize the distribution of a numerical variable wrt different categories of a categorical variable and avoids overlapping of data points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 panose="020B0604020202020204" charset="0"/>
                        <a:sym typeface="Nuni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Google Shape;116;p19">
            <a:extLst>
              <a:ext uri="{FF2B5EF4-FFF2-40B4-BE49-F238E27FC236}">
                <a16:creationId xmlns:a16="http://schemas.microsoft.com/office/drawing/2014/main" id="{58221E15-2FBB-4FA3-9549-76AE439FDFE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88561" y="5441937"/>
            <a:ext cx="3502161" cy="253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7;p19">
            <a:extLst>
              <a:ext uri="{FF2B5EF4-FFF2-40B4-BE49-F238E27FC236}">
                <a16:creationId xmlns:a16="http://schemas.microsoft.com/office/drawing/2014/main" id="{88D86634-D292-4DC6-BC23-A44651E0F6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8561" y="8637698"/>
            <a:ext cx="3502161" cy="25347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2;p13">
            <a:extLst>
              <a:ext uri="{FF2B5EF4-FFF2-40B4-BE49-F238E27FC236}">
                <a16:creationId xmlns:a16="http://schemas.microsoft.com/office/drawing/2014/main" id="{B607DAE5-CAEB-4393-B760-FD38D20A6F73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Visualization – Two Variable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71610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D19D1D-41DB-4A1B-9E9B-2FF96002E1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Google Shape;122;p20">
            <a:extLst>
              <a:ext uri="{FF2B5EF4-FFF2-40B4-BE49-F238E27FC236}">
                <a16:creationId xmlns:a16="http://schemas.microsoft.com/office/drawing/2014/main" id="{1465DE54-D978-403D-96C3-37296760F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2581389"/>
              </p:ext>
            </p:extLst>
          </p:nvPr>
        </p:nvGraphicFramePr>
        <p:xfrm>
          <a:off x="3798432" y="3287135"/>
          <a:ext cx="16590741" cy="86096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2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3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59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 dirty="0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Plot</a:t>
                      </a:r>
                      <a:endParaRPr sz="3200" b="1" dirty="0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Type of Data</a:t>
                      </a:r>
                      <a:endParaRPr sz="3200" b="1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Usage</a:t>
                      </a:r>
                      <a:endParaRPr sz="3200" b="1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b="1">
                          <a:solidFill>
                            <a:srgbClr val="FFFFFF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Example</a:t>
                      </a:r>
                      <a:endParaRPr sz="3200" b="1">
                        <a:solidFill>
                          <a:srgbClr val="FFFFFF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7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Pair Plot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Numerical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Helps us understand the relationship between two or more pairs of numerical variables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7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Cat Plot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Numerical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Helps us understand relationship between a numerical variable and one or more categorical variables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7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Heatmap</a:t>
                      </a:r>
                      <a:endParaRPr sz="320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Numerical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dirty="0">
                          <a:solidFill>
                            <a:srgbClr val="0F243E"/>
                          </a:solidFill>
                          <a:latin typeface="+mn-lt"/>
                          <a:ea typeface="Nunito"/>
                          <a:cs typeface="Nunito"/>
                          <a:sym typeface="Nunito"/>
                        </a:rPr>
                        <a:t>Helps us understand the correlation between pairs of columns in the data</a:t>
                      </a: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 dirty="0">
                        <a:solidFill>
                          <a:srgbClr val="0F243E"/>
                        </a:solidFill>
                        <a:latin typeface="+mn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808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oogle Shape;125;p20">
            <a:extLst>
              <a:ext uri="{FF2B5EF4-FFF2-40B4-BE49-F238E27FC236}">
                <a16:creationId xmlns:a16="http://schemas.microsoft.com/office/drawing/2014/main" id="{6F9D0AE6-321B-4722-A435-3806A659F1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70233" y="4053236"/>
            <a:ext cx="3618940" cy="206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6;p20">
            <a:extLst>
              <a:ext uri="{FF2B5EF4-FFF2-40B4-BE49-F238E27FC236}">
                <a16:creationId xmlns:a16="http://schemas.microsoft.com/office/drawing/2014/main" id="{4B83E57C-D967-4D95-9E98-1B8BC040AC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233" y="8847347"/>
            <a:ext cx="3366022" cy="191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7;p20">
            <a:extLst>
              <a:ext uri="{FF2B5EF4-FFF2-40B4-BE49-F238E27FC236}">
                <a16:creationId xmlns:a16="http://schemas.microsoft.com/office/drawing/2014/main" id="{69969370-C3FB-45CE-BA6A-715F323E89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0233" y="6353848"/>
            <a:ext cx="3366022" cy="20697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2;p13">
            <a:extLst>
              <a:ext uri="{FF2B5EF4-FFF2-40B4-BE49-F238E27FC236}">
                <a16:creationId xmlns:a16="http://schemas.microsoft.com/office/drawing/2014/main" id="{2DF98913-E889-4825-A854-03345301DE34}"/>
              </a:ext>
            </a:extLst>
          </p:cNvPr>
          <p:cNvSpPr txBox="1">
            <a:spLocks/>
          </p:cNvSpPr>
          <p:nvPr/>
        </p:nvSpPr>
        <p:spPr>
          <a:xfrm>
            <a:off x="840503" y="1862897"/>
            <a:ext cx="16788277" cy="1284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200"/>
            </a:pPr>
            <a:r>
              <a:rPr lang="en-US" sz="6000" b="1" dirty="0">
                <a:solidFill>
                  <a:srgbClr val="0E39A9"/>
                </a:solidFill>
              </a:rPr>
              <a:t>Visualization – Multiple Variable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03472967"/>
      </p:ext>
    </p:extLst>
  </p:cSld>
  <p:clrMapOvr>
    <a:masterClrMapping/>
  </p:clrMapOvr>
</p:sld>
</file>

<file path=ppt/theme/theme1.xml><?xml version="1.0" encoding="utf-8"?>
<a:theme xmlns:a="http://schemas.openxmlformats.org/drawingml/2006/main" name="2_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465</Words>
  <Application>Microsoft Office PowerPoint</Application>
  <PresentationFormat>Custom</PresentationFormat>
  <Paragraphs>141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Arial</vt:lpstr>
      <vt:lpstr>Calibri</vt:lpstr>
      <vt:lpstr>Nunito</vt:lpstr>
      <vt:lpstr>Gill Sans</vt:lpstr>
      <vt:lpstr>2_Showroom</vt:lpstr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Barwad</dc:creator>
  <cp:lastModifiedBy>Aakash Barwad</cp:lastModifiedBy>
  <cp:revision>69</cp:revision>
  <dcterms:modified xsi:type="dcterms:W3CDTF">2023-02-21T07:13:54Z</dcterms:modified>
</cp:coreProperties>
</file>