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1" r:id="rId2"/>
  </p:sldMasterIdLst>
  <p:notesMasterIdLst>
    <p:notesMasterId r:id="rId24"/>
  </p:notesMasterIdLst>
  <p:sldIdLst>
    <p:sldId id="256" r:id="rId3"/>
    <p:sldId id="257" r:id="rId4"/>
    <p:sldId id="258" r:id="rId5"/>
    <p:sldId id="259" r:id="rId6"/>
    <p:sldId id="280" r:id="rId7"/>
    <p:sldId id="268" r:id="rId8"/>
    <p:sldId id="269" r:id="rId9"/>
    <p:sldId id="270" r:id="rId10"/>
    <p:sldId id="271" r:id="rId11"/>
    <p:sldId id="272" r:id="rId12"/>
    <p:sldId id="263" r:id="rId13"/>
    <p:sldId id="265" r:id="rId14"/>
    <p:sldId id="266" r:id="rId15"/>
    <p:sldId id="267" r:id="rId16"/>
    <p:sldId id="274" r:id="rId17"/>
    <p:sldId id="275" r:id="rId18"/>
    <p:sldId id="276" r:id="rId19"/>
    <p:sldId id="277" r:id="rId20"/>
    <p:sldId id="273" r:id="rId21"/>
    <p:sldId id="279" r:id="rId22"/>
    <p:sldId id="278" r:id="rId23"/>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ORxHoy0dRosi5tDZ+8YVckMUF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7"/>
  </p:normalViewPr>
  <p:slideViewPr>
    <p:cSldViewPr snapToGrid="0" snapToObjects="1">
      <p:cViewPr varScale="1">
        <p:scale>
          <a:sx n="53" d="100"/>
          <a:sy n="53" d="100"/>
        </p:scale>
        <p:origin x="7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9"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f97ed3025_0_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Clr>
                <a:schemeClr val="dk1"/>
              </a:buClr>
              <a:buSzPts val="1400"/>
              <a:buFont typeface="Calibri"/>
              <a:buNone/>
            </a:pPr>
            <a:endParaRPr/>
          </a:p>
        </p:txBody>
      </p:sp>
      <p:sp>
        <p:nvSpPr>
          <p:cNvPr id="114" name="Google Shape;114;g11f97ed302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7" name="Google Shape;32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51fa63e12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31" name="Google Shape;131;g1151fa63e1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6" name="Google Shape;39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51fa63e1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g1151fa63e12_0_1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extLst>
      <p:ext uri="{BB962C8B-B14F-4D97-AF65-F5344CB8AC3E}">
        <p14:creationId xmlns:p14="http://schemas.microsoft.com/office/powerpoint/2010/main" val="422311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2"/>
        <p:cNvGrpSpPr/>
        <p:nvPr/>
      </p:nvGrpSpPr>
      <p:grpSpPr>
        <a:xfrm>
          <a:off x="0" y="0"/>
          <a:ext cx="0" cy="0"/>
          <a:chOff x="0" y="0"/>
          <a:chExt cx="0" cy="0"/>
        </a:xfrm>
      </p:grpSpPr>
      <p:sp>
        <p:nvSpPr>
          <p:cNvPr id="13" name="Google Shape;13;g11f97ed3025_0_88"/>
          <p:cNvSpPr txBox="1">
            <a:spLocks noGrp="1"/>
          </p:cNvSpPr>
          <p:nvPr>
            <p:ph type="sldNum" idx="12"/>
          </p:nvPr>
        </p:nvSpPr>
        <p:spPr>
          <a:xfrm>
            <a:off x="23499776" y="12514894"/>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g11f97ed3025_0_122"/>
          <p:cNvSpPr>
            <a:spLocks noGrp="1"/>
          </p:cNvSpPr>
          <p:nvPr>
            <p:ph type="pic" idx="2"/>
          </p:nvPr>
        </p:nvSpPr>
        <p:spPr>
          <a:xfrm>
            <a:off x="1" y="0"/>
            <a:ext cx="24384000" cy="13716000"/>
          </a:xfrm>
          <a:prstGeom prst="rect">
            <a:avLst/>
          </a:prstGeom>
          <a:noFill/>
          <a:ln>
            <a:noFill/>
          </a:ln>
        </p:spPr>
      </p:sp>
      <p:sp>
        <p:nvSpPr>
          <p:cNvPr id="48" name="Google Shape;48;g11f97ed3025_0_122"/>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1_Blank">
    <p:bg>
      <p:bgPr>
        <a:solidFill>
          <a:srgbClr val="FFFFFF"/>
        </a:solidFill>
        <a:effectLst/>
      </p:bgPr>
    </p:bg>
    <p:spTree>
      <p:nvGrpSpPr>
        <p:cNvPr id="1" name="Shape 49"/>
        <p:cNvGrpSpPr/>
        <p:nvPr/>
      </p:nvGrpSpPr>
      <p:grpSpPr>
        <a:xfrm>
          <a:off x="0" y="0"/>
          <a:ext cx="0" cy="0"/>
          <a:chOff x="0" y="0"/>
          <a:chExt cx="0" cy="0"/>
        </a:xfrm>
      </p:grpSpPr>
      <p:sp>
        <p:nvSpPr>
          <p:cNvPr id="50" name="Google Shape;50;g11f97ed3025_0_125"/>
          <p:cNvSpPr txBox="1">
            <a:spLocks noGrp="1"/>
          </p:cNvSpPr>
          <p:nvPr>
            <p:ph type="sldNum" idx="12"/>
          </p:nvPr>
        </p:nvSpPr>
        <p:spPr>
          <a:xfrm>
            <a:off x="11959032" y="13081000"/>
            <a:ext cx="453300" cy="471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bg>
      <p:bgPr>
        <a:solidFill>
          <a:srgbClr val="FFFFFF"/>
        </a:solidFill>
        <a:effectLst/>
      </p:bgPr>
    </p:bg>
    <p:spTree>
      <p:nvGrpSpPr>
        <p:cNvPr id="1" name="Shape 51"/>
        <p:cNvGrpSpPr/>
        <p:nvPr/>
      </p:nvGrpSpPr>
      <p:grpSpPr>
        <a:xfrm>
          <a:off x="0" y="0"/>
          <a:ext cx="0" cy="0"/>
          <a:chOff x="0" y="0"/>
          <a:chExt cx="0" cy="0"/>
        </a:xfrm>
      </p:grpSpPr>
      <p:sp>
        <p:nvSpPr>
          <p:cNvPr id="52" name="Google Shape;52;g11f97ed3025_0_127"/>
          <p:cNvSpPr/>
          <p:nvPr/>
        </p:nvSpPr>
        <p:spPr>
          <a:xfrm>
            <a:off x="22109949" y="752553"/>
            <a:ext cx="731400" cy="731400"/>
          </a:xfrm>
          <a:prstGeom prst="ellipse">
            <a:avLst/>
          </a:prstGeom>
          <a:solidFill>
            <a:srgbClr val="D3D2D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5000"/>
              <a:buFont typeface="Calibri"/>
              <a:buNone/>
            </a:pPr>
            <a:endParaRPr sz="5000" b="0" i="0" u="none" strike="noStrike" cap="none">
              <a:solidFill>
                <a:srgbClr val="535353"/>
              </a:solidFill>
              <a:latin typeface="Gill Sans"/>
              <a:ea typeface="Gill Sans"/>
              <a:cs typeface="Gill Sans"/>
              <a:sym typeface="Gill Sans"/>
            </a:endParaRPr>
          </a:p>
        </p:txBody>
      </p:sp>
      <p:sp>
        <p:nvSpPr>
          <p:cNvPr id="53" name="Google Shape;53;g11f97ed3025_0_127"/>
          <p:cNvSpPr txBox="1">
            <a:spLocks noGrp="1"/>
          </p:cNvSpPr>
          <p:nvPr>
            <p:ph type="sldNum" idx="12"/>
          </p:nvPr>
        </p:nvSpPr>
        <p:spPr>
          <a:xfrm>
            <a:off x="22276428" y="916182"/>
            <a:ext cx="443100" cy="461700"/>
          </a:xfrm>
          <a:prstGeom prst="rect">
            <a:avLst/>
          </a:prstGeom>
          <a:noFill/>
          <a:ln>
            <a:noFill/>
          </a:ln>
        </p:spPr>
        <p:txBody>
          <a:bodyPr spcFirstLastPara="1" wrap="square" lIns="45700" tIns="45700" rIns="45700" bIns="45700" anchor="ctr" anchorCtr="0">
            <a:spAutoFit/>
          </a:bodyPr>
          <a:lstStyle>
            <a:lvl1pPr marL="0" marR="0" lvl="0"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61"/>
        <p:cNvGrpSpPr/>
        <p:nvPr/>
      </p:nvGrpSpPr>
      <p:grpSpPr>
        <a:xfrm>
          <a:off x="0" y="0"/>
          <a:ext cx="0" cy="0"/>
          <a:chOff x="0" y="0"/>
          <a:chExt cx="0" cy="0"/>
        </a:xfrm>
      </p:grpSpPr>
      <p:sp>
        <p:nvSpPr>
          <p:cNvPr id="62" name="Google Shape;62;p24"/>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63"/>
        <p:cNvGrpSpPr/>
        <p:nvPr/>
      </p:nvGrpSpPr>
      <p:grpSpPr>
        <a:xfrm>
          <a:off x="0" y="0"/>
          <a:ext cx="0" cy="0"/>
          <a:chOff x="0" y="0"/>
          <a:chExt cx="0" cy="0"/>
        </a:xfrm>
      </p:grpSpPr>
      <p:sp>
        <p:nvSpPr>
          <p:cNvPr id="64" name="Google Shape;64;p25"/>
          <p:cNvSpPr txBox="1">
            <a:spLocks noGrp="1"/>
          </p:cNvSpPr>
          <p:nvPr>
            <p:ph type="title"/>
          </p:nvPr>
        </p:nvSpPr>
        <p:spPr>
          <a:xfrm>
            <a:off x="673100" y="2870200"/>
            <a:ext cx="23050499" cy="45593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65" name="Google Shape;65;p25"/>
          <p:cNvSpPr txBox="1">
            <a:spLocks noGrp="1"/>
          </p:cNvSpPr>
          <p:nvPr>
            <p:ph type="body" idx="1"/>
          </p:nvPr>
        </p:nvSpPr>
        <p:spPr>
          <a:xfrm>
            <a:off x="673100" y="7416800"/>
            <a:ext cx="23050499" cy="1816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66" name="Google Shape;66;p25"/>
          <p:cNvSpPr txBox="1">
            <a:spLocks noGrp="1"/>
          </p:cNvSpPr>
          <p:nvPr>
            <p:ph type="sldNum" idx="12"/>
          </p:nvPr>
        </p:nvSpPr>
        <p:spPr>
          <a:xfrm>
            <a:off x="23723600" y="13024800"/>
            <a:ext cx="419100" cy="457200"/>
          </a:xfrm>
          <a:prstGeom prst="rect">
            <a:avLst/>
          </a:prstGeom>
          <a:noFill/>
          <a:ln>
            <a:noFill/>
          </a:ln>
        </p:spPr>
        <p:txBody>
          <a:bodyPr spcFirstLastPara="1" wrap="square" lIns="50800" tIns="50800" rIns="50800" bIns="50800" anchor="b" anchorCtr="0">
            <a:norm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67"/>
        <p:cNvGrpSpPr/>
        <p:nvPr/>
      </p:nvGrpSpPr>
      <p:grpSpPr>
        <a:xfrm>
          <a:off x="0" y="0"/>
          <a:ext cx="0" cy="0"/>
          <a:chOff x="0" y="0"/>
          <a:chExt cx="0" cy="0"/>
        </a:xfrm>
      </p:grpSpPr>
      <p:sp>
        <p:nvSpPr>
          <p:cNvPr id="68" name="Google Shape;68;p26"/>
          <p:cNvSpPr>
            <a:spLocks noGrp="1"/>
          </p:cNvSpPr>
          <p:nvPr>
            <p:ph type="pic" idx="2"/>
          </p:nvPr>
        </p:nvSpPr>
        <p:spPr>
          <a:xfrm>
            <a:off x="4280774" y="-1688429"/>
            <a:ext cx="15829857" cy="11849101"/>
          </a:xfrm>
          <a:prstGeom prst="rect">
            <a:avLst/>
          </a:prstGeom>
          <a:noFill/>
          <a:ln>
            <a:noFill/>
          </a:ln>
        </p:spPr>
      </p:sp>
      <p:sp>
        <p:nvSpPr>
          <p:cNvPr id="69" name="Google Shape;69;p26"/>
          <p:cNvSpPr txBox="1">
            <a:spLocks noGrp="1"/>
          </p:cNvSpPr>
          <p:nvPr>
            <p:ph type="title"/>
          </p:nvPr>
        </p:nvSpPr>
        <p:spPr>
          <a:xfrm>
            <a:off x="2387600" y="9728200"/>
            <a:ext cx="19621500" cy="18034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70" name="Google Shape;70;p26"/>
          <p:cNvSpPr txBox="1">
            <a:spLocks noGrp="1"/>
          </p:cNvSpPr>
          <p:nvPr>
            <p:ph type="body" idx="1"/>
          </p:nvPr>
        </p:nvSpPr>
        <p:spPr>
          <a:xfrm>
            <a:off x="2387600" y="11518900"/>
            <a:ext cx="19621500" cy="16002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71" name="Google Shape;71;p26"/>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673100" y="4572000"/>
            <a:ext cx="23050499" cy="4559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74" name="Google Shape;74;p27"/>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75"/>
        <p:cNvGrpSpPr/>
        <p:nvPr/>
      </p:nvGrpSpPr>
      <p:grpSpPr>
        <a:xfrm>
          <a:off x="0" y="0"/>
          <a:ext cx="0" cy="0"/>
          <a:chOff x="0" y="0"/>
          <a:chExt cx="0" cy="0"/>
        </a:xfrm>
      </p:grpSpPr>
      <p:sp>
        <p:nvSpPr>
          <p:cNvPr id="76" name="Google Shape;76;p28"/>
          <p:cNvSpPr>
            <a:spLocks noGrp="1"/>
          </p:cNvSpPr>
          <p:nvPr>
            <p:ph type="pic" idx="2"/>
          </p:nvPr>
        </p:nvSpPr>
        <p:spPr>
          <a:xfrm>
            <a:off x="10590462" y="1511300"/>
            <a:ext cx="13644824" cy="12128732"/>
          </a:xfrm>
          <a:prstGeom prst="rect">
            <a:avLst/>
          </a:prstGeom>
          <a:noFill/>
          <a:ln>
            <a:noFill/>
          </a:ln>
        </p:spPr>
      </p:sp>
      <p:sp>
        <p:nvSpPr>
          <p:cNvPr id="77" name="Google Shape;77;p28"/>
          <p:cNvSpPr txBox="1">
            <a:spLocks noGrp="1"/>
          </p:cNvSpPr>
          <p:nvPr>
            <p:ph type="title"/>
          </p:nvPr>
        </p:nvSpPr>
        <p:spPr>
          <a:xfrm>
            <a:off x="673100" y="1435100"/>
            <a:ext cx="11049000" cy="5461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78" name="Google Shape;78;p28"/>
          <p:cNvSpPr txBox="1">
            <a:spLocks noGrp="1"/>
          </p:cNvSpPr>
          <p:nvPr>
            <p:ph type="body" idx="1"/>
          </p:nvPr>
        </p:nvSpPr>
        <p:spPr>
          <a:xfrm>
            <a:off x="673100" y="6870700"/>
            <a:ext cx="11049000" cy="5461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79" name="Google Shape;79;p28"/>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82" name="Google Shape;82;p29"/>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85" name="Google Shape;85;p30"/>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86" name="Google Shape;86;p30"/>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14"/>
        <p:cNvGrpSpPr/>
        <p:nvPr/>
      </p:nvGrpSpPr>
      <p:grpSpPr>
        <a:xfrm>
          <a:off x="0" y="0"/>
          <a:ext cx="0" cy="0"/>
          <a:chOff x="0" y="0"/>
          <a:chExt cx="0" cy="0"/>
        </a:xfrm>
      </p:grpSpPr>
      <p:sp>
        <p:nvSpPr>
          <p:cNvPr id="15" name="Google Shape;15;g11f97ed3025_0_90"/>
          <p:cNvSpPr txBox="1">
            <a:spLocks noGrp="1"/>
          </p:cNvSpPr>
          <p:nvPr>
            <p:ph type="title"/>
          </p:nvPr>
        </p:nvSpPr>
        <p:spPr>
          <a:xfrm>
            <a:off x="673100" y="4572000"/>
            <a:ext cx="23050500" cy="45594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16" name="Google Shape;16;g11f97ed3025_0_90"/>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87"/>
        <p:cNvGrpSpPr/>
        <p:nvPr/>
      </p:nvGrpSpPr>
      <p:grpSpPr>
        <a:xfrm>
          <a:off x="0" y="0"/>
          <a:ext cx="0" cy="0"/>
          <a:chOff x="0" y="0"/>
          <a:chExt cx="0" cy="0"/>
        </a:xfrm>
      </p:grpSpPr>
      <p:sp>
        <p:nvSpPr>
          <p:cNvPr id="88" name="Google Shape;88;p31"/>
          <p:cNvSpPr>
            <a:spLocks noGrp="1"/>
          </p:cNvSpPr>
          <p:nvPr>
            <p:ph type="pic" idx="2"/>
          </p:nvPr>
        </p:nvSpPr>
        <p:spPr>
          <a:xfrm>
            <a:off x="11814854" y="3230211"/>
            <a:ext cx="11753235" cy="10447317"/>
          </a:xfrm>
          <a:prstGeom prst="rect">
            <a:avLst/>
          </a:prstGeom>
          <a:noFill/>
          <a:ln>
            <a:noFill/>
          </a:ln>
        </p:spPr>
      </p:sp>
      <p:sp>
        <p:nvSpPr>
          <p:cNvPr id="89" name="Google Shape;89;p3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90" name="Google Shape;90;p31"/>
          <p:cNvSpPr txBox="1">
            <a:spLocks noGrp="1"/>
          </p:cNvSpPr>
          <p:nvPr>
            <p:ph type="body" idx="1"/>
          </p:nvPr>
        </p:nvSpPr>
        <p:spPr>
          <a:xfrm>
            <a:off x="673100" y="3835400"/>
            <a:ext cx="11049000" cy="8864600"/>
          </a:xfrm>
          <a:prstGeom prst="rect">
            <a:avLst/>
          </a:prstGeom>
          <a:noFill/>
          <a:ln>
            <a:noFill/>
          </a:ln>
        </p:spPr>
        <p:txBody>
          <a:bodyPr spcFirstLastPara="1" wrap="square" lIns="50800" tIns="50800" rIns="50800" bIns="50800" anchor="ctr" anchorCtr="0">
            <a:normAutofit/>
          </a:bodyPr>
          <a:lstStyle>
            <a:lvl1pPr marL="457200" lvl="0" indent="-322326" algn="l">
              <a:lnSpc>
                <a:spcPct val="100000"/>
              </a:lnSpc>
              <a:spcBef>
                <a:spcPts val="5300"/>
              </a:spcBef>
              <a:spcAft>
                <a:spcPts val="0"/>
              </a:spcAft>
              <a:buClr>
                <a:srgbClr val="535353"/>
              </a:buClr>
              <a:buSzPts val="1476"/>
              <a:buChar char="•"/>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91" name="Google Shape;91;p31"/>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92"/>
        <p:cNvGrpSpPr/>
        <p:nvPr/>
      </p:nvGrpSpPr>
      <p:grpSpPr>
        <a:xfrm>
          <a:off x="0" y="0"/>
          <a:ext cx="0" cy="0"/>
          <a:chOff x="0" y="0"/>
          <a:chExt cx="0" cy="0"/>
        </a:xfrm>
      </p:grpSpPr>
      <p:sp>
        <p:nvSpPr>
          <p:cNvPr id="93" name="Google Shape;93;p32"/>
          <p:cNvSpPr txBox="1">
            <a:spLocks noGrp="1"/>
          </p:cNvSpPr>
          <p:nvPr>
            <p:ph type="body" idx="1"/>
          </p:nvPr>
        </p:nvSpPr>
        <p:spPr>
          <a:xfrm>
            <a:off x="1435100" y="1066800"/>
            <a:ext cx="21501100" cy="115570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94" name="Google Shape;94;p32"/>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95"/>
        <p:cNvGrpSpPr/>
        <p:nvPr/>
      </p:nvGrpSpPr>
      <p:grpSpPr>
        <a:xfrm>
          <a:off x="0" y="0"/>
          <a:ext cx="0" cy="0"/>
          <a:chOff x="0" y="0"/>
          <a:chExt cx="0" cy="0"/>
        </a:xfrm>
      </p:grpSpPr>
      <p:sp>
        <p:nvSpPr>
          <p:cNvPr id="96" name="Google Shape;96;p33"/>
          <p:cNvSpPr>
            <a:spLocks noGrp="1"/>
          </p:cNvSpPr>
          <p:nvPr>
            <p:ph type="pic" idx="2"/>
          </p:nvPr>
        </p:nvSpPr>
        <p:spPr>
          <a:xfrm>
            <a:off x="12407900" y="5715000"/>
            <a:ext cx="11023600" cy="8255000"/>
          </a:xfrm>
          <a:prstGeom prst="rect">
            <a:avLst/>
          </a:prstGeom>
          <a:noFill/>
          <a:ln>
            <a:noFill/>
          </a:ln>
        </p:spPr>
      </p:sp>
      <p:sp>
        <p:nvSpPr>
          <p:cNvPr id="97" name="Google Shape;97;p33"/>
          <p:cNvSpPr>
            <a:spLocks noGrp="1"/>
          </p:cNvSpPr>
          <p:nvPr>
            <p:ph type="pic" idx="3"/>
          </p:nvPr>
        </p:nvSpPr>
        <p:spPr>
          <a:xfrm>
            <a:off x="12420600" y="-673100"/>
            <a:ext cx="11023600" cy="8255000"/>
          </a:xfrm>
          <a:prstGeom prst="rect">
            <a:avLst/>
          </a:prstGeom>
          <a:noFill/>
          <a:ln>
            <a:noFill/>
          </a:ln>
        </p:spPr>
      </p:sp>
      <p:sp>
        <p:nvSpPr>
          <p:cNvPr id="98" name="Google Shape;98;p33"/>
          <p:cNvSpPr>
            <a:spLocks noGrp="1"/>
          </p:cNvSpPr>
          <p:nvPr>
            <p:ph type="pic" idx="4"/>
          </p:nvPr>
        </p:nvSpPr>
        <p:spPr>
          <a:xfrm>
            <a:off x="-825499" y="-2108200"/>
            <a:ext cx="13804901" cy="18443211"/>
          </a:xfrm>
          <a:prstGeom prst="rect">
            <a:avLst/>
          </a:prstGeom>
          <a:noFill/>
          <a:ln>
            <a:noFill/>
          </a:ln>
        </p:spPr>
      </p:sp>
      <p:sp>
        <p:nvSpPr>
          <p:cNvPr id="99" name="Google Shape;99;p33"/>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p34"/>
          <p:cNvSpPr txBox="1">
            <a:spLocks noGrp="1"/>
          </p:cNvSpPr>
          <p:nvPr>
            <p:ph type="body" idx="1"/>
          </p:nvPr>
        </p:nvSpPr>
        <p:spPr>
          <a:xfrm>
            <a:off x="2387600" y="8001000"/>
            <a:ext cx="19621500" cy="6477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535353"/>
              </a:buClr>
              <a:buSzPts val="3800"/>
              <a:buFont typeface="Gill Sans"/>
              <a:buNone/>
              <a:defRPr sz="3800"/>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02" name="Google Shape;102;p34"/>
          <p:cNvSpPr txBox="1">
            <a:spLocks noGrp="1"/>
          </p:cNvSpPr>
          <p:nvPr>
            <p:ph type="body" idx="2"/>
          </p:nvPr>
        </p:nvSpPr>
        <p:spPr>
          <a:xfrm>
            <a:off x="2374900" y="5892800"/>
            <a:ext cx="19621500" cy="8509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535353"/>
              </a:buClr>
              <a:buSzPts val="1800"/>
              <a:buNone/>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03" name="Google Shape;103;p34"/>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04"/>
        <p:cNvGrpSpPr/>
        <p:nvPr/>
      </p:nvGrpSpPr>
      <p:grpSpPr>
        <a:xfrm>
          <a:off x="0" y="0"/>
          <a:ext cx="0" cy="0"/>
          <a:chOff x="0" y="0"/>
          <a:chExt cx="0" cy="0"/>
        </a:xfrm>
      </p:grpSpPr>
      <p:sp>
        <p:nvSpPr>
          <p:cNvPr id="105" name="Google Shape;105;p35"/>
          <p:cNvSpPr>
            <a:spLocks noGrp="1"/>
          </p:cNvSpPr>
          <p:nvPr>
            <p:ph type="pic" idx="2"/>
          </p:nvPr>
        </p:nvSpPr>
        <p:spPr>
          <a:xfrm>
            <a:off x="0" y="0"/>
            <a:ext cx="24384001" cy="13716000"/>
          </a:xfrm>
          <a:prstGeom prst="rect">
            <a:avLst/>
          </a:prstGeom>
          <a:noFill/>
          <a:ln>
            <a:noFill/>
          </a:ln>
        </p:spPr>
      </p:sp>
      <p:sp>
        <p:nvSpPr>
          <p:cNvPr id="106" name="Google Shape;106;p35"/>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07"/>
        <p:cNvGrpSpPr/>
        <p:nvPr/>
      </p:nvGrpSpPr>
      <p:grpSpPr>
        <a:xfrm>
          <a:off x="0" y="0"/>
          <a:ext cx="0" cy="0"/>
          <a:chOff x="0" y="0"/>
          <a:chExt cx="0" cy="0"/>
        </a:xfrm>
      </p:grpSpPr>
      <p:sp>
        <p:nvSpPr>
          <p:cNvPr id="108" name="Google Shape;108;p36"/>
          <p:cNvSpPr txBox="1">
            <a:spLocks noGrp="1"/>
          </p:cNvSpPr>
          <p:nvPr>
            <p:ph type="sldNum" idx="12"/>
          </p:nvPr>
        </p:nvSpPr>
        <p:spPr>
          <a:xfrm>
            <a:off x="11959031" y="13081000"/>
            <a:ext cx="453300" cy="471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efault Slide">
  <p:cSld name="Default Slide">
    <p:bg>
      <p:bgPr>
        <a:solidFill>
          <a:srgbClr val="FFFFFF"/>
        </a:solidFill>
        <a:effectLst/>
      </p:bgPr>
    </p:bg>
    <p:spTree>
      <p:nvGrpSpPr>
        <p:cNvPr id="1" name="Shape 109"/>
        <p:cNvGrpSpPr/>
        <p:nvPr/>
      </p:nvGrpSpPr>
      <p:grpSpPr>
        <a:xfrm>
          <a:off x="0" y="0"/>
          <a:ext cx="0" cy="0"/>
          <a:chOff x="0" y="0"/>
          <a:chExt cx="0" cy="0"/>
        </a:xfrm>
      </p:grpSpPr>
      <p:sp>
        <p:nvSpPr>
          <p:cNvPr id="110" name="Google Shape;110;p37"/>
          <p:cNvSpPr/>
          <p:nvPr/>
        </p:nvSpPr>
        <p:spPr>
          <a:xfrm>
            <a:off x="22109948" y="752552"/>
            <a:ext cx="731521" cy="731522"/>
          </a:xfrm>
          <a:prstGeom prst="ellipse">
            <a:avLst/>
          </a:prstGeom>
          <a:solidFill>
            <a:srgbClr val="D3D2D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5000"/>
              <a:buFont typeface="Calibri"/>
              <a:buNone/>
            </a:pPr>
            <a:endParaRPr sz="5000" b="0" i="0" u="none" strike="noStrike" cap="none">
              <a:solidFill>
                <a:srgbClr val="535353"/>
              </a:solidFill>
              <a:latin typeface="Gill Sans"/>
              <a:ea typeface="Gill Sans"/>
              <a:cs typeface="Gill Sans"/>
              <a:sym typeface="Gill Sans"/>
            </a:endParaRPr>
          </a:p>
        </p:txBody>
      </p:sp>
      <p:sp>
        <p:nvSpPr>
          <p:cNvPr id="111" name="Google Shape;111;p37"/>
          <p:cNvSpPr txBox="1">
            <a:spLocks noGrp="1"/>
          </p:cNvSpPr>
          <p:nvPr>
            <p:ph type="sldNum" idx="12"/>
          </p:nvPr>
        </p:nvSpPr>
        <p:spPr>
          <a:xfrm>
            <a:off x="22276427" y="916143"/>
            <a:ext cx="443100" cy="461700"/>
          </a:xfrm>
          <a:prstGeom prst="rect">
            <a:avLst/>
          </a:prstGeom>
          <a:noFill/>
          <a:ln>
            <a:noFill/>
          </a:ln>
        </p:spPr>
        <p:txBody>
          <a:bodyPr spcFirstLastPara="1" wrap="square" lIns="45700" tIns="45700" rIns="45700" bIns="45700" anchor="ctr" anchorCtr="0">
            <a:spAutoFit/>
          </a:bodyPr>
          <a:lstStyle>
            <a:lvl1pPr marL="0" marR="0" lvl="0"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7"/>
        <p:cNvGrpSpPr/>
        <p:nvPr/>
      </p:nvGrpSpPr>
      <p:grpSpPr>
        <a:xfrm>
          <a:off x="0" y="0"/>
          <a:ext cx="0" cy="0"/>
          <a:chOff x="0" y="0"/>
          <a:chExt cx="0" cy="0"/>
        </a:xfrm>
      </p:grpSpPr>
      <p:sp>
        <p:nvSpPr>
          <p:cNvPr id="18" name="Google Shape;18;g11f97ed3025_0_93"/>
          <p:cNvSpPr>
            <a:spLocks noGrp="1"/>
          </p:cNvSpPr>
          <p:nvPr>
            <p:ph type="pic" idx="2"/>
          </p:nvPr>
        </p:nvSpPr>
        <p:spPr>
          <a:xfrm>
            <a:off x="10590462" y="1511300"/>
            <a:ext cx="13644900" cy="12128700"/>
          </a:xfrm>
          <a:prstGeom prst="rect">
            <a:avLst/>
          </a:prstGeom>
          <a:noFill/>
          <a:ln>
            <a:noFill/>
          </a:ln>
        </p:spPr>
      </p:sp>
      <p:sp>
        <p:nvSpPr>
          <p:cNvPr id="19" name="Google Shape;19;g11f97ed3025_0_93"/>
          <p:cNvSpPr txBox="1">
            <a:spLocks noGrp="1"/>
          </p:cNvSpPr>
          <p:nvPr>
            <p:ph type="title"/>
          </p:nvPr>
        </p:nvSpPr>
        <p:spPr>
          <a:xfrm>
            <a:off x="673100" y="1435100"/>
            <a:ext cx="11049000" cy="5460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0" name="Google Shape;20;g11f97ed3025_0_93"/>
          <p:cNvSpPr txBox="1">
            <a:spLocks noGrp="1"/>
          </p:cNvSpPr>
          <p:nvPr>
            <p:ph type="body" idx="1"/>
          </p:nvPr>
        </p:nvSpPr>
        <p:spPr>
          <a:xfrm>
            <a:off x="673100" y="6870700"/>
            <a:ext cx="11049000" cy="54609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21" name="Google Shape;21;g11f97ed3025_0_93"/>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2"/>
        <p:cNvGrpSpPr/>
        <p:nvPr/>
      </p:nvGrpSpPr>
      <p:grpSpPr>
        <a:xfrm>
          <a:off x="0" y="0"/>
          <a:ext cx="0" cy="0"/>
          <a:chOff x="0" y="0"/>
          <a:chExt cx="0" cy="0"/>
        </a:xfrm>
      </p:grpSpPr>
      <p:sp>
        <p:nvSpPr>
          <p:cNvPr id="23" name="Google Shape;23;g11f97ed3025_0_98"/>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4" name="Google Shape;24;g11f97ed3025_0_98"/>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5"/>
        <p:cNvGrpSpPr/>
        <p:nvPr/>
      </p:nvGrpSpPr>
      <p:grpSpPr>
        <a:xfrm>
          <a:off x="0" y="0"/>
          <a:ext cx="0" cy="0"/>
          <a:chOff x="0" y="0"/>
          <a:chExt cx="0" cy="0"/>
        </a:xfrm>
      </p:grpSpPr>
      <p:sp>
        <p:nvSpPr>
          <p:cNvPr id="26" name="Google Shape;26;g11f97ed3025_0_10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7" name="Google Shape;27;g11f97ed3025_0_101"/>
          <p:cNvSpPr txBox="1">
            <a:spLocks noGrp="1"/>
          </p:cNvSpPr>
          <p:nvPr>
            <p:ph type="body" idx="1"/>
          </p:nvPr>
        </p:nvSpPr>
        <p:spPr>
          <a:xfrm>
            <a:off x="673100" y="3835400"/>
            <a:ext cx="23050500" cy="88647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28" name="Google Shape;28;g11f97ed3025_0_101"/>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g11f97ed3025_0_105"/>
          <p:cNvSpPr>
            <a:spLocks noGrp="1"/>
          </p:cNvSpPr>
          <p:nvPr>
            <p:ph type="pic" idx="2"/>
          </p:nvPr>
        </p:nvSpPr>
        <p:spPr>
          <a:xfrm>
            <a:off x="11814854" y="3230213"/>
            <a:ext cx="11753100" cy="10447200"/>
          </a:xfrm>
          <a:prstGeom prst="rect">
            <a:avLst/>
          </a:prstGeom>
          <a:noFill/>
          <a:ln>
            <a:noFill/>
          </a:ln>
        </p:spPr>
      </p:sp>
      <p:sp>
        <p:nvSpPr>
          <p:cNvPr id="31" name="Google Shape;31;g11f97ed3025_0_105"/>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32" name="Google Shape;32;g11f97ed3025_0_105"/>
          <p:cNvSpPr txBox="1">
            <a:spLocks noGrp="1"/>
          </p:cNvSpPr>
          <p:nvPr>
            <p:ph type="body" idx="1"/>
          </p:nvPr>
        </p:nvSpPr>
        <p:spPr>
          <a:xfrm>
            <a:off x="673100" y="3835400"/>
            <a:ext cx="11049000" cy="8864700"/>
          </a:xfrm>
          <a:prstGeom prst="rect">
            <a:avLst/>
          </a:prstGeom>
          <a:noFill/>
          <a:ln>
            <a:noFill/>
          </a:ln>
        </p:spPr>
        <p:txBody>
          <a:bodyPr spcFirstLastPara="1" wrap="square" lIns="50800" tIns="50800" rIns="50800" bIns="50800" anchor="ctr" anchorCtr="0">
            <a:normAutofit/>
          </a:bodyPr>
          <a:lstStyle>
            <a:lvl1pPr marL="457200" lvl="0" indent="-322326" algn="l">
              <a:lnSpc>
                <a:spcPct val="100000"/>
              </a:lnSpc>
              <a:spcBef>
                <a:spcPts val="5300"/>
              </a:spcBef>
              <a:spcAft>
                <a:spcPts val="0"/>
              </a:spcAft>
              <a:buClr>
                <a:srgbClr val="535353"/>
              </a:buClr>
              <a:buSzPts val="1476"/>
              <a:buChar char="•"/>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3" name="Google Shape;33;g11f97ed3025_0_105"/>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g11f97ed3025_0_110"/>
          <p:cNvSpPr txBox="1">
            <a:spLocks noGrp="1"/>
          </p:cNvSpPr>
          <p:nvPr>
            <p:ph type="body" idx="1"/>
          </p:nvPr>
        </p:nvSpPr>
        <p:spPr>
          <a:xfrm>
            <a:off x="1435100" y="1066800"/>
            <a:ext cx="21501000" cy="115569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6" name="Google Shape;36;g11f97ed3025_0_110"/>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g11f97ed3025_0_113"/>
          <p:cNvSpPr>
            <a:spLocks noGrp="1"/>
          </p:cNvSpPr>
          <p:nvPr>
            <p:ph type="pic" idx="2"/>
          </p:nvPr>
        </p:nvSpPr>
        <p:spPr>
          <a:xfrm>
            <a:off x="12407900" y="5715000"/>
            <a:ext cx="11023500" cy="8255100"/>
          </a:xfrm>
          <a:prstGeom prst="rect">
            <a:avLst/>
          </a:prstGeom>
          <a:noFill/>
          <a:ln>
            <a:noFill/>
          </a:ln>
        </p:spPr>
      </p:sp>
      <p:sp>
        <p:nvSpPr>
          <p:cNvPr id="39" name="Google Shape;39;g11f97ed3025_0_113"/>
          <p:cNvSpPr>
            <a:spLocks noGrp="1"/>
          </p:cNvSpPr>
          <p:nvPr>
            <p:ph type="pic" idx="3"/>
          </p:nvPr>
        </p:nvSpPr>
        <p:spPr>
          <a:xfrm>
            <a:off x="12420600" y="-673100"/>
            <a:ext cx="11023500" cy="8255100"/>
          </a:xfrm>
          <a:prstGeom prst="rect">
            <a:avLst/>
          </a:prstGeom>
          <a:noFill/>
          <a:ln>
            <a:noFill/>
          </a:ln>
        </p:spPr>
      </p:sp>
      <p:sp>
        <p:nvSpPr>
          <p:cNvPr id="40" name="Google Shape;40;g11f97ed3025_0_113"/>
          <p:cNvSpPr>
            <a:spLocks noGrp="1"/>
          </p:cNvSpPr>
          <p:nvPr>
            <p:ph type="pic" idx="4"/>
          </p:nvPr>
        </p:nvSpPr>
        <p:spPr>
          <a:xfrm>
            <a:off x="-825499" y="-2108200"/>
            <a:ext cx="13804800" cy="18443100"/>
          </a:xfrm>
          <a:prstGeom prst="rect">
            <a:avLst/>
          </a:prstGeom>
          <a:noFill/>
          <a:ln>
            <a:noFill/>
          </a:ln>
        </p:spPr>
      </p:sp>
      <p:sp>
        <p:nvSpPr>
          <p:cNvPr id="41" name="Google Shape;41;g11f97ed3025_0_113"/>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g11f97ed3025_0_118"/>
          <p:cNvSpPr txBox="1">
            <a:spLocks noGrp="1"/>
          </p:cNvSpPr>
          <p:nvPr>
            <p:ph type="body" idx="1"/>
          </p:nvPr>
        </p:nvSpPr>
        <p:spPr>
          <a:xfrm>
            <a:off x="2387600" y="8001000"/>
            <a:ext cx="19621500" cy="6873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535353"/>
              </a:buClr>
              <a:buSzPts val="3800"/>
              <a:buFont typeface="Gill Sans"/>
              <a:buNone/>
              <a:defRPr sz="3800"/>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4" name="Google Shape;44;g11f97ed3025_0_118"/>
          <p:cNvSpPr txBox="1">
            <a:spLocks noGrp="1"/>
          </p:cNvSpPr>
          <p:nvPr>
            <p:ph type="body" idx="2"/>
          </p:nvPr>
        </p:nvSpPr>
        <p:spPr>
          <a:xfrm>
            <a:off x="2374900" y="5866846"/>
            <a:ext cx="19621500" cy="9027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535353"/>
              </a:buClr>
              <a:buSzPts val="1800"/>
              <a:buNone/>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5" name="Google Shape;45;g11f97ed3025_0_118"/>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alpha val="48627"/>
          </a:srgbClr>
        </a:solidFill>
        <a:effectLst/>
      </p:bgPr>
    </p:bg>
    <p:spTree>
      <p:nvGrpSpPr>
        <p:cNvPr id="1" name="Shape 5"/>
        <p:cNvGrpSpPr/>
        <p:nvPr/>
      </p:nvGrpSpPr>
      <p:grpSpPr>
        <a:xfrm>
          <a:off x="0" y="0"/>
          <a:ext cx="0" cy="0"/>
          <a:chOff x="0" y="0"/>
          <a:chExt cx="0" cy="0"/>
        </a:xfrm>
      </p:grpSpPr>
      <p:pic>
        <p:nvPicPr>
          <p:cNvPr id="6" name="Google Shape;6;g11f97ed3025_0_81"/>
          <p:cNvPicPr preferRelativeResize="0"/>
          <p:nvPr/>
        </p:nvPicPr>
        <p:blipFill rotWithShape="1">
          <a:blip r:embed="rId14">
            <a:alphaModFix/>
          </a:blip>
          <a:srcRect t="2114" r="2248"/>
          <a:stretch/>
        </p:blipFill>
        <p:spPr>
          <a:xfrm>
            <a:off x="1" y="1"/>
            <a:ext cx="24384001" cy="12366874"/>
          </a:xfrm>
          <a:prstGeom prst="rect">
            <a:avLst/>
          </a:prstGeom>
          <a:noFill/>
          <a:ln>
            <a:noFill/>
          </a:ln>
        </p:spPr>
      </p:pic>
      <p:sp>
        <p:nvSpPr>
          <p:cNvPr id="7" name="Google Shape;7;g11f97ed3025_0_8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8" name="Google Shape;8;g11f97ed3025_0_81"/>
          <p:cNvSpPr txBox="1">
            <a:spLocks noGrp="1"/>
          </p:cNvSpPr>
          <p:nvPr>
            <p:ph type="body" idx="1"/>
          </p:nvPr>
        </p:nvSpPr>
        <p:spPr>
          <a:xfrm>
            <a:off x="673100" y="3835400"/>
            <a:ext cx="23050500" cy="88647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9" name="Google Shape;9;g11f97ed3025_0_81"/>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0" name="Google Shape;10;g11f97ed3025_0_81"/>
          <p:cNvSpPr txBox="1"/>
          <p:nvPr/>
        </p:nvSpPr>
        <p:spPr>
          <a:xfrm>
            <a:off x="6658252" y="13075577"/>
            <a:ext cx="11067600" cy="461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1800" b="0" i="0" u="none" strike="noStrike" cap="none">
                <a:solidFill>
                  <a:schemeClr val="dk1"/>
                </a:solidFill>
                <a:latin typeface="Arial"/>
                <a:ea typeface="Arial"/>
                <a:cs typeface="Arial"/>
                <a:sym typeface="Arial"/>
              </a:rPr>
              <a:t>Proprietary content. ©Great Learning. All Rights Reserved. Unauthorized use or distribution prohibited</a:t>
            </a:r>
            <a:endParaRPr sz="1800" b="0" i="0" u="none" strike="noStrike" cap="none">
              <a:solidFill>
                <a:schemeClr val="dk1"/>
              </a:solidFill>
              <a:latin typeface="Arial"/>
              <a:ea typeface="Arial"/>
              <a:cs typeface="Arial"/>
              <a:sym typeface="Arial"/>
            </a:endParaRPr>
          </a:p>
        </p:txBody>
      </p:sp>
      <p:pic>
        <p:nvPicPr>
          <p:cNvPr id="11" name="Google Shape;11;g11f97ed3025_0_81"/>
          <p:cNvPicPr preferRelativeResize="0"/>
          <p:nvPr/>
        </p:nvPicPr>
        <p:blipFill rotWithShape="1">
          <a:blip r:embed="rId15">
            <a:alphaModFix/>
          </a:blip>
          <a:srcRect l="9022" t="12608" r="9029" b="9173"/>
          <a:stretch/>
        </p:blipFill>
        <p:spPr>
          <a:xfrm>
            <a:off x="660400" y="903112"/>
            <a:ext cx="2408651" cy="73484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F6F6">
            <a:alpha val="48627"/>
          </a:srgbClr>
        </a:solidFill>
        <a:effectLst/>
      </p:bgPr>
    </p:bg>
    <p:spTree>
      <p:nvGrpSpPr>
        <p:cNvPr id="1" name="Shape 54"/>
        <p:cNvGrpSpPr/>
        <p:nvPr/>
      </p:nvGrpSpPr>
      <p:grpSpPr>
        <a:xfrm>
          <a:off x="0" y="0"/>
          <a:ext cx="0" cy="0"/>
          <a:chOff x="0" y="0"/>
          <a:chExt cx="0" cy="0"/>
        </a:xfrm>
      </p:grpSpPr>
      <p:pic>
        <p:nvPicPr>
          <p:cNvPr id="55" name="Google Shape;55;p23"/>
          <p:cNvPicPr preferRelativeResize="0"/>
          <p:nvPr/>
        </p:nvPicPr>
        <p:blipFill rotWithShape="1">
          <a:blip r:embed="rId16">
            <a:alphaModFix/>
          </a:blip>
          <a:srcRect t="2114" r="2248"/>
          <a:stretch/>
        </p:blipFill>
        <p:spPr>
          <a:xfrm>
            <a:off x="0" y="0"/>
            <a:ext cx="24384001" cy="12366874"/>
          </a:xfrm>
          <a:prstGeom prst="rect">
            <a:avLst/>
          </a:prstGeom>
          <a:noFill/>
          <a:ln>
            <a:noFill/>
          </a:ln>
        </p:spPr>
      </p:pic>
      <p:sp>
        <p:nvSpPr>
          <p:cNvPr id="56" name="Google Shape;56;p23"/>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57" name="Google Shape;57;p23"/>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58" name="Google Shape;58;p23"/>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23"/>
          <p:cNvSpPr txBox="1"/>
          <p:nvPr/>
        </p:nvSpPr>
        <p:spPr>
          <a:xfrm>
            <a:off x="7391700" y="13075575"/>
            <a:ext cx="8352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pic>
        <p:nvPicPr>
          <p:cNvPr id="60" name="Google Shape;60;p23"/>
          <p:cNvPicPr preferRelativeResize="0"/>
          <p:nvPr/>
        </p:nvPicPr>
        <p:blipFill rotWithShape="1">
          <a:blip r:embed="rId17">
            <a:alphaModFix/>
          </a:blip>
          <a:srcRect l="9021" t="12607" r="9029" b="9172"/>
          <a:stretch/>
        </p:blipFill>
        <p:spPr>
          <a:xfrm>
            <a:off x="407325" y="579154"/>
            <a:ext cx="2408651" cy="73484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ilango100/batch-normalization-speed-up-neural-network-training-245e39a62f85"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blog.paperspace.com/intro-to-optimization-momentum-rmsprop-ada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towardsdatascience.com/deep-learning-optimizers-436171c9e23f" TargetMode="External"/><Relationship Id="rId4" Type="http://schemas.openxmlformats.org/officeDocument/2006/relationships/hyperlink" Target="https://towardsdatascience.com/stochastic-gradient-descent-with-momentum-a84097641a5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medium.com/@safrin1128/weight-initialization-in-neural-network-inspired-by-andrew-ng-e0066dc4a566"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g11f97ed3025_0_65"/>
          <p:cNvSpPr/>
          <p:nvPr/>
        </p:nvSpPr>
        <p:spPr>
          <a:xfrm>
            <a:off x="74" y="900"/>
            <a:ext cx="24384000" cy="13716000"/>
          </a:xfrm>
          <a:prstGeom prst="rect">
            <a:avLst/>
          </a:prstGeom>
          <a:noFill/>
          <a:ln w="28425" cap="flat" cmpd="sng">
            <a:solidFill>
              <a:srgbClr val="1836B2"/>
            </a:solidFill>
            <a:prstDash val="solid"/>
            <a:miter lim="8000"/>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11f97ed3025_0_65"/>
          <p:cNvSpPr/>
          <p:nvPr/>
        </p:nvSpPr>
        <p:spPr>
          <a:xfrm>
            <a:off x="1713961" y="4668295"/>
            <a:ext cx="21514800" cy="7998900"/>
          </a:xfrm>
          <a:prstGeom prst="roundRect">
            <a:avLst>
              <a:gd name="adj" fmla="val 11919"/>
            </a:avLst>
          </a:prstGeom>
          <a:solidFill>
            <a:srgbClr val="D5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000"/>
              <a:buFont typeface="Arial"/>
              <a:buNone/>
            </a:pPr>
            <a:endParaRPr sz="5000" b="0" i="0" u="none" strike="noStrike" cap="none">
              <a:solidFill>
                <a:srgbClr val="535353"/>
              </a:solidFill>
              <a:latin typeface="Gill Sans"/>
              <a:ea typeface="Gill Sans"/>
              <a:cs typeface="Gill Sans"/>
              <a:sym typeface="Gill Sans"/>
            </a:endParaRPr>
          </a:p>
        </p:txBody>
      </p:sp>
      <p:sp>
        <p:nvSpPr>
          <p:cNvPr id="118" name="Google Shape;118;g11f97ed3025_0_65"/>
          <p:cNvSpPr/>
          <p:nvPr/>
        </p:nvSpPr>
        <p:spPr>
          <a:xfrm>
            <a:off x="1697126" y="3938640"/>
            <a:ext cx="21548700" cy="1809600"/>
          </a:xfrm>
          <a:prstGeom prst="rect">
            <a:avLst/>
          </a:prstGeom>
          <a:solidFill>
            <a:srgbClr val="3974AE"/>
          </a:solidFill>
          <a:ln>
            <a:noFill/>
          </a:ln>
          <a:effectLst>
            <a:outerShdw blurRad="63500" dist="25400" dir="5400000" rotWithShape="0">
              <a:srgbClr val="7587A0">
                <a:alpha val="48627"/>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000"/>
              <a:buFont typeface="Arial"/>
              <a:buNone/>
            </a:pPr>
            <a:endParaRPr sz="5000" b="0" i="0" u="none" strike="noStrike" cap="none">
              <a:solidFill>
                <a:srgbClr val="535353"/>
              </a:solidFill>
              <a:latin typeface="Gill Sans"/>
              <a:ea typeface="Gill Sans"/>
              <a:cs typeface="Gill Sans"/>
              <a:sym typeface="Gill Sans"/>
            </a:endParaRPr>
          </a:p>
        </p:txBody>
      </p:sp>
      <p:sp>
        <p:nvSpPr>
          <p:cNvPr id="119" name="Google Shape;119;g11f97ed3025_0_65"/>
          <p:cNvSpPr txBox="1"/>
          <p:nvPr/>
        </p:nvSpPr>
        <p:spPr>
          <a:xfrm>
            <a:off x="1680272" y="4330491"/>
            <a:ext cx="215487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000000"/>
              </a:buClr>
              <a:buSzPts val="7500"/>
              <a:buFont typeface="Arial"/>
              <a:buNone/>
            </a:pPr>
            <a:r>
              <a:rPr lang="en-US" sz="7500" b="0" i="0" u="none" strike="noStrike" cap="none">
                <a:solidFill>
                  <a:srgbClr val="FFFFFF"/>
                </a:solidFill>
                <a:latin typeface="Arial"/>
                <a:ea typeface="Arial"/>
                <a:cs typeface="Arial"/>
                <a:sym typeface="Arial"/>
              </a:rPr>
              <a:t>Introduction to Neural Network - Week 3</a:t>
            </a:r>
            <a:endParaRPr sz="1400" b="0" i="0" u="none" strike="noStrike" cap="none">
              <a:solidFill>
                <a:srgbClr val="000000"/>
              </a:solidFill>
              <a:latin typeface="Arial"/>
              <a:ea typeface="Arial"/>
              <a:cs typeface="Arial"/>
              <a:sym typeface="Arial"/>
            </a:endParaRPr>
          </a:p>
        </p:txBody>
      </p:sp>
      <p:cxnSp>
        <p:nvCxnSpPr>
          <p:cNvPr id="120" name="Google Shape;120;g11f97ed3025_0_65"/>
          <p:cNvCxnSpPr/>
          <p:nvPr/>
        </p:nvCxnSpPr>
        <p:spPr>
          <a:xfrm rot="10800000">
            <a:off x="10340357" y="6800296"/>
            <a:ext cx="0" cy="4804800"/>
          </a:xfrm>
          <a:prstGeom prst="straightConnector1">
            <a:avLst/>
          </a:prstGeom>
          <a:noFill/>
          <a:ln w="12700" cap="flat" cmpd="sng">
            <a:solidFill>
              <a:srgbClr val="1F2631"/>
            </a:solidFill>
            <a:prstDash val="solid"/>
            <a:miter lim="400000"/>
            <a:headEnd type="none" w="sm" len="sm"/>
            <a:tailEnd type="none" w="sm" len="sm"/>
          </a:ln>
        </p:spPr>
      </p:cxnSp>
      <p:sp>
        <p:nvSpPr>
          <p:cNvPr id="121" name="Google Shape;121;g11f97ed3025_0_65"/>
          <p:cNvSpPr txBox="1"/>
          <p:nvPr/>
        </p:nvSpPr>
        <p:spPr>
          <a:xfrm>
            <a:off x="2071845" y="7304686"/>
            <a:ext cx="7543200" cy="3796800"/>
          </a:xfrm>
          <a:prstGeom prst="rect">
            <a:avLst/>
          </a:prstGeom>
          <a:noFill/>
          <a:ln>
            <a:noFill/>
          </a:ln>
        </p:spPr>
        <p:txBody>
          <a:bodyPr spcFirstLastPara="1" wrap="square" lIns="50800" tIns="50800" rIns="50800" bIns="50800" anchor="ctr" anchorCtr="0">
            <a:spAutoFit/>
          </a:bodyPr>
          <a:lstStyle/>
          <a:p>
            <a:pPr marL="0" marR="0" lvl="0" indent="0" algn="r" rtl="0">
              <a:lnSpc>
                <a:spcPct val="80000"/>
              </a:lnSpc>
              <a:spcBef>
                <a:spcPts val="0"/>
              </a:spcBef>
              <a:spcAft>
                <a:spcPts val="0"/>
              </a:spcAft>
              <a:buClr>
                <a:srgbClr val="000000"/>
              </a:buClr>
              <a:buSzPts val="10000"/>
              <a:buFont typeface="Arial"/>
              <a:buNone/>
            </a:pPr>
            <a:r>
              <a:rPr lang="en-US" sz="10000" b="0" i="0" u="none" strike="noStrike" cap="none">
                <a:solidFill>
                  <a:srgbClr val="3974AE"/>
                </a:solidFill>
                <a:latin typeface="Arial"/>
                <a:ea typeface="Arial"/>
                <a:cs typeface="Arial"/>
                <a:sym typeface="Arial"/>
              </a:rPr>
              <a:t>POST GRADUATE </a:t>
            </a:r>
            <a:r>
              <a:rPr lang="en-US" sz="10000" b="0" i="0" u="none" strike="noStrike" cap="none">
                <a:solidFill>
                  <a:srgbClr val="3C4452"/>
                </a:solidFill>
                <a:latin typeface="Arial"/>
                <a:ea typeface="Arial"/>
                <a:cs typeface="Arial"/>
                <a:sym typeface="Arial"/>
              </a:rPr>
              <a:t>PROGRAM</a:t>
            </a:r>
            <a:endParaRPr sz="1400" b="0" i="0" u="none" strike="noStrike" cap="none">
              <a:solidFill>
                <a:srgbClr val="000000"/>
              </a:solidFill>
              <a:latin typeface="Arial"/>
              <a:ea typeface="Arial"/>
              <a:cs typeface="Arial"/>
              <a:sym typeface="Arial"/>
            </a:endParaRPr>
          </a:p>
        </p:txBody>
      </p:sp>
      <p:sp>
        <p:nvSpPr>
          <p:cNvPr id="122" name="Google Shape;122;g11f97ed3025_0_65"/>
          <p:cNvSpPr txBox="1"/>
          <p:nvPr/>
        </p:nvSpPr>
        <p:spPr>
          <a:xfrm>
            <a:off x="11435803" y="6769760"/>
            <a:ext cx="10430700" cy="37968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000000"/>
              </a:buClr>
              <a:buSzPts val="30000"/>
              <a:buFont typeface="Arial"/>
              <a:buNone/>
            </a:pPr>
            <a:r>
              <a:rPr lang="en-US" sz="30000" b="0" i="0" u="none" strike="noStrike" cap="none">
                <a:solidFill>
                  <a:srgbClr val="3974AE"/>
                </a:solidFill>
                <a:latin typeface="Arial"/>
                <a:ea typeface="Arial"/>
                <a:cs typeface="Arial"/>
                <a:sym typeface="Arial"/>
              </a:rPr>
              <a:t>AI</a:t>
            </a:r>
            <a:r>
              <a:rPr lang="en-US" sz="30000" b="0" i="0" u="none" strike="noStrike" cap="none">
                <a:solidFill>
                  <a:srgbClr val="3C4452"/>
                </a:solidFill>
                <a:latin typeface="Arial"/>
                <a:ea typeface="Arial"/>
                <a:cs typeface="Arial"/>
                <a:sym typeface="Arial"/>
              </a:rPr>
              <a:t>ML</a:t>
            </a:r>
            <a:endParaRPr sz="1400" b="0" i="0" u="none" strike="noStrike" cap="none">
              <a:solidFill>
                <a:srgbClr val="000000"/>
              </a:solidFill>
              <a:latin typeface="Arial"/>
              <a:ea typeface="Arial"/>
              <a:cs typeface="Arial"/>
              <a:sym typeface="Arial"/>
            </a:endParaRPr>
          </a:p>
        </p:txBody>
      </p:sp>
      <p:sp>
        <p:nvSpPr>
          <p:cNvPr id="123" name="Google Shape;123;g11f97ed3025_0_65"/>
          <p:cNvSpPr txBox="1"/>
          <p:nvPr/>
        </p:nvSpPr>
        <p:spPr>
          <a:xfrm>
            <a:off x="11955867" y="10416921"/>
            <a:ext cx="9390600" cy="8661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000000"/>
              </a:buClr>
              <a:buSzPts val="3100"/>
              <a:buFont typeface="Arial"/>
              <a:buNone/>
            </a:pPr>
            <a:r>
              <a:rPr lang="en-US" sz="3100" b="0" i="0" u="none" strike="noStrike" cap="none">
                <a:solidFill>
                  <a:srgbClr val="3C4452"/>
                </a:solidFill>
                <a:latin typeface="Arial"/>
                <a:ea typeface="Arial"/>
                <a:cs typeface="Arial"/>
                <a:sym typeface="Arial"/>
              </a:rPr>
              <a:t>ARTIFICIAL INTELLIGENCE &amp; MACHINE LEARNING</a:t>
            </a:r>
            <a:endParaRPr sz="1400" b="0" i="0" u="none" strike="noStrike" cap="none">
              <a:solidFill>
                <a:srgbClr val="000000"/>
              </a:solidFill>
              <a:latin typeface="Arial"/>
              <a:ea typeface="Arial"/>
              <a:cs typeface="Arial"/>
              <a:sym typeface="Arial"/>
            </a:endParaRPr>
          </a:p>
        </p:txBody>
      </p:sp>
      <p:pic>
        <p:nvPicPr>
          <p:cNvPr id="124" name="Google Shape;124;g11f97ed3025_0_65" descr="Screenshot 2021-02-22 at 11.52.34 AM.png"/>
          <p:cNvPicPr preferRelativeResize="0"/>
          <p:nvPr/>
        </p:nvPicPr>
        <p:blipFill rotWithShape="1">
          <a:blip r:embed="rId3">
            <a:alphaModFix/>
          </a:blip>
          <a:srcRect/>
          <a:stretch/>
        </p:blipFill>
        <p:spPr>
          <a:xfrm>
            <a:off x="7420632" y="676719"/>
            <a:ext cx="3287532" cy="1135694"/>
          </a:xfrm>
          <a:prstGeom prst="rect">
            <a:avLst/>
          </a:prstGeom>
          <a:noFill/>
          <a:ln>
            <a:noFill/>
          </a:ln>
        </p:spPr>
      </p:pic>
      <p:pic>
        <p:nvPicPr>
          <p:cNvPr id="125" name="Google Shape;125;g11f97ed3025_0_65" descr="Screenshot 2021-02-22 at 11.52.22 AM.png"/>
          <p:cNvPicPr preferRelativeResize="0"/>
          <p:nvPr/>
        </p:nvPicPr>
        <p:blipFill rotWithShape="1">
          <a:blip r:embed="rId4">
            <a:alphaModFix/>
          </a:blip>
          <a:srcRect/>
          <a:stretch/>
        </p:blipFill>
        <p:spPr>
          <a:xfrm>
            <a:off x="3355043" y="733704"/>
            <a:ext cx="4065590" cy="1168652"/>
          </a:xfrm>
          <a:prstGeom prst="rect">
            <a:avLst/>
          </a:prstGeom>
          <a:noFill/>
          <a:ln>
            <a:noFill/>
          </a:ln>
        </p:spPr>
      </p:pic>
      <p:cxnSp>
        <p:nvCxnSpPr>
          <p:cNvPr id="126" name="Google Shape;126;g11f97ed3025_0_65"/>
          <p:cNvCxnSpPr/>
          <p:nvPr/>
        </p:nvCxnSpPr>
        <p:spPr>
          <a:xfrm rot="10800000">
            <a:off x="3355042" y="750130"/>
            <a:ext cx="0" cy="1135800"/>
          </a:xfrm>
          <a:prstGeom prst="straightConnector1">
            <a:avLst/>
          </a:prstGeom>
          <a:noFill/>
          <a:ln w="9525" cap="flat" cmpd="sng">
            <a:solidFill>
              <a:schemeClr val="accent6"/>
            </a:solidFill>
            <a:prstDash val="solid"/>
            <a:miter lim="400000"/>
            <a:headEnd type="none" w="sm" len="sm"/>
            <a:tailEnd type="none" w="sm" len="sm"/>
          </a:ln>
        </p:spPr>
      </p:cxnSp>
      <p:cxnSp>
        <p:nvCxnSpPr>
          <p:cNvPr id="127" name="Google Shape;127;g11f97ed3025_0_65"/>
          <p:cNvCxnSpPr/>
          <p:nvPr/>
        </p:nvCxnSpPr>
        <p:spPr>
          <a:xfrm rot="10800000">
            <a:off x="7435886" y="733704"/>
            <a:ext cx="0" cy="1135800"/>
          </a:xfrm>
          <a:prstGeom prst="straightConnector1">
            <a:avLst/>
          </a:prstGeom>
          <a:noFill/>
          <a:ln w="9525" cap="flat" cmpd="sng">
            <a:solidFill>
              <a:schemeClr val="accent6"/>
            </a:solidFill>
            <a:prstDash val="solid"/>
            <a:miter lim="400000"/>
            <a:headEnd type="none" w="sm" len="sm"/>
            <a:tailEnd type="none" w="sm" len="sm"/>
          </a:ln>
        </p:spPr>
      </p:cxnSp>
      <p:sp>
        <p:nvSpPr>
          <p:cNvPr id="128" name="Google Shape;128;g11f97ed3025_0_65"/>
          <p:cNvSpPr txBox="1">
            <a:spLocks noGrp="1"/>
          </p:cNvSpPr>
          <p:nvPr>
            <p:ph type="sldNum" idx="12"/>
          </p:nvPr>
        </p:nvSpPr>
        <p:spPr>
          <a:xfrm>
            <a:off x="23499776" y="12884226"/>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SzPts val="24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6"/>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10</a:t>
            </a:fld>
            <a:endParaRPr/>
          </a:p>
        </p:txBody>
      </p:sp>
      <p:sp>
        <p:nvSpPr>
          <p:cNvPr id="324" name="Google Shape;324;p16"/>
          <p:cNvSpPr txBox="1"/>
          <p:nvPr/>
        </p:nvSpPr>
        <p:spPr>
          <a:xfrm>
            <a:off x="7931700" y="6016200"/>
            <a:ext cx="85206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US" sz="6600" b="1" i="0" u="none" strike="noStrike" cap="none">
                <a:solidFill>
                  <a:srgbClr val="00B0F0"/>
                </a:solidFill>
                <a:latin typeface="Arial"/>
                <a:ea typeface="Arial"/>
                <a:cs typeface="Arial"/>
                <a:sym typeface="Arial"/>
              </a:rPr>
              <a:t>Regularization</a:t>
            </a:r>
            <a:endParaRPr sz="6600" b="0" i="0" u="none" strike="noStrike" cap="none">
              <a:solidFill>
                <a:srgbClr val="00B0F0"/>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11</a:t>
            </a:fld>
            <a:endParaRPr/>
          </a:p>
        </p:txBody>
      </p:sp>
      <p:sp>
        <p:nvSpPr>
          <p:cNvPr id="182" name="Google Shape;182;p7"/>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Data Augmentation</a:t>
            </a:r>
            <a:endParaRPr sz="7500" b="1" i="0" u="none" strike="noStrike" cap="none">
              <a:solidFill>
                <a:srgbClr val="437BB2"/>
              </a:solidFill>
              <a:latin typeface="Arial"/>
              <a:ea typeface="Arial"/>
              <a:cs typeface="Arial"/>
              <a:sym typeface="Arial"/>
            </a:endParaRPr>
          </a:p>
        </p:txBody>
      </p:sp>
      <p:pic>
        <p:nvPicPr>
          <p:cNvPr id="183" name="Google Shape;183;p7"/>
          <p:cNvPicPr preferRelativeResize="0"/>
          <p:nvPr/>
        </p:nvPicPr>
        <p:blipFill rotWithShape="1">
          <a:blip r:embed="rId3">
            <a:alphaModFix/>
          </a:blip>
          <a:srcRect b="16254"/>
          <a:stretch/>
        </p:blipFill>
        <p:spPr>
          <a:xfrm>
            <a:off x="12414989" y="3552107"/>
            <a:ext cx="11084786" cy="6611785"/>
          </a:xfrm>
          <a:prstGeom prst="rect">
            <a:avLst/>
          </a:prstGeom>
          <a:noFill/>
          <a:ln>
            <a:noFill/>
          </a:ln>
        </p:spPr>
      </p:pic>
      <p:sp>
        <p:nvSpPr>
          <p:cNvPr id="184" name="Google Shape;184;p7"/>
          <p:cNvSpPr txBox="1"/>
          <p:nvPr/>
        </p:nvSpPr>
        <p:spPr>
          <a:xfrm>
            <a:off x="934278" y="4336832"/>
            <a:ext cx="9350066" cy="15696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Data augmentation is a technique to artificially create new training data from existing training data</a:t>
            </a:r>
            <a:r>
              <a:rPr lang="en-US" sz="3200" b="0" i="0" u="none" strike="noStrike" cap="none">
                <a:solidFill>
                  <a:srgbClr val="555555"/>
                </a:solidFill>
                <a:latin typeface="Arial"/>
                <a:ea typeface="Arial"/>
                <a:cs typeface="Arial"/>
                <a:sym typeface="Arial"/>
              </a:rPr>
              <a:t>.</a:t>
            </a:r>
            <a:endParaRPr sz="3200" b="0" i="0" u="none" strike="noStrike" cap="none">
              <a:solidFill>
                <a:srgbClr val="000000"/>
              </a:solidFill>
              <a:latin typeface="Arial"/>
              <a:ea typeface="Arial"/>
              <a:cs typeface="Arial"/>
              <a:sym typeface="Arial"/>
            </a:endParaRPr>
          </a:p>
        </p:txBody>
      </p:sp>
      <p:sp>
        <p:nvSpPr>
          <p:cNvPr id="185" name="Google Shape;185;p7"/>
          <p:cNvSpPr txBox="1"/>
          <p:nvPr/>
        </p:nvSpPr>
        <p:spPr>
          <a:xfrm>
            <a:off x="934278" y="7077685"/>
            <a:ext cx="10383736" cy="25545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Image data augmentation is perhaps the most well-known type of data augmentation and involves creating transformed versions of images in the training dataset that belong to the same class as the original image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55555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9"/>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12</a:t>
            </a:fld>
            <a:endParaRPr/>
          </a:p>
        </p:txBody>
      </p:sp>
      <p:sp>
        <p:nvSpPr>
          <p:cNvPr id="197" name="Google Shape;197;p9"/>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Where We Should Do Data Augmentation</a:t>
            </a:r>
            <a:endParaRPr sz="7500" b="1" i="0" u="none" strike="noStrike" cap="none">
              <a:solidFill>
                <a:srgbClr val="437BB2"/>
              </a:solidFill>
              <a:latin typeface="Arial"/>
              <a:ea typeface="Arial"/>
              <a:cs typeface="Arial"/>
              <a:sym typeface="Arial"/>
            </a:endParaRPr>
          </a:p>
        </p:txBody>
      </p:sp>
      <p:sp>
        <p:nvSpPr>
          <p:cNvPr id="198" name="Google Shape;198;p9"/>
          <p:cNvSpPr txBox="1"/>
          <p:nvPr/>
        </p:nvSpPr>
        <p:spPr>
          <a:xfrm>
            <a:off x="934277" y="4313119"/>
            <a:ext cx="22565497" cy="8090916"/>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We may not have a big dataset, so create more data.</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It helps in regularizing the network.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13</a:t>
            </a:fld>
            <a:endParaRPr/>
          </a:p>
        </p:txBody>
      </p:sp>
      <p:sp>
        <p:nvSpPr>
          <p:cNvPr id="204" name="Google Shape;204;p10"/>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Data Augmentation Pipeline</a:t>
            </a:r>
            <a:endParaRPr sz="7500" b="1" i="0" u="none" strike="noStrike" cap="none">
              <a:solidFill>
                <a:srgbClr val="437BB2"/>
              </a:solidFill>
              <a:latin typeface="Arial"/>
              <a:ea typeface="Arial"/>
              <a:cs typeface="Arial"/>
              <a:sym typeface="Arial"/>
            </a:endParaRPr>
          </a:p>
        </p:txBody>
      </p:sp>
      <p:grpSp>
        <p:nvGrpSpPr>
          <p:cNvPr id="205" name="Google Shape;205;p10"/>
          <p:cNvGrpSpPr/>
          <p:nvPr/>
        </p:nvGrpSpPr>
        <p:grpSpPr>
          <a:xfrm>
            <a:off x="1632182" y="4113306"/>
            <a:ext cx="18146688" cy="6998642"/>
            <a:chOff x="856930" y="1516176"/>
            <a:chExt cx="7887340" cy="2744694"/>
          </a:xfrm>
        </p:grpSpPr>
        <p:cxnSp>
          <p:nvCxnSpPr>
            <p:cNvPr id="206" name="Google Shape;206;p10"/>
            <p:cNvCxnSpPr/>
            <p:nvPr/>
          </p:nvCxnSpPr>
          <p:spPr>
            <a:xfrm>
              <a:off x="2012657" y="3341296"/>
              <a:ext cx="860100" cy="0"/>
            </a:xfrm>
            <a:prstGeom prst="straightConnector1">
              <a:avLst/>
            </a:prstGeom>
            <a:noFill/>
            <a:ln w="28575" cap="flat" cmpd="sng">
              <a:solidFill>
                <a:srgbClr val="000000"/>
              </a:solidFill>
              <a:prstDash val="solid"/>
              <a:round/>
              <a:headEnd type="none" w="sm" len="sm"/>
              <a:tailEnd type="triangle" w="lg" len="lg"/>
            </a:ln>
          </p:spPr>
        </p:cxnSp>
        <p:sp>
          <p:nvSpPr>
            <p:cNvPr id="207" name="Google Shape;207;p10"/>
            <p:cNvSpPr txBox="1"/>
            <p:nvPr/>
          </p:nvSpPr>
          <p:spPr>
            <a:xfrm>
              <a:off x="856930" y="1516176"/>
              <a:ext cx="1878900" cy="5385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400" b="0" i="1" u="none" strike="noStrike" cap="none">
                  <a:solidFill>
                    <a:srgbClr val="000000"/>
                  </a:solidFill>
                  <a:latin typeface="Arial"/>
                  <a:ea typeface="Arial"/>
                  <a:cs typeface="Arial"/>
                  <a:sym typeface="Arial"/>
                </a:rPr>
                <a:t>Load image and label</a:t>
              </a:r>
              <a:endParaRPr sz="2400" b="0" i="0" u="none" strike="noStrike" cap="none">
                <a:solidFill>
                  <a:srgbClr val="000000"/>
                </a:solidFill>
                <a:latin typeface="Arial"/>
                <a:ea typeface="Arial"/>
                <a:cs typeface="Arial"/>
                <a:sym typeface="Arial"/>
              </a:endParaRPr>
            </a:p>
          </p:txBody>
        </p:sp>
        <p:sp>
          <p:nvSpPr>
            <p:cNvPr id="208" name="Google Shape;208;p10"/>
            <p:cNvSpPr txBox="1"/>
            <p:nvPr/>
          </p:nvSpPr>
          <p:spPr>
            <a:xfrm>
              <a:off x="3526601" y="1779748"/>
              <a:ext cx="790800" cy="3486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520"/>
                <a:buFont typeface="Arial"/>
                <a:buNone/>
              </a:pPr>
              <a:r>
                <a:rPr lang="en-US" sz="1200" b="0" i="0" u="none" strike="noStrike" cap="none">
                  <a:solidFill>
                    <a:srgbClr val="000000"/>
                  </a:solidFill>
                  <a:latin typeface="Helvetica Neue"/>
                  <a:ea typeface="Helvetica Neue"/>
                  <a:cs typeface="Helvetica Neue"/>
                  <a:sym typeface="Helvetica Neue"/>
                </a:rPr>
                <a:t>“</a:t>
              </a:r>
              <a:r>
                <a:rPr lang="en-US" sz="3200" b="0" i="1" u="none" strike="noStrike" cap="none">
                  <a:solidFill>
                    <a:srgbClr val="000000"/>
                  </a:solidFill>
                  <a:latin typeface="Arial"/>
                  <a:ea typeface="Arial"/>
                  <a:cs typeface="Arial"/>
                  <a:sym typeface="Arial"/>
                </a:rPr>
                <a:t>Dog</a:t>
              </a:r>
              <a:r>
                <a:rPr lang="en-US" sz="1200" b="0" i="0" u="none" strike="noStrike" cap="none">
                  <a:solidFill>
                    <a:srgbClr val="000000"/>
                  </a:solidFill>
                  <a:latin typeface="Helvetica Neue"/>
                  <a:ea typeface="Helvetica Neue"/>
                  <a:cs typeface="Helvetica Neue"/>
                  <a:sym typeface="Helvetica Neue"/>
                </a:rPr>
                <a:t>”</a:t>
              </a:r>
              <a:endParaRPr sz="1200" b="0" i="0" u="none" strike="noStrike" cap="none">
                <a:solidFill>
                  <a:srgbClr val="000000"/>
                </a:solidFill>
                <a:latin typeface="Helvetica Neue"/>
                <a:ea typeface="Helvetica Neue"/>
                <a:cs typeface="Helvetica Neue"/>
                <a:sym typeface="Helvetica Neue"/>
              </a:endParaRPr>
            </a:p>
          </p:txBody>
        </p:sp>
        <p:cxnSp>
          <p:nvCxnSpPr>
            <p:cNvPr id="209" name="Google Shape;209;p10"/>
            <p:cNvCxnSpPr/>
            <p:nvPr/>
          </p:nvCxnSpPr>
          <p:spPr>
            <a:xfrm rot="10800000" flipH="1">
              <a:off x="2035086" y="2128209"/>
              <a:ext cx="1446300" cy="853500"/>
            </a:xfrm>
            <a:prstGeom prst="straightConnector1">
              <a:avLst/>
            </a:prstGeom>
            <a:noFill/>
            <a:ln w="28575" cap="flat" cmpd="sng">
              <a:solidFill>
                <a:srgbClr val="000000"/>
              </a:solidFill>
              <a:prstDash val="solid"/>
              <a:round/>
              <a:headEnd type="none" w="sm" len="sm"/>
              <a:tailEnd type="triangle" w="lg" len="lg"/>
            </a:ln>
          </p:spPr>
        </p:cxnSp>
        <p:sp>
          <p:nvSpPr>
            <p:cNvPr id="210" name="Google Shape;210;p10"/>
            <p:cNvSpPr/>
            <p:nvPr/>
          </p:nvSpPr>
          <p:spPr>
            <a:xfrm rot="5399070">
              <a:off x="5863307" y="2844686"/>
              <a:ext cx="1108800" cy="984300"/>
            </a:xfrm>
            <a:prstGeom prst="trapezoid">
              <a:avLst>
                <a:gd name="adj" fmla="val 25000"/>
              </a:avLst>
            </a:prstGeom>
            <a:solidFill>
              <a:srgbClr val="B6BBC1"/>
            </a:solidFill>
            <a:ln w="9525" cap="flat" cmpd="sng">
              <a:solidFill>
                <a:srgbClr val="EAEAEA"/>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2898" b="0" i="0" u="none" strike="noStrike" cap="none">
                <a:solidFill>
                  <a:srgbClr val="000000"/>
                </a:solidFill>
                <a:latin typeface="Arial"/>
                <a:ea typeface="Arial"/>
                <a:cs typeface="Arial"/>
                <a:sym typeface="Arial"/>
              </a:endParaRPr>
            </a:p>
          </p:txBody>
        </p:sp>
        <p:sp>
          <p:nvSpPr>
            <p:cNvPr id="211" name="Google Shape;211;p10"/>
            <p:cNvSpPr txBox="1"/>
            <p:nvPr/>
          </p:nvSpPr>
          <p:spPr>
            <a:xfrm>
              <a:off x="6119242" y="3158077"/>
              <a:ext cx="795900" cy="3486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200" b="0" i="1" u="none" strike="noStrike" cap="none">
                  <a:solidFill>
                    <a:srgbClr val="000000"/>
                  </a:solidFill>
                  <a:latin typeface="Helvetica Neue"/>
                  <a:ea typeface="Helvetica Neue"/>
                  <a:cs typeface="Helvetica Neue"/>
                  <a:sym typeface="Helvetica Neue"/>
                </a:rPr>
                <a:t>CNN</a:t>
              </a:r>
              <a:endParaRPr sz="1200" b="0" i="0" u="none" strike="noStrike" cap="none">
                <a:solidFill>
                  <a:srgbClr val="000000"/>
                </a:solidFill>
                <a:latin typeface="Helvetica Neue"/>
                <a:ea typeface="Helvetica Neue"/>
                <a:cs typeface="Helvetica Neue"/>
                <a:sym typeface="Helvetica Neue"/>
              </a:endParaRPr>
            </a:p>
          </p:txBody>
        </p:sp>
        <p:sp>
          <p:nvSpPr>
            <p:cNvPr id="212" name="Google Shape;212;p10"/>
            <p:cNvSpPr txBox="1"/>
            <p:nvPr/>
          </p:nvSpPr>
          <p:spPr>
            <a:xfrm>
              <a:off x="7473170" y="2641201"/>
              <a:ext cx="1271100" cy="6462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3200" b="0" i="1" u="none" strike="noStrike" cap="none">
                  <a:solidFill>
                    <a:srgbClr val="000000"/>
                  </a:solidFill>
                  <a:latin typeface="Arial"/>
                  <a:ea typeface="Arial"/>
                  <a:cs typeface="Arial"/>
                  <a:sym typeface="Arial"/>
                </a:rPr>
                <a:t>Compute</a:t>
              </a: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3200" b="0" i="1" u="none" strike="noStrike" cap="none">
                  <a:solidFill>
                    <a:srgbClr val="000000"/>
                  </a:solidFill>
                  <a:latin typeface="Arial"/>
                  <a:ea typeface="Arial"/>
                  <a:cs typeface="Arial"/>
                  <a:sym typeface="Arial"/>
                </a:rPr>
                <a:t>loss</a:t>
              </a:r>
              <a:endParaRPr sz="3200" b="0" i="0" u="none" strike="noStrike" cap="none">
                <a:solidFill>
                  <a:srgbClr val="000000"/>
                </a:solidFill>
                <a:latin typeface="Arial"/>
                <a:ea typeface="Arial"/>
                <a:cs typeface="Arial"/>
                <a:sym typeface="Arial"/>
              </a:endParaRPr>
            </a:p>
          </p:txBody>
        </p:sp>
        <p:cxnSp>
          <p:nvCxnSpPr>
            <p:cNvPr id="213" name="Google Shape;213;p10"/>
            <p:cNvCxnSpPr/>
            <p:nvPr/>
          </p:nvCxnSpPr>
          <p:spPr>
            <a:xfrm>
              <a:off x="4249834" y="2185881"/>
              <a:ext cx="3186900" cy="596400"/>
            </a:xfrm>
            <a:prstGeom prst="straightConnector1">
              <a:avLst/>
            </a:prstGeom>
            <a:noFill/>
            <a:ln w="28575" cap="flat" cmpd="sng">
              <a:solidFill>
                <a:srgbClr val="000000"/>
              </a:solidFill>
              <a:prstDash val="solid"/>
              <a:round/>
              <a:headEnd type="none" w="sm" len="sm"/>
              <a:tailEnd type="triangle" w="lg" len="lg"/>
            </a:ln>
          </p:spPr>
        </p:cxnSp>
        <p:cxnSp>
          <p:nvCxnSpPr>
            <p:cNvPr id="214" name="Google Shape;214;p10"/>
            <p:cNvCxnSpPr/>
            <p:nvPr/>
          </p:nvCxnSpPr>
          <p:spPr>
            <a:xfrm rot="10800000" flipH="1">
              <a:off x="6959760" y="3086927"/>
              <a:ext cx="477000" cy="221700"/>
            </a:xfrm>
            <a:prstGeom prst="straightConnector1">
              <a:avLst/>
            </a:prstGeom>
            <a:noFill/>
            <a:ln w="28575" cap="flat" cmpd="sng">
              <a:solidFill>
                <a:srgbClr val="000000"/>
              </a:solidFill>
              <a:prstDash val="solid"/>
              <a:round/>
              <a:headEnd type="none" w="sm" len="sm"/>
              <a:tailEnd type="triangle" w="lg" len="lg"/>
            </a:ln>
          </p:spPr>
        </p:cxnSp>
        <p:pic>
          <p:nvPicPr>
            <p:cNvPr id="215" name="Google Shape;215;p10" descr="Image result for database images"/>
            <p:cNvPicPr preferRelativeResize="0"/>
            <p:nvPr/>
          </p:nvPicPr>
          <p:blipFill rotWithShape="1">
            <a:blip r:embed="rId3">
              <a:alphaModFix/>
            </a:blip>
            <a:srcRect/>
            <a:stretch/>
          </p:blipFill>
          <p:spPr>
            <a:xfrm>
              <a:off x="918261" y="2577314"/>
              <a:ext cx="1220783" cy="1474759"/>
            </a:xfrm>
            <a:prstGeom prst="rect">
              <a:avLst/>
            </a:prstGeom>
            <a:noFill/>
            <a:ln>
              <a:noFill/>
            </a:ln>
          </p:spPr>
        </p:pic>
        <p:pic>
          <p:nvPicPr>
            <p:cNvPr id="216" name="Google Shape;216;p10"/>
            <p:cNvPicPr preferRelativeResize="0"/>
            <p:nvPr/>
          </p:nvPicPr>
          <p:blipFill rotWithShape="1">
            <a:blip r:embed="rId4">
              <a:alphaModFix/>
            </a:blip>
            <a:srcRect/>
            <a:stretch/>
          </p:blipFill>
          <p:spPr>
            <a:xfrm>
              <a:off x="2918635" y="2941112"/>
              <a:ext cx="1157289" cy="798567"/>
            </a:xfrm>
            <a:prstGeom prst="rect">
              <a:avLst/>
            </a:prstGeom>
            <a:noFill/>
            <a:ln>
              <a:noFill/>
            </a:ln>
          </p:spPr>
        </p:pic>
        <p:cxnSp>
          <p:nvCxnSpPr>
            <p:cNvPr id="217" name="Google Shape;217;p10"/>
            <p:cNvCxnSpPr/>
            <p:nvPr/>
          </p:nvCxnSpPr>
          <p:spPr>
            <a:xfrm rot="10800000" flipH="1">
              <a:off x="4102225" y="3333705"/>
              <a:ext cx="295500" cy="6300"/>
            </a:xfrm>
            <a:prstGeom prst="straightConnector1">
              <a:avLst/>
            </a:prstGeom>
            <a:noFill/>
            <a:ln w="28575" cap="flat" cmpd="sng">
              <a:solidFill>
                <a:srgbClr val="000000"/>
              </a:solidFill>
              <a:prstDash val="solid"/>
              <a:round/>
              <a:headEnd type="none" w="sm" len="sm"/>
              <a:tailEnd type="triangle" w="lg" len="lg"/>
            </a:ln>
          </p:spPr>
        </p:cxnSp>
        <p:sp>
          <p:nvSpPr>
            <p:cNvPr id="218" name="Google Shape;218;p10"/>
            <p:cNvSpPr txBox="1"/>
            <p:nvPr/>
          </p:nvSpPr>
          <p:spPr>
            <a:xfrm>
              <a:off x="3705145" y="3951570"/>
              <a:ext cx="1545300" cy="3093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1" u="none" strike="noStrike" cap="none">
                  <a:solidFill>
                    <a:srgbClr val="000000"/>
                  </a:solidFill>
                  <a:latin typeface="Arial"/>
                  <a:ea typeface="Arial"/>
                  <a:cs typeface="Arial"/>
                  <a:sym typeface="Arial"/>
                </a:rPr>
                <a:t>Transformimage</a:t>
              </a:r>
              <a:endParaRPr sz="3200" b="0" i="0" u="none" strike="noStrike" cap="none">
                <a:solidFill>
                  <a:srgbClr val="000000"/>
                </a:solidFill>
                <a:latin typeface="Arial"/>
                <a:ea typeface="Arial"/>
                <a:cs typeface="Arial"/>
                <a:sym typeface="Arial"/>
              </a:endParaRPr>
            </a:p>
          </p:txBody>
        </p:sp>
        <p:cxnSp>
          <p:nvCxnSpPr>
            <p:cNvPr id="219" name="Google Shape;219;p10"/>
            <p:cNvCxnSpPr/>
            <p:nvPr/>
          </p:nvCxnSpPr>
          <p:spPr>
            <a:xfrm>
              <a:off x="5610868" y="3341296"/>
              <a:ext cx="261300" cy="0"/>
            </a:xfrm>
            <a:prstGeom prst="straightConnector1">
              <a:avLst/>
            </a:prstGeom>
            <a:noFill/>
            <a:ln w="28575" cap="flat" cmpd="sng">
              <a:solidFill>
                <a:srgbClr val="000000"/>
              </a:solidFill>
              <a:prstDash val="solid"/>
              <a:round/>
              <a:headEnd type="none" w="sm" len="sm"/>
              <a:tailEnd type="triangle" w="lg" len="lg"/>
            </a:ln>
          </p:spPr>
        </p:cxnSp>
        <p:pic>
          <p:nvPicPr>
            <p:cNvPr id="220" name="Google Shape;220;p10"/>
            <p:cNvPicPr preferRelativeResize="0"/>
            <p:nvPr/>
          </p:nvPicPr>
          <p:blipFill rotWithShape="1">
            <a:blip r:embed="rId5">
              <a:alphaModFix/>
            </a:blip>
            <a:srcRect/>
            <a:stretch/>
          </p:blipFill>
          <p:spPr>
            <a:xfrm>
              <a:off x="4417310" y="2932922"/>
              <a:ext cx="1157289" cy="798567"/>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1"/>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14</a:t>
            </a:fld>
            <a:endParaRPr/>
          </a:p>
        </p:txBody>
      </p:sp>
      <p:sp>
        <p:nvSpPr>
          <p:cNvPr id="226" name="Google Shape;226;p11"/>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Data Augmentation Techniques</a:t>
            </a:r>
            <a:endParaRPr sz="7500" b="1" i="0" u="none" strike="noStrike" cap="none">
              <a:solidFill>
                <a:srgbClr val="437BB2"/>
              </a:solidFill>
              <a:latin typeface="Arial"/>
              <a:ea typeface="Arial"/>
              <a:cs typeface="Arial"/>
              <a:sym typeface="Arial"/>
            </a:endParaRPr>
          </a:p>
        </p:txBody>
      </p:sp>
      <p:sp>
        <p:nvSpPr>
          <p:cNvPr id="227" name="Google Shape;227;p11"/>
          <p:cNvSpPr txBox="1"/>
          <p:nvPr/>
        </p:nvSpPr>
        <p:spPr>
          <a:xfrm>
            <a:off x="1325491" y="3895675"/>
            <a:ext cx="18234718" cy="7912012"/>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Horizontal flips</a:t>
            </a: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Rotation</a:t>
            </a: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Crop/scale</a:t>
            </a: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Color jitter</a:t>
            </a: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Other creative techniques</a:t>
            </a:r>
            <a:endParaRPr sz="1400" b="0" i="0" u="none" strike="noStrike" cap="none">
              <a:solidFill>
                <a:srgbClr val="000000"/>
              </a:solidFill>
              <a:latin typeface="Arial"/>
              <a:ea typeface="Arial"/>
              <a:cs typeface="Arial"/>
              <a:sym typeface="Arial"/>
            </a:endParaRPr>
          </a:p>
          <a:p>
            <a:pPr marL="914400" marR="0" lvl="1" indent="-317500" algn="l" rtl="0">
              <a:lnSpc>
                <a:spcPct val="115000"/>
              </a:lnSpc>
              <a:spcBef>
                <a:spcPts val="0"/>
              </a:spcBef>
              <a:spcAft>
                <a:spcPts val="0"/>
              </a:spcAft>
              <a:buClr>
                <a:srgbClr val="000000"/>
              </a:buClr>
              <a:buSzPts val="1400"/>
              <a:buFont typeface="Arial"/>
              <a:buChar char="○"/>
            </a:pPr>
            <a:r>
              <a:rPr lang="en-US" sz="3200" b="0" i="0" u="none" strike="noStrike" cap="none">
                <a:solidFill>
                  <a:srgbClr val="000000"/>
                </a:solidFill>
                <a:latin typeface="Arial"/>
                <a:ea typeface="Arial"/>
                <a:cs typeface="Arial"/>
                <a:sym typeface="Arial"/>
              </a:rPr>
              <a:t>Random mix/combinations of :</a:t>
            </a:r>
            <a:endParaRPr sz="1400" b="0" i="0" u="none" strike="noStrike" cap="none">
              <a:solidFill>
                <a:srgbClr val="000000"/>
              </a:solidFill>
              <a:latin typeface="Arial"/>
              <a:ea typeface="Arial"/>
              <a:cs typeface="Arial"/>
              <a:sym typeface="Arial"/>
            </a:endParaRPr>
          </a:p>
          <a:p>
            <a:pPr marL="1371600" marR="0" lvl="2" indent="-317500" algn="l" rtl="0">
              <a:lnSpc>
                <a:spcPct val="115000"/>
              </a:lnSpc>
              <a:spcBef>
                <a:spcPts val="0"/>
              </a:spcBef>
              <a:spcAft>
                <a:spcPts val="0"/>
              </a:spcAft>
              <a:buClr>
                <a:srgbClr val="000000"/>
              </a:buClr>
              <a:buSzPts val="1400"/>
              <a:buFont typeface="Arial"/>
              <a:buChar char="■"/>
            </a:pPr>
            <a:r>
              <a:rPr lang="en-US" sz="3200" b="0" i="0" u="none" strike="noStrike" cap="none">
                <a:solidFill>
                  <a:srgbClr val="000000"/>
                </a:solidFill>
                <a:latin typeface="Arial"/>
                <a:ea typeface="Arial"/>
                <a:cs typeface="Arial"/>
                <a:sym typeface="Arial"/>
              </a:rPr>
              <a:t>translation (what about a pure ConvNet?)</a:t>
            </a:r>
            <a:endParaRPr sz="1400" b="0" i="0" u="none" strike="noStrike" cap="none">
              <a:solidFill>
                <a:srgbClr val="000000"/>
              </a:solidFill>
              <a:latin typeface="Arial"/>
              <a:ea typeface="Arial"/>
              <a:cs typeface="Arial"/>
              <a:sym typeface="Arial"/>
            </a:endParaRPr>
          </a:p>
          <a:p>
            <a:pPr marL="1371600" marR="0" lvl="2" indent="-317500" algn="l" rtl="0">
              <a:lnSpc>
                <a:spcPct val="115000"/>
              </a:lnSpc>
              <a:spcBef>
                <a:spcPts val="0"/>
              </a:spcBef>
              <a:spcAft>
                <a:spcPts val="0"/>
              </a:spcAft>
              <a:buClr>
                <a:srgbClr val="000000"/>
              </a:buClr>
              <a:buSzPts val="1400"/>
              <a:buFont typeface="Arial"/>
              <a:buChar char="■"/>
            </a:pPr>
            <a:r>
              <a:rPr lang="en-US" sz="3200" b="0" i="0" u="none" strike="noStrike" cap="none">
                <a:solidFill>
                  <a:srgbClr val="000000"/>
                </a:solidFill>
                <a:latin typeface="Arial"/>
                <a:ea typeface="Arial"/>
                <a:cs typeface="Arial"/>
                <a:sym typeface="Arial"/>
              </a:rPr>
              <a:t>Rotation</a:t>
            </a:r>
            <a:endParaRPr sz="1400" b="0" i="0" u="none" strike="noStrike" cap="none">
              <a:solidFill>
                <a:srgbClr val="000000"/>
              </a:solidFill>
              <a:latin typeface="Arial"/>
              <a:ea typeface="Arial"/>
              <a:cs typeface="Arial"/>
              <a:sym typeface="Arial"/>
            </a:endParaRPr>
          </a:p>
          <a:p>
            <a:pPr marL="1371600" marR="0" lvl="2" indent="-317500" algn="l" rtl="0">
              <a:lnSpc>
                <a:spcPct val="115000"/>
              </a:lnSpc>
              <a:spcBef>
                <a:spcPts val="0"/>
              </a:spcBef>
              <a:spcAft>
                <a:spcPts val="0"/>
              </a:spcAft>
              <a:buClr>
                <a:srgbClr val="000000"/>
              </a:buClr>
              <a:buSzPts val="1400"/>
              <a:buFont typeface="Arial"/>
              <a:buChar char="■"/>
            </a:pPr>
            <a:r>
              <a:rPr lang="en-US" sz="3200" b="0" i="0" u="none" strike="noStrike" cap="none">
                <a:solidFill>
                  <a:srgbClr val="000000"/>
                </a:solidFill>
                <a:latin typeface="Arial"/>
                <a:ea typeface="Arial"/>
                <a:cs typeface="Arial"/>
                <a:sym typeface="Arial"/>
              </a:rPr>
              <a:t>Stretching</a:t>
            </a:r>
            <a:endParaRPr sz="1400" b="0" i="0" u="none" strike="noStrike" cap="none">
              <a:solidFill>
                <a:srgbClr val="000000"/>
              </a:solidFill>
              <a:latin typeface="Arial"/>
              <a:ea typeface="Arial"/>
              <a:cs typeface="Arial"/>
              <a:sym typeface="Arial"/>
            </a:endParaRPr>
          </a:p>
          <a:p>
            <a:pPr marL="1371600" marR="0" lvl="2" indent="-317500" algn="l" rtl="0">
              <a:lnSpc>
                <a:spcPct val="115000"/>
              </a:lnSpc>
              <a:spcBef>
                <a:spcPts val="0"/>
              </a:spcBef>
              <a:spcAft>
                <a:spcPts val="0"/>
              </a:spcAft>
              <a:buClr>
                <a:srgbClr val="000000"/>
              </a:buClr>
              <a:buSzPts val="1400"/>
              <a:buFont typeface="Arial"/>
              <a:buChar char="■"/>
            </a:pPr>
            <a:r>
              <a:rPr lang="en-US" sz="3200" b="0" i="0" u="none" strike="noStrike" cap="none">
                <a:solidFill>
                  <a:srgbClr val="000000"/>
                </a:solidFill>
                <a:latin typeface="Arial"/>
                <a:ea typeface="Arial"/>
                <a:cs typeface="Arial"/>
                <a:sym typeface="Arial"/>
              </a:rPr>
              <a:t>Shearing</a:t>
            </a:r>
            <a:endParaRPr sz="1400" b="0" i="0" u="none" strike="noStrike" cap="none">
              <a:solidFill>
                <a:srgbClr val="000000"/>
              </a:solidFill>
              <a:latin typeface="Arial"/>
              <a:ea typeface="Arial"/>
              <a:cs typeface="Arial"/>
              <a:sym typeface="Arial"/>
            </a:endParaRPr>
          </a:p>
          <a:p>
            <a:pPr marL="1371600" marR="0" lvl="2" indent="-317500" algn="l" rtl="0">
              <a:lnSpc>
                <a:spcPct val="115000"/>
              </a:lnSpc>
              <a:spcBef>
                <a:spcPts val="0"/>
              </a:spcBef>
              <a:spcAft>
                <a:spcPts val="0"/>
              </a:spcAft>
              <a:buClr>
                <a:srgbClr val="000000"/>
              </a:buClr>
              <a:buSzPts val="1400"/>
              <a:buFont typeface="Arial"/>
              <a:buChar char="■"/>
            </a:pPr>
            <a:r>
              <a:rPr lang="en-US" sz="3200" b="0" i="0" u="none" strike="noStrike" cap="none">
                <a:solidFill>
                  <a:srgbClr val="000000"/>
                </a:solidFill>
                <a:latin typeface="Arial"/>
                <a:ea typeface="Arial"/>
                <a:cs typeface="Arial"/>
                <a:sym typeface="Arial"/>
              </a:rPr>
              <a:t>lens distortions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8"/>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15</a:t>
            </a:fld>
            <a:endParaRPr/>
          </a:p>
        </p:txBody>
      </p:sp>
      <p:sp>
        <p:nvSpPr>
          <p:cNvPr id="339" name="Google Shape;339;p18"/>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Dropout</a:t>
            </a:r>
            <a:endParaRPr sz="7500" b="1" i="0" u="none" strike="noStrike" cap="none">
              <a:solidFill>
                <a:srgbClr val="437BB2"/>
              </a:solidFill>
              <a:latin typeface="Arial"/>
              <a:ea typeface="Arial"/>
              <a:cs typeface="Arial"/>
              <a:sym typeface="Arial"/>
            </a:endParaRPr>
          </a:p>
        </p:txBody>
      </p:sp>
      <p:sp>
        <p:nvSpPr>
          <p:cNvPr id="340" name="Google Shape;340;p18"/>
          <p:cNvSpPr txBox="1"/>
          <p:nvPr/>
        </p:nvSpPr>
        <p:spPr>
          <a:xfrm>
            <a:off x="934277" y="3716771"/>
            <a:ext cx="22164259" cy="793645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Dropout is a regularization method that approximates training a large number of neural networks with different architectures in parallel.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During training, some number of layer outputs are randomly ignored or “dropped out.” This has the effect of making the layer look-like and be treated-like a layer with a different number of nodes and connectivity to the prior layer. In effect, each update to a layer during training is performed with a different “view” of the configured layer.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9"/>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16</a:t>
            </a:fld>
            <a:endParaRPr/>
          </a:p>
        </p:txBody>
      </p:sp>
      <p:sp>
        <p:nvSpPr>
          <p:cNvPr id="346" name="Google Shape;346;p19"/>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Dropout</a:t>
            </a:r>
            <a:endParaRPr sz="7500" b="1" i="0" u="none" strike="noStrike" cap="none">
              <a:solidFill>
                <a:srgbClr val="437BB2"/>
              </a:solidFill>
              <a:latin typeface="Arial"/>
              <a:ea typeface="Arial"/>
              <a:cs typeface="Arial"/>
              <a:sym typeface="Arial"/>
            </a:endParaRPr>
          </a:p>
        </p:txBody>
      </p:sp>
      <p:pic>
        <p:nvPicPr>
          <p:cNvPr id="347" name="Google Shape;347;p19"/>
          <p:cNvPicPr preferRelativeResize="0"/>
          <p:nvPr/>
        </p:nvPicPr>
        <p:blipFill rotWithShape="1">
          <a:blip r:embed="rId3">
            <a:alphaModFix/>
          </a:blip>
          <a:srcRect/>
          <a:stretch/>
        </p:blipFill>
        <p:spPr>
          <a:xfrm>
            <a:off x="3473239" y="3633962"/>
            <a:ext cx="15649648" cy="76568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17</a:t>
            </a:fld>
            <a:endParaRPr/>
          </a:p>
        </p:txBody>
      </p:sp>
      <p:sp>
        <p:nvSpPr>
          <p:cNvPr id="353" name="Google Shape;353;p20"/>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Dropout – How It Works</a:t>
            </a:r>
            <a:endParaRPr sz="7500" b="1" i="0" u="none" strike="noStrike" cap="none">
              <a:solidFill>
                <a:srgbClr val="437BB2"/>
              </a:solidFill>
              <a:latin typeface="Arial"/>
              <a:ea typeface="Arial"/>
              <a:cs typeface="Arial"/>
              <a:sym typeface="Arial"/>
            </a:endParaRPr>
          </a:p>
        </p:txBody>
      </p:sp>
      <p:grpSp>
        <p:nvGrpSpPr>
          <p:cNvPr id="354" name="Google Shape;354;p20"/>
          <p:cNvGrpSpPr/>
          <p:nvPr/>
        </p:nvGrpSpPr>
        <p:grpSpPr>
          <a:xfrm>
            <a:off x="1371600" y="4346796"/>
            <a:ext cx="21726937" cy="6904299"/>
            <a:chOff x="838636" y="1623475"/>
            <a:chExt cx="7466728" cy="2268650"/>
          </a:xfrm>
        </p:grpSpPr>
        <p:pic>
          <p:nvPicPr>
            <p:cNvPr id="355" name="Google Shape;355;p20"/>
            <p:cNvPicPr preferRelativeResize="0"/>
            <p:nvPr/>
          </p:nvPicPr>
          <p:blipFill rotWithShape="1">
            <a:blip r:embed="rId3">
              <a:alphaModFix/>
            </a:blip>
            <a:srcRect/>
            <a:stretch/>
          </p:blipFill>
          <p:spPr>
            <a:xfrm>
              <a:off x="838636" y="1623475"/>
              <a:ext cx="1983198" cy="2268650"/>
            </a:xfrm>
            <a:prstGeom prst="rect">
              <a:avLst/>
            </a:prstGeom>
            <a:noFill/>
            <a:ln>
              <a:noFill/>
            </a:ln>
          </p:spPr>
        </p:pic>
        <p:sp>
          <p:nvSpPr>
            <p:cNvPr id="356" name="Google Shape;356;p20"/>
            <p:cNvSpPr txBox="1"/>
            <p:nvPr/>
          </p:nvSpPr>
          <p:spPr>
            <a:xfrm>
              <a:off x="3011855" y="1636780"/>
              <a:ext cx="4805700" cy="425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Forces the network to have a redundant representation.</a:t>
              </a:r>
              <a:endParaRPr sz="2800" b="0" i="0" u="none" strike="noStrike" cap="none">
                <a:solidFill>
                  <a:srgbClr val="000000"/>
                </a:solidFill>
                <a:latin typeface="Arial"/>
                <a:ea typeface="Arial"/>
                <a:cs typeface="Arial"/>
                <a:sym typeface="Arial"/>
              </a:endParaRPr>
            </a:p>
          </p:txBody>
        </p:sp>
        <p:sp>
          <p:nvSpPr>
            <p:cNvPr id="357" name="Google Shape;357;p20"/>
            <p:cNvSpPr/>
            <p:nvPr/>
          </p:nvSpPr>
          <p:spPr>
            <a:xfrm>
              <a:off x="3574712" y="2116956"/>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5400" b="0" i="0" u="none" strike="noStrike" cap="none">
                <a:solidFill>
                  <a:srgbClr val="000000"/>
                </a:solidFill>
                <a:latin typeface="Arial"/>
                <a:ea typeface="Arial"/>
                <a:cs typeface="Arial"/>
                <a:sym typeface="Arial"/>
              </a:endParaRPr>
            </a:p>
          </p:txBody>
        </p:sp>
        <p:sp>
          <p:nvSpPr>
            <p:cNvPr id="358" name="Google Shape;358;p20"/>
            <p:cNvSpPr/>
            <p:nvPr/>
          </p:nvSpPr>
          <p:spPr>
            <a:xfrm>
              <a:off x="3574712" y="2470503"/>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5400" b="0" i="0" u="none" strike="noStrike" cap="none">
                <a:solidFill>
                  <a:srgbClr val="000000"/>
                </a:solidFill>
                <a:latin typeface="Arial"/>
                <a:ea typeface="Arial"/>
                <a:cs typeface="Arial"/>
                <a:sym typeface="Arial"/>
              </a:endParaRPr>
            </a:p>
          </p:txBody>
        </p:sp>
        <p:sp>
          <p:nvSpPr>
            <p:cNvPr id="359" name="Google Shape;359;p20"/>
            <p:cNvSpPr/>
            <p:nvPr/>
          </p:nvSpPr>
          <p:spPr>
            <a:xfrm>
              <a:off x="3574712" y="2824050"/>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5400" b="0" i="0" u="none" strike="noStrike" cap="none">
                <a:solidFill>
                  <a:srgbClr val="000000"/>
                </a:solidFill>
                <a:latin typeface="Arial"/>
                <a:ea typeface="Arial"/>
                <a:cs typeface="Arial"/>
                <a:sym typeface="Arial"/>
              </a:endParaRPr>
            </a:p>
          </p:txBody>
        </p:sp>
        <p:sp>
          <p:nvSpPr>
            <p:cNvPr id="360" name="Google Shape;360;p20"/>
            <p:cNvSpPr/>
            <p:nvPr/>
          </p:nvSpPr>
          <p:spPr>
            <a:xfrm>
              <a:off x="3574712" y="3189895"/>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5400" b="0" i="0" u="none" strike="noStrike" cap="none">
                <a:solidFill>
                  <a:srgbClr val="000000"/>
                </a:solidFill>
                <a:latin typeface="Arial"/>
                <a:ea typeface="Arial"/>
                <a:cs typeface="Arial"/>
                <a:sym typeface="Arial"/>
              </a:endParaRPr>
            </a:p>
          </p:txBody>
        </p:sp>
        <p:sp>
          <p:nvSpPr>
            <p:cNvPr id="361" name="Google Shape;361;p20"/>
            <p:cNvSpPr/>
            <p:nvPr/>
          </p:nvSpPr>
          <p:spPr>
            <a:xfrm>
              <a:off x="3574712" y="3540842"/>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5400" b="0" i="0" u="none" strike="noStrike" cap="none">
                <a:solidFill>
                  <a:srgbClr val="000000"/>
                </a:solidFill>
                <a:latin typeface="Arial"/>
                <a:ea typeface="Arial"/>
                <a:cs typeface="Arial"/>
                <a:sym typeface="Arial"/>
              </a:endParaRPr>
            </a:p>
          </p:txBody>
        </p:sp>
        <p:cxnSp>
          <p:nvCxnSpPr>
            <p:cNvPr id="362" name="Google Shape;362;p20"/>
            <p:cNvCxnSpPr/>
            <p:nvPr/>
          </p:nvCxnSpPr>
          <p:spPr>
            <a:xfrm>
              <a:off x="3867168" y="2278165"/>
              <a:ext cx="579600" cy="0"/>
            </a:xfrm>
            <a:prstGeom prst="straightConnector1">
              <a:avLst/>
            </a:prstGeom>
            <a:noFill/>
            <a:ln w="9525" cap="flat" cmpd="sng">
              <a:solidFill>
                <a:srgbClr val="00ADEF"/>
              </a:solidFill>
              <a:prstDash val="solid"/>
              <a:round/>
              <a:headEnd type="none" w="sm" len="sm"/>
              <a:tailEnd type="triangle" w="lg" len="lg"/>
            </a:ln>
          </p:spPr>
        </p:cxnSp>
        <p:cxnSp>
          <p:nvCxnSpPr>
            <p:cNvPr id="363" name="Google Shape;363;p20"/>
            <p:cNvCxnSpPr/>
            <p:nvPr/>
          </p:nvCxnSpPr>
          <p:spPr>
            <a:xfrm>
              <a:off x="3897129" y="2631713"/>
              <a:ext cx="579600" cy="0"/>
            </a:xfrm>
            <a:prstGeom prst="straightConnector1">
              <a:avLst/>
            </a:prstGeom>
            <a:noFill/>
            <a:ln w="9525" cap="flat" cmpd="sng">
              <a:solidFill>
                <a:srgbClr val="00ADEF"/>
              </a:solidFill>
              <a:prstDash val="solid"/>
              <a:round/>
              <a:headEnd type="none" w="sm" len="sm"/>
              <a:tailEnd type="triangle" w="lg" len="lg"/>
            </a:ln>
          </p:spPr>
        </p:cxnSp>
        <p:cxnSp>
          <p:nvCxnSpPr>
            <p:cNvPr id="364" name="Google Shape;364;p20"/>
            <p:cNvCxnSpPr/>
            <p:nvPr/>
          </p:nvCxnSpPr>
          <p:spPr>
            <a:xfrm>
              <a:off x="3897129" y="2985260"/>
              <a:ext cx="579600" cy="0"/>
            </a:xfrm>
            <a:prstGeom prst="straightConnector1">
              <a:avLst/>
            </a:prstGeom>
            <a:noFill/>
            <a:ln w="9525" cap="flat" cmpd="sng">
              <a:solidFill>
                <a:srgbClr val="00ADEF"/>
              </a:solidFill>
              <a:prstDash val="solid"/>
              <a:round/>
              <a:headEnd type="none" w="sm" len="sm"/>
              <a:tailEnd type="triangle" w="lg" len="lg"/>
            </a:ln>
          </p:spPr>
        </p:cxnSp>
        <p:cxnSp>
          <p:nvCxnSpPr>
            <p:cNvPr id="365" name="Google Shape;365;p20"/>
            <p:cNvCxnSpPr/>
            <p:nvPr/>
          </p:nvCxnSpPr>
          <p:spPr>
            <a:xfrm>
              <a:off x="3897129" y="3351115"/>
              <a:ext cx="579600" cy="0"/>
            </a:xfrm>
            <a:prstGeom prst="straightConnector1">
              <a:avLst/>
            </a:prstGeom>
            <a:noFill/>
            <a:ln w="9525" cap="flat" cmpd="sng">
              <a:solidFill>
                <a:srgbClr val="00ADEF"/>
              </a:solidFill>
              <a:prstDash val="solid"/>
              <a:round/>
              <a:headEnd type="none" w="sm" len="sm"/>
              <a:tailEnd type="triangle" w="lg" len="lg"/>
            </a:ln>
          </p:spPr>
        </p:cxnSp>
        <p:cxnSp>
          <p:nvCxnSpPr>
            <p:cNvPr id="366" name="Google Shape;366;p20"/>
            <p:cNvCxnSpPr/>
            <p:nvPr/>
          </p:nvCxnSpPr>
          <p:spPr>
            <a:xfrm>
              <a:off x="3897129" y="3702062"/>
              <a:ext cx="579600" cy="0"/>
            </a:xfrm>
            <a:prstGeom prst="straightConnector1">
              <a:avLst/>
            </a:prstGeom>
            <a:noFill/>
            <a:ln w="9525" cap="flat" cmpd="sng">
              <a:solidFill>
                <a:srgbClr val="00ADEF"/>
              </a:solidFill>
              <a:prstDash val="solid"/>
              <a:round/>
              <a:headEnd type="none" w="sm" len="sm"/>
              <a:tailEnd type="triangle" w="lg" len="lg"/>
            </a:ln>
          </p:spPr>
        </p:cxnSp>
        <p:sp>
          <p:nvSpPr>
            <p:cNvPr id="367" name="Google Shape;367;p20"/>
            <p:cNvSpPr txBox="1"/>
            <p:nvPr/>
          </p:nvSpPr>
          <p:spPr>
            <a:xfrm>
              <a:off x="4599405" y="2083391"/>
              <a:ext cx="10827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has an ear</a:t>
              </a:r>
              <a:endParaRPr sz="2800" b="0" i="0" u="none" strike="noStrike" cap="none">
                <a:solidFill>
                  <a:srgbClr val="000000"/>
                </a:solidFill>
                <a:latin typeface="Arial"/>
                <a:ea typeface="Arial"/>
                <a:cs typeface="Arial"/>
                <a:sym typeface="Arial"/>
              </a:endParaRPr>
            </a:p>
          </p:txBody>
        </p:sp>
        <p:sp>
          <p:nvSpPr>
            <p:cNvPr id="368" name="Google Shape;368;p20"/>
            <p:cNvSpPr txBox="1"/>
            <p:nvPr/>
          </p:nvSpPr>
          <p:spPr>
            <a:xfrm>
              <a:off x="4599405" y="2457909"/>
              <a:ext cx="10827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has a tail</a:t>
              </a:r>
              <a:endParaRPr sz="2800" b="0" i="0" u="none" strike="noStrike" cap="none">
                <a:solidFill>
                  <a:srgbClr val="000000"/>
                </a:solidFill>
                <a:latin typeface="Arial"/>
                <a:ea typeface="Arial"/>
                <a:cs typeface="Arial"/>
                <a:sym typeface="Arial"/>
              </a:endParaRPr>
            </a:p>
          </p:txBody>
        </p:sp>
        <p:sp>
          <p:nvSpPr>
            <p:cNvPr id="369" name="Google Shape;369;p20"/>
            <p:cNvSpPr txBox="1"/>
            <p:nvPr/>
          </p:nvSpPr>
          <p:spPr>
            <a:xfrm>
              <a:off x="4599405" y="2832427"/>
              <a:ext cx="14214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is furry</a:t>
              </a:r>
              <a:endParaRPr sz="2800" b="0" i="0" u="none" strike="noStrike" cap="none">
                <a:solidFill>
                  <a:srgbClr val="000000"/>
                </a:solidFill>
                <a:latin typeface="Arial"/>
                <a:ea typeface="Arial"/>
                <a:cs typeface="Arial"/>
                <a:sym typeface="Arial"/>
              </a:endParaRPr>
            </a:p>
          </p:txBody>
        </p:sp>
        <p:sp>
          <p:nvSpPr>
            <p:cNvPr id="370" name="Google Shape;370;p20"/>
            <p:cNvSpPr txBox="1"/>
            <p:nvPr/>
          </p:nvSpPr>
          <p:spPr>
            <a:xfrm>
              <a:off x="4599405" y="3206944"/>
              <a:ext cx="14214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has claws</a:t>
              </a:r>
              <a:endParaRPr sz="2800" b="0" i="0" u="none" strike="noStrike" cap="none">
                <a:solidFill>
                  <a:srgbClr val="000000"/>
                </a:solidFill>
                <a:latin typeface="Arial"/>
                <a:ea typeface="Arial"/>
                <a:cs typeface="Arial"/>
                <a:sym typeface="Arial"/>
              </a:endParaRPr>
            </a:p>
          </p:txBody>
        </p:sp>
        <p:sp>
          <p:nvSpPr>
            <p:cNvPr id="371" name="Google Shape;371;p20"/>
            <p:cNvSpPr txBox="1"/>
            <p:nvPr/>
          </p:nvSpPr>
          <p:spPr>
            <a:xfrm>
              <a:off x="4599405" y="3519042"/>
              <a:ext cx="17952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mischievous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look</a:t>
              </a:r>
              <a:endParaRPr sz="2800" b="0" i="0" u="none" strike="noStrike" cap="none">
                <a:solidFill>
                  <a:srgbClr val="000000"/>
                </a:solidFill>
                <a:latin typeface="Arial"/>
                <a:ea typeface="Arial"/>
                <a:cs typeface="Arial"/>
                <a:sym typeface="Arial"/>
              </a:endParaRPr>
            </a:p>
          </p:txBody>
        </p:sp>
        <p:cxnSp>
          <p:nvCxnSpPr>
            <p:cNvPr id="372" name="Google Shape;372;p20"/>
            <p:cNvCxnSpPr/>
            <p:nvPr/>
          </p:nvCxnSpPr>
          <p:spPr>
            <a:xfrm>
              <a:off x="6475580" y="2275708"/>
              <a:ext cx="777900" cy="490500"/>
            </a:xfrm>
            <a:prstGeom prst="straightConnector1">
              <a:avLst/>
            </a:prstGeom>
            <a:noFill/>
            <a:ln w="9525" cap="flat" cmpd="sng">
              <a:solidFill>
                <a:srgbClr val="00ADEF"/>
              </a:solidFill>
              <a:prstDash val="solid"/>
              <a:round/>
              <a:headEnd type="none" w="sm" len="sm"/>
              <a:tailEnd type="triangle" w="lg" len="lg"/>
            </a:ln>
          </p:spPr>
        </p:cxnSp>
        <p:cxnSp>
          <p:nvCxnSpPr>
            <p:cNvPr id="373" name="Google Shape;373;p20"/>
            <p:cNvCxnSpPr/>
            <p:nvPr/>
          </p:nvCxnSpPr>
          <p:spPr>
            <a:xfrm>
              <a:off x="6497226" y="2629288"/>
              <a:ext cx="698400" cy="260100"/>
            </a:xfrm>
            <a:prstGeom prst="straightConnector1">
              <a:avLst/>
            </a:prstGeom>
            <a:noFill/>
            <a:ln w="9525" cap="flat" cmpd="sng">
              <a:solidFill>
                <a:srgbClr val="00ADEF"/>
              </a:solidFill>
              <a:prstDash val="solid"/>
              <a:round/>
              <a:headEnd type="none" w="sm" len="sm"/>
              <a:tailEnd type="triangle" w="lg" len="lg"/>
            </a:ln>
          </p:spPr>
        </p:cxnSp>
        <p:cxnSp>
          <p:nvCxnSpPr>
            <p:cNvPr id="374" name="Google Shape;374;p20"/>
            <p:cNvCxnSpPr/>
            <p:nvPr/>
          </p:nvCxnSpPr>
          <p:spPr>
            <a:xfrm>
              <a:off x="6461143" y="2982890"/>
              <a:ext cx="677100" cy="65100"/>
            </a:xfrm>
            <a:prstGeom prst="straightConnector1">
              <a:avLst/>
            </a:prstGeom>
            <a:noFill/>
            <a:ln w="9525" cap="flat" cmpd="sng">
              <a:solidFill>
                <a:srgbClr val="00ADEF"/>
              </a:solidFill>
              <a:prstDash val="solid"/>
              <a:round/>
              <a:headEnd type="none" w="sm" len="sm"/>
              <a:tailEnd type="triangle" w="lg" len="lg"/>
            </a:ln>
          </p:spPr>
        </p:cxnSp>
        <p:cxnSp>
          <p:nvCxnSpPr>
            <p:cNvPr id="375" name="Google Shape;375;p20"/>
            <p:cNvCxnSpPr/>
            <p:nvPr/>
          </p:nvCxnSpPr>
          <p:spPr>
            <a:xfrm rot="10800000" flipH="1">
              <a:off x="6468351" y="3199702"/>
              <a:ext cx="691200" cy="151200"/>
            </a:xfrm>
            <a:prstGeom prst="straightConnector1">
              <a:avLst/>
            </a:prstGeom>
            <a:noFill/>
            <a:ln w="9525" cap="flat" cmpd="sng">
              <a:solidFill>
                <a:srgbClr val="00ADEF"/>
              </a:solidFill>
              <a:prstDash val="solid"/>
              <a:round/>
              <a:headEnd type="none" w="sm" len="sm"/>
              <a:tailEnd type="triangle" w="lg" len="lg"/>
            </a:ln>
          </p:spPr>
        </p:cxnSp>
        <p:cxnSp>
          <p:nvCxnSpPr>
            <p:cNvPr id="376" name="Google Shape;376;p20"/>
            <p:cNvCxnSpPr/>
            <p:nvPr/>
          </p:nvCxnSpPr>
          <p:spPr>
            <a:xfrm rot="10800000" flipH="1">
              <a:off x="6468351" y="3379591"/>
              <a:ext cx="705900" cy="324900"/>
            </a:xfrm>
            <a:prstGeom prst="straightConnector1">
              <a:avLst/>
            </a:prstGeom>
            <a:noFill/>
            <a:ln w="9525" cap="flat" cmpd="sng">
              <a:solidFill>
                <a:srgbClr val="00ADEF"/>
              </a:solidFill>
              <a:prstDash val="solid"/>
              <a:round/>
              <a:headEnd type="none" w="sm" len="sm"/>
              <a:tailEnd type="triangle" w="lg" len="lg"/>
            </a:ln>
          </p:spPr>
        </p:cxnSp>
        <p:sp>
          <p:nvSpPr>
            <p:cNvPr id="377" name="Google Shape;377;p20"/>
            <p:cNvSpPr txBox="1"/>
            <p:nvPr/>
          </p:nvSpPr>
          <p:spPr>
            <a:xfrm>
              <a:off x="7222664" y="2812664"/>
              <a:ext cx="10827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cat </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68"/>
                <a:buFont typeface="Arial"/>
                <a:buNone/>
              </a:pPr>
              <a:r>
                <a:rPr lang="en-US" sz="2800" b="0" i="0" u="none" strike="noStrike" cap="none">
                  <a:solidFill>
                    <a:srgbClr val="000000"/>
                  </a:solidFill>
                  <a:latin typeface="Arial"/>
                  <a:ea typeface="Arial"/>
                  <a:cs typeface="Arial"/>
                  <a:sym typeface="Arial"/>
                </a:rPr>
                <a:t>score</a:t>
              </a:r>
              <a:endParaRPr sz="2800" b="0" i="0" u="none" strike="noStrike" cap="none">
                <a:solidFill>
                  <a:srgbClr val="000000"/>
                </a:solidFill>
                <a:latin typeface="Arial"/>
                <a:ea typeface="Arial"/>
                <a:cs typeface="Arial"/>
                <a:sym typeface="Arial"/>
              </a:endParaRPr>
            </a:p>
          </p:txBody>
        </p:sp>
        <p:cxnSp>
          <p:nvCxnSpPr>
            <p:cNvPr id="378" name="Google Shape;378;p20"/>
            <p:cNvCxnSpPr/>
            <p:nvPr/>
          </p:nvCxnSpPr>
          <p:spPr>
            <a:xfrm>
              <a:off x="5894539" y="2278165"/>
              <a:ext cx="579600" cy="0"/>
            </a:xfrm>
            <a:prstGeom prst="straightConnector1">
              <a:avLst/>
            </a:prstGeom>
            <a:noFill/>
            <a:ln w="9525" cap="flat" cmpd="sng">
              <a:solidFill>
                <a:srgbClr val="00ADEF"/>
              </a:solidFill>
              <a:prstDash val="solid"/>
              <a:round/>
              <a:headEnd type="none" w="sm" len="sm"/>
              <a:tailEnd type="none" w="sm" len="sm"/>
            </a:ln>
          </p:spPr>
        </p:cxnSp>
        <p:cxnSp>
          <p:nvCxnSpPr>
            <p:cNvPr id="379" name="Google Shape;379;p20"/>
            <p:cNvCxnSpPr/>
            <p:nvPr/>
          </p:nvCxnSpPr>
          <p:spPr>
            <a:xfrm>
              <a:off x="5924499" y="2631713"/>
              <a:ext cx="579600" cy="0"/>
            </a:xfrm>
            <a:prstGeom prst="straightConnector1">
              <a:avLst/>
            </a:prstGeom>
            <a:noFill/>
            <a:ln w="9525" cap="flat" cmpd="sng">
              <a:solidFill>
                <a:srgbClr val="00ADEF"/>
              </a:solidFill>
              <a:prstDash val="solid"/>
              <a:round/>
              <a:headEnd type="none" w="sm" len="sm"/>
              <a:tailEnd type="none" w="sm" len="sm"/>
            </a:ln>
          </p:spPr>
        </p:cxnSp>
        <p:cxnSp>
          <p:nvCxnSpPr>
            <p:cNvPr id="380" name="Google Shape;380;p20"/>
            <p:cNvCxnSpPr/>
            <p:nvPr/>
          </p:nvCxnSpPr>
          <p:spPr>
            <a:xfrm>
              <a:off x="5894539" y="2985260"/>
              <a:ext cx="579600" cy="0"/>
            </a:xfrm>
            <a:prstGeom prst="straightConnector1">
              <a:avLst/>
            </a:prstGeom>
            <a:noFill/>
            <a:ln w="9525" cap="flat" cmpd="sng">
              <a:solidFill>
                <a:srgbClr val="00ADEF"/>
              </a:solidFill>
              <a:prstDash val="solid"/>
              <a:round/>
              <a:headEnd type="none" w="sm" len="sm"/>
              <a:tailEnd type="none" w="sm" len="sm"/>
            </a:ln>
          </p:spPr>
        </p:cxnSp>
        <p:cxnSp>
          <p:nvCxnSpPr>
            <p:cNvPr id="381" name="Google Shape;381;p20"/>
            <p:cNvCxnSpPr/>
            <p:nvPr/>
          </p:nvCxnSpPr>
          <p:spPr>
            <a:xfrm>
              <a:off x="5894539" y="3351115"/>
              <a:ext cx="579600" cy="0"/>
            </a:xfrm>
            <a:prstGeom prst="straightConnector1">
              <a:avLst/>
            </a:prstGeom>
            <a:noFill/>
            <a:ln w="9525" cap="flat" cmpd="sng">
              <a:solidFill>
                <a:srgbClr val="00ADEF"/>
              </a:solidFill>
              <a:prstDash val="solid"/>
              <a:round/>
              <a:headEnd type="none" w="sm" len="sm"/>
              <a:tailEnd type="none" w="sm" len="sm"/>
            </a:ln>
          </p:spPr>
        </p:cxnSp>
        <p:cxnSp>
          <p:nvCxnSpPr>
            <p:cNvPr id="382" name="Google Shape;382;p20"/>
            <p:cNvCxnSpPr/>
            <p:nvPr/>
          </p:nvCxnSpPr>
          <p:spPr>
            <a:xfrm>
              <a:off x="5894539" y="3702062"/>
              <a:ext cx="579600" cy="0"/>
            </a:xfrm>
            <a:prstGeom prst="straightConnector1">
              <a:avLst/>
            </a:prstGeom>
            <a:noFill/>
            <a:ln w="9525" cap="flat" cmpd="sng">
              <a:solidFill>
                <a:srgbClr val="00ADEF"/>
              </a:solidFill>
              <a:prstDash val="solid"/>
              <a:round/>
              <a:headEnd type="none" w="sm" len="sm"/>
              <a:tailEnd type="none" w="sm" len="sm"/>
            </a:ln>
          </p:spPr>
        </p:cxnSp>
        <p:sp>
          <p:nvSpPr>
            <p:cNvPr id="383" name="Google Shape;383;p20"/>
            <p:cNvSpPr txBox="1"/>
            <p:nvPr/>
          </p:nvSpPr>
          <p:spPr>
            <a:xfrm>
              <a:off x="6003363" y="2110945"/>
              <a:ext cx="360600" cy="3222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1" i="0" u="none" strike="noStrike" cap="none">
                  <a:solidFill>
                    <a:srgbClr val="FF0000"/>
                  </a:solidFill>
                  <a:latin typeface="Arial"/>
                  <a:ea typeface="Arial"/>
                  <a:cs typeface="Arial"/>
                  <a:sym typeface="Arial"/>
                </a:rPr>
                <a:t>X</a:t>
              </a:r>
              <a:endParaRPr sz="2800" b="0" i="0" u="none" strike="noStrike" cap="none">
                <a:solidFill>
                  <a:srgbClr val="000000"/>
                </a:solidFill>
                <a:latin typeface="Arial"/>
                <a:ea typeface="Arial"/>
                <a:cs typeface="Arial"/>
                <a:sym typeface="Arial"/>
              </a:endParaRPr>
            </a:p>
          </p:txBody>
        </p:sp>
        <p:sp>
          <p:nvSpPr>
            <p:cNvPr id="384" name="Google Shape;384;p20"/>
            <p:cNvSpPr txBox="1"/>
            <p:nvPr/>
          </p:nvSpPr>
          <p:spPr>
            <a:xfrm>
              <a:off x="6026761" y="2788996"/>
              <a:ext cx="360600" cy="3222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1" i="0" u="none" strike="noStrike" cap="none">
                  <a:solidFill>
                    <a:srgbClr val="FF0000"/>
                  </a:solidFill>
                  <a:latin typeface="Arial"/>
                  <a:ea typeface="Arial"/>
                  <a:cs typeface="Arial"/>
                  <a:sym typeface="Arial"/>
                </a:rPr>
                <a:t>X</a:t>
              </a:r>
              <a:endParaRPr sz="2800" b="0" i="0" u="none" strike="noStrike" cap="none">
                <a:solidFill>
                  <a:srgbClr val="000000"/>
                </a:solidFill>
                <a:latin typeface="Arial"/>
                <a:ea typeface="Arial"/>
                <a:cs typeface="Arial"/>
                <a:sym typeface="Arial"/>
              </a:endParaRPr>
            </a:p>
          </p:txBody>
        </p:sp>
        <p:sp>
          <p:nvSpPr>
            <p:cNvPr id="385" name="Google Shape;385;p20"/>
            <p:cNvSpPr txBox="1"/>
            <p:nvPr/>
          </p:nvSpPr>
          <p:spPr>
            <a:xfrm>
              <a:off x="6033978" y="3513307"/>
              <a:ext cx="360600" cy="3222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US" sz="2800" b="1" i="0" u="none" strike="noStrike" cap="none">
                  <a:solidFill>
                    <a:srgbClr val="FF0000"/>
                  </a:solidFill>
                  <a:latin typeface="Arial"/>
                  <a:ea typeface="Arial"/>
                  <a:cs typeface="Arial"/>
                  <a:sym typeface="Arial"/>
                </a:rPr>
                <a:t>X</a:t>
              </a:r>
              <a:endParaRPr sz="28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1"/>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18</a:t>
            </a:fld>
            <a:endParaRPr/>
          </a:p>
        </p:txBody>
      </p:sp>
      <p:sp>
        <p:nvSpPr>
          <p:cNvPr id="391" name="Google Shape;391;p21"/>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Dropout</a:t>
            </a:r>
            <a:endParaRPr sz="7500" b="1" i="0" u="none" strike="noStrike" cap="none">
              <a:solidFill>
                <a:srgbClr val="437BB2"/>
              </a:solidFill>
              <a:latin typeface="Arial"/>
              <a:ea typeface="Arial"/>
              <a:cs typeface="Arial"/>
              <a:sym typeface="Arial"/>
            </a:endParaRPr>
          </a:p>
        </p:txBody>
      </p:sp>
      <p:sp>
        <p:nvSpPr>
          <p:cNvPr id="392" name="Google Shape;392;p21"/>
          <p:cNvSpPr txBox="1"/>
          <p:nvPr/>
        </p:nvSpPr>
        <p:spPr>
          <a:xfrm>
            <a:off x="11900735" y="3986197"/>
            <a:ext cx="9593780" cy="7026359"/>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3200" b="0" i="0" u="none" strike="noStrike" cap="none">
                <a:solidFill>
                  <a:srgbClr val="000000"/>
                </a:solidFill>
                <a:latin typeface="Arial"/>
                <a:ea typeface="Arial"/>
                <a:cs typeface="Arial"/>
                <a:sym typeface="Arial"/>
              </a:rPr>
              <a:t>Another interpretation:</a:t>
            </a: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3200" b="0" i="0" u="none" strike="noStrike" cap="none">
                <a:solidFill>
                  <a:srgbClr val="000000"/>
                </a:solidFill>
                <a:latin typeface="Arial"/>
                <a:ea typeface="Arial"/>
                <a:cs typeface="Arial"/>
                <a:sym typeface="Arial"/>
              </a:rPr>
              <a:t>Dropout is training a large ensemble of models (that share parameters).</a:t>
            </a: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3200" b="0" i="0" u="none" strike="noStrike" cap="none">
                <a:solidFill>
                  <a:srgbClr val="000000"/>
                </a:solidFill>
                <a:latin typeface="Arial"/>
                <a:ea typeface="Arial"/>
                <a:cs typeface="Arial"/>
                <a:sym typeface="Arial"/>
              </a:rPr>
              <a:t>Each binary mask is one model, gets trained on only ~one batch.</a:t>
            </a:r>
            <a:endParaRPr sz="3200" b="0" i="0" u="none" strike="noStrike" cap="none">
              <a:solidFill>
                <a:srgbClr val="000000"/>
              </a:solidFill>
              <a:latin typeface="Arial"/>
              <a:ea typeface="Arial"/>
              <a:cs typeface="Arial"/>
              <a:sym typeface="Arial"/>
            </a:endParaRPr>
          </a:p>
        </p:txBody>
      </p:sp>
      <p:pic>
        <p:nvPicPr>
          <p:cNvPr id="393" name="Google Shape;393;p21"/>
          <p:cNvPicPr preferRelativeResize="0"/>
          <p:nvPr/>
        </p:nvPicPr>
        <p:blipFill rotWithShape="1">
          <a:blip r:embed="rId3">
            <a:alphaModFix/>
          </a:blip>
          <a:srcRect/>
          <a:stretch/>
        </p:blipFill>
        <p:spPr>
          <a:xfrm>
            <a:off x="2889485" y="3922363"/>
            <a:ext cx="6791227" cy="66528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7"/>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19</a:t>
            </a:fld>
            <a:endParaRPr/>
          </a:p>
        </p:txBody>
      </p:sp>
      <p:sp>
        <p:nvSpPr>
          <p:cNvPr id="330" name="Google Shape;330;p17"/>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Batch Normalization</a:t>
            </a:r>
            <a:endParaRPr sz="7500" b="1" i="0" u="none" strike="noStrike" cap="none">
              <a:solidFill>
                <a:srgbClr val="437BB2"/>
              </a:solidFill>
              <a:latin typeface="Arial"/>
              <a:ea typeface="Arial"/>
              <a:cs typeface="Arial"/>
              <a:sym typeface="Arial"/>
            </a:endParaRPr>
          </a:p>
        </p:txBody>
      </p:sp>
      <p:sp>
        <p:nvSpPr>
          <p:cNvPr id="331" name="Google Shape;331;p17"/>
          <p:cNvSpPr txBox="1"/>
          <p:nvPr/>
        </p:nvSpPr>
        <p:spPr>
          <a:xfrm>
            <a:off x="1126709" y="3816162"/>
            <a:ext cx="11378392" cy="76933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Due to this normalization “layers” between each fully connected layers, the range of input distribution of each layer stays the same, no matter the changes in the previous layer</a:t>
            </a:r>
            <a:endParaRPr sz="14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Given x inputs from k-th neuron: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Normalization brings all the inputs centered around 0. This way, there is not much change in each layer input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Text and image source: </a:t>
            </a:r>
            <a:r>
              <a:rPr lang="en-US" sz="10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Medium</a:t>
            </a:r>
            <a:endParaRPr sz="10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32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32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32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32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3200" b="0" i="0" u="none" strike="noStrike" cap="none">
              <a:solidFill>
                <a:srgbClr val="000000"/>
              </a:solidFill>
              <a:latin typeface="Arial"/>
              <a:ea typeface="Arial"/>
              <a:cs typeface="Arial"/>
              <a:sym typeface="Arial"/>
            </a:endParaRPr>
          </a:p>
        </p:txBody>
      </p:sp>
      <p:pic>
        <p:nvPicPr>
          <p:cNvPr id="332" name="Google Shape;332;p17"/>
          <p:cNvPicPr preferRelativeResize="0"/>
          <p:nvPr/>
        </p:nvPicPr>
        <p:blipFill rotWithShape="1">
          <a:blip r:embed="rId4">
            <a:alphaModFix/>
          </a:blip>
          <a:srcRect/>
          <a:stretch/>
        </p:blipFill>
        <p:spPr>
          <a:xfrm>
            <a:off x="12330933" y="4253483"/>
            <a:ext cx="11378392" cy="6818707"/>
          </a:xfrm>
          <a:prstGeom prst="rect">
            <a:avLst/>
          </a:prstGeom>
          <a:noFill/>
          <a:ln>
            <a:noFill/>
          </a:ln>
        </p:spPr>
      </p:pic>
      <p:pic>
        <p:nvPicPr>
          <p:cNvPr id="333" name="Google Shape;333;p17"/>
          <p:cNvPicPr preferRelativeResize="0"/>
          <p:nvPr/>
        </p:nvPicPr>
        <p:blipFill rotWithShape="1">
          <a:blip r:embed="rId5">
            <a:alphaModFix/>
          </a:blip>
          <a:srcRect/>
          <a:stretch/>
        </p:blipFill>
        <p:spPr>
          <a:xfrm>
            <a:off x="4772458" y="6527360"/>
            <a:ext cx="3770471" cy="14040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
        <p:cNvGrpSpPr/>
        <p:nvPr/>
      </p:nvGrpSpPr>
      <p:grpSpPr>
        <a:xfrm>
          <a:off x="0" y="0"/>
          <a:ext cx="0" cy="0"/>
          <a:chOff x="0" y="0"/>
          <a:chExt cx="0" cy="0"/>
        </a:xfrm>
      </p:grpSpPr>
      <p:sp>
        <p:nvSpPr>
          <p:cNvPr id="133" name="Google Shape;133;g1151fa63e12_0_60"/>
          <p:cNvSpPr/>
          <p:nvPr/>
        </p:nvSpPr>
        <p:spPr>
          <a:xfrm>
            <a:off x="74" y="900"/>
            <a:ext cx="24384000" cy="13716000"/>
          </a:xfrm>
          <a:prstGeom prst="rect">
            <a:avLst/>
          </a:prstGeom>
          <a:noFill/>
          <a:ln w="28425" cap="flat" cmpd="sng">
            <a:solidFill>
              <a:srgbClr val="1836B2"/>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1151fa63e12_0_60"/>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Brain Stormer</a:t>
            </a:r>
            <a:endParaRPr sz="7500" b="1" i="0" u="none" strike="noStrike" cap="none">
              <a:solidFill>
                <a:srgbClr val="437BB2"/>
              </a:solidFill>
              <a:latin typeface="Arial"/>
              <a:ea typeface="Arial"/>
              <a:cs typeface="Arial"/>
              <a:sym typeface="Arial"/>
            </a:endParaRPr>
          </a:p>
        </p:txBody>
      </p:sp>
      <p:sp>
        <p:nvSpPr>
          <p:cNvPr id="135" name="Google Shape;135;g1151fa63e12_0_60"/>
          <p:cNvSpPr txBox="1"/>
          <p:nvPr/>
        </p:nvSpPr>
        <p:spPr>
          <a:xfrm>
            <a:off x="1073426" y="3856383"/>
            <a:ext cx="20554122" cy="7478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Q1. Back Propagation is a learning technique that adjusts weights in neural network by propagating weight changes.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Forward from input to output</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Backward from output to input</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Forward from input to hidden layers</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Backward from hidden layers to input</a:t>
            </a:r>
            <a:endParaRPr sz="1400" b="0" i="0" u="none" strike="noStrike" cap="none">
              <a:solidFill>
                <a:srgbClr val="000000"/>
              </a:solidFill>
              <a:latin typeface="Arial"/>
              <a:ea typeface="Arial"/>
              <a:cs typeface="Arial"/>
              <a:sym typeface="Arial"/>
            </a:endParaRPr>
          </a:p>
          <a:p>
            <a:pPr marL="514350" marR="0" lvl="0" indent="-31115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514350" marR="0" lvl="0" indent="-31115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Q2. What is sigmoid as an activation function in neural network.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Answer-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Arial"/>
                <a:ea typeface="Arial"/>
                <a:cs typeface="Arial"/>
                <a:sym typeface="Arial"/>
              </a:rPr>
              <a:t>A weighted sum of inputs is passed through an activation function and this output serves as an input to the next layer</a:t>
            </a:r>
            <a:r>
              <a:rPr lang="en-US" sz="3200" b="0" i="0" u="none" strike="noStrike" cap="none">
                <a:solidFill>
                  <a:srgbClr val="000000"/>
                </a:solidFill>
                <a:latin typeface="Arial"/>
                <a:ea typeface="Arial"/>
                <a:cs typeface="Arial"/>
                <a:sym typeface="Arial"/>
              </a:rPr>
              <a:t>. When the activation function for a neuron is a sigmoid function it is a guarantee that the output of this unit will always be between 0 and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20</a:t>
            </a:fld>
            <a:endParaRPr/>
          </a:p>
        </p:txBody>
      </p:sp>
      <p:sp>
        <p:nvSpPr>
          <p:cNvPr id="175" name="Google Shape;175;p7"/>
          <p:cNvSpPr txBox="1"/>
          <p:nvPr/>
        </p:nvSpPr>
        <p:spPr>
          <a:xfrm>
            <a:off x="849217" y="1513331"/>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dirty="0">
                <a:solidFill>
                  <a:srgbClr val="437BB2"/>
                </a:solidFill>
                <a:latin typeface="Arial"/>
                <a:ea typeface="Arial"/>
                <a:cs typeface="Arial"/>
                <a:sym typeface="Arial"/>
              </a:rPr>
              <a:t>Types of Neural Network</a:t>
            </a:r>
            <a:endParaRPr sz="7500" b="1" i="0" u="none" strike="noStrike" cap="none" dirty="0">
              <a:solidFill>
                <a:srgbClr val="437BB2"/>
              </a:solidFill>
              <a:latin typeface="Arial"/>
              <a:ea typeface="Arial"/>
              <a:cs typeface="Arial"/>
              <a:sym typeface="Arial"/>
            </a:endParaRPr>
          </a:p>
        </p:txBody>
      </p:sp>
      <p:grpSp>
        <p:nvGrpSpPr>
          <p:cNvPr id="176" name="Google Shape;176;p7"/>
          <p:cNvGrpSpPr/>
          <p:nvPr/>
        </p:nvGrpSpPr>
        <p:grpSpPr>
          <a:xfrm>
            <a:off x="10281803" y="3490355"/>
            <a:ext cx="3299088" cy="9393895"/>
            <a:chOff x="2932523" y="4131"/>
            <a:chExt cx="3299088" cy="9393895"/>
          </a:xfrm>
        </p:grpSpPr>
        <p:sp>
          <p:nvSpPr>
            <p:cNvPr id="177" name="Google Shape;177;p7"/>
            <p:cNvSpPr/>
            <p:nvPr/>
          </p:nvSpPr>
          <p:spPr>
            <a:xfrm>
              <a:off x="2932523" y="4131"/>
              <a:ext cx="3299088" cy="1806518"/>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7"/>
            <p:cNvSpPr txBox="1"/>
            <p:nvPr/>
          </p:nvSpPr>
          <p:spPr>
            <a:xfrm>
              <a:off x="3020710" y="92318"/>
              <a:ext cx="3122714" cy="1630144"/>
            </a:xfrm>
            <a:prstGeom prst="rect">
              <a:avLst/>
            </a:prstGeom>
            <a:noFill/>
            <a:ln>
              <a:noFill/>
            </a:ln>
          </p:spPr>
          <p:txBody>
            <a:bodyPr spcFirstLastPara="1" wrap="square" lIns="133350" tIns="66675" rIns="133350" bIns="66675"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dirty="0">
                  <a:solidFill>
                    <a:srgbClr val="FFFFFF"/>
                  </a:solidFill>
                  <a:latin typeface="Calibri"/>
                  <a:ea typeface="Calibri"/>
                  <a:cs typeface="Calibri"/>
                  <a:sym typeface="Calibri"/>
                </a:rPr>
                <a:t>Feed Forward Neural Network</a:t>
              </a:r>
              <a:endParaRPr sz="3500" b="0" i="0" u="none" strike="noStrike" cap="none" dirty="0">
                <a:solidFill>
                  <a:srgbClr val="FFFFFF"/>
                </a:solidFill>
                <a:latin typeface="Calibri"/>
                <a:ea typeface="Calibri"/>
                <a:cs typeface="Calibri"/>
                <a:sym typeface="Calibri"/>
              </a:endParaRPr>
            </a:p>
          </p:txBody>
        </p:sp>
        <p:sp>
          <p:nvSpPr>
            <p:cNvPr id="179" name="Google Shape;179;p7"/>
            <p:cNvSpPr/>
            <p:nvPr/>
          </p:nvSpPr>
          <p:spPr>
            <a:xfrm>
              <a:off x="2932523" y="1900975"/>
              <a:ext cx="3299088" cy="1806518"/>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7"/>
            <p:cNvSpPr txBox="1"/>
            <p:nvPr/>
          </p:nvSpPr>
          <p:spPr>
            <a:xfrm>
              <a:off x="3020710" y="1989162"/>
              <a:ext cx="3122714" cy="1630144"/>
            </a:xfrm>
            <a:prstGeom prst="rect">
              <a:avLst/>
            </a:prstGeom>
            <a:noFill/>
            <a:ln>
              <a:noFill/>
            </a:ln>
          </p:spPr>
          <p:txBody>
            <a:bodyPr spcFirstLastPara="1" wrap="square" lIns="133350" tIns="66675" rIns="133350" bIns="66675"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Convolutional Neural Network</a:t>
              </a:r>
              <a:endParaRPr sz="3500" b="0" i="0" u="none" strike="noStrike" cap="none">
                <a:solidFill>
                  <a:srgbClr val="FFFFFF"/>
                </a:solidFill>
                <a:latin typeface="Calibri"/>
                <a:ea typeface="Calibri"/>
                <a:cs typeface="Calibri"/>
                <a:sym typeface="Calibri"/>
              </a:endParaRPr>
            </a:p>
          </p:txBody>
        </p:sp>
        <p:sp>
          <p:nvSpPr>
            <p:cNvPr id="181" name="Google Shape;181;p7"/>
            <p:cNvSpPr/>
            <p:nvPr/>
          </p:nvSpPr>
          <p:spPr>
            <a:xfrm>
              <a:off x="2932523" y="3797819"/>
              <a:ext cx="3299088" cy="1806518"/>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7"/>
            <p:cNvSpPr txBox="1"/>
            <p:nvPr/>
          </p:nvSpPr>
          <p:spPr>
            <a:xfrm>
              <a:off x="3020710" y="3886006"/>
              <a:ext cx="3122714" cy="1630144"/>
            </a:xfrm>
            <a:prstGeom prst="rect">
              <a:avLst/>
            </a:prstGeom>
            <a:noFill/>
            <a:ln>
              <a:noFill/>
            </a:ln>
          </p:spPr>
          <p:txBody>
            <a:bodyPr spcFirstLastPara="1" wrap="square" lIns="133350" tIns="66675" rIns="133350" bIns="66675"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Recurrent Neural Network</a:t>
              </a:r>
              <a:endParaRPr sz="3500" b="0" i="0" u="none" strike="noStrike" cap="none">
                <a:solidFill>
                  <a:srgbClr val="FFFFFF"/>
                </a:solidFill>
                <a:latin typeface="Calibri"/>
                <a:ea typeface="Calibri"/>
                <a:cs typeface="Calibri"/>
                <a:sym typeface="Calibri"/>
              </a:endParaRPr>
            </a:p>
          </p:txBody>
        </p:sp>
        <p:sp>
          <p:nvSpPr>
            <p:cNvPr id="183" name="Google Shape;183;p7"/>
            <p:cNvSpPr/>
            <p:nvPr/>
          </p:nvSpPr>
          <p:spPr>
            <a:xfrm>
              <a:off x="2932523" y="5694663"/>
              <a:ext cx="3299088" cy="1806518"/>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7"/>
            <p:cNvSpPr txBox="1"/>
            <p:nvPr/>
          </p:nvSpPr>
          <p:spPr>
            <a:xfrm>
              <a:off x="3020710" y="5782850"/>
              <a:ext cx="3122714" cy="1630144"/>
            </a:xfrm>
            <a:prstGeom prst="rect">
              <a:avLst/>
            </a:prstGeom>
            <a:noFill/>
            <a:ln>
              <a:noFill/>
            </a:ln>
          </p:spPr>
          <p:txBody>
            <a:bodyPr spcFirstLastPara="1" wrap="square" lIns="133350" tIns="66675" rIns="133350" bIns="66675"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LSTM – Long Short-Term Memory</a:t>
              </a:r>
              <a:endParaRPr sz="3500" b="0" i="0" u="none" strike="noStrike" cap="none">
                <a:solidFill>
                  <a:srgbClr val="FFFFFF"/>
                </a:solidFill>
                <a:latin typeface="Calibri"/>
                <a:ea typeface="Calibri"/>
                <a:cs typeface="Calibri"/>
                <a:sym typeface="Calibri"/>
              </a:endParaRPr>
            </a:p>
          </p:txBody>
        </p:sp>
        <p:sp>
          <p:nvSpPr>
            <p:cNvPr id="185" name="Google Shape;185;p7"/>
            <p:cNvSpPr/>
            <p:nvPr/>
          </p:nvSpPr>
          <p:spPr>
            <a:xfrm>
              <a:off x="2932523" y="7591508"/>
              <a:ext cx="3299088" cy="1806518"/>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7"/>
            <p:cNvSpPr txBox="1"/>
            <p:nvPr/>
          </p:nvSpPr>
          <p:spPr>
            <a:xfrm>
              <a:off x="3020710" y="7679695"/>
              <a:ext cx="3122714" cy="1630144"/>
            </a:xfrm>
            <a:prstGeom prst="rect">
              <a:avLst/>
            </a:prstGeom>
            <a:noFill/>
            <a:ln>
              <a:noFill/>
            </a:ln>
          </p:spPr>
          <p:txBody>
            <a:bodyPr spcFirstLastPara="1" wrap="square" lIns="133350" tIns="66675" rIns="133350" bIns="66675" anchor="ctr" anchorCtr="0">
              <a:noAutofit/>
            </a:bodyPr>
            <a:lstStyle/>
            <a:p>
              <a:pPr marL="0" marR="0" lvl="0" indent="0" algn="ctr"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Sequence to Sequence Models</a:t>
              </a:r>
              <a:endParaRPr sz="35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2"/>
          <p:cNvSpPr txBox="1">
            <a:spLocks noGrp="1"/>
          </p:cNvSpPr>
          <p:nvPr>
            <p:ph type="ctrTitle" idx="4294967295"/>
          </p:nvPr>
        </p:nvSpPr>
        <p:spPr>
          <a:xfrm>
            <a:off x="673100" y="2870200"/>
            <a:ext cx="23050499" cy="4559300"/>
          </a:xfrm>
          <a:prstGeom prst="rect">
            <a:avLst/>
          </a:prstGeom>
          <a:noFill/>
          <a:ln>
            <a:noFill/>
          </a:ln>
        </p:spPr>
        <p:txBody>
          <a:bodyPr spcFirstLastPara="1" wrap="square" lIns="243800" tIns="243800" rIns="243800" bIns="243800" anchor="b" anchorCtr="0">
            <a:noAutofit/>
          </a:bodyPr>
          <a:lstStyle/>
          <a:p>
            <a:pPr marL="0" marR="0" lvl="0" indent="0" algn="ctr" rtl="0">
              <a:lnSpc>
                <a:spcPct val="100000"/>
              </a:lnSpc>
              <a:spcBef>
                <a:spcPts val="0"/>
              </a:spcBef>
              <a:spcAft>
                <a:spcPts val="0"/>
              </a:spcAft>
              <a:buClr>
                <a:srgbClr val="535353"/>
              </a:buClr>
              <a:buSzPts val="1800"/>
              <a:buFont typeface="Gill Sans"/>
              <a:buNone/>
            </a:pPr>
            <a:r>
              <a:rPr lang="en-US" sz="10000" b="0" i="0" u="none" strike="noStrike" cap="none">
                <a:solidFill>
                  <a:srgbClr val="365F91"/>
                </a:solidFill>
                <a:latin typeface="Gill Sans"/>
                <a:ea typeface="Gill Sans"/>
                <a:cs typeface="Gill Sans"/>
                <a:sym typeface="Gill Sans"/>
              </a:rPr>
              <a:t>Thank</a:t>
            </a:r>
            <a:r>
              <a:rPr lang="en-US" sz="10000" b="0" i="0" u="none" strike="noStrike" cap="none">
                <a:solidFill>
                  <a:srgbClr val="535353"/>
                </a:solidFill>
                <a:latin typeface="Gill Sans"/>
                <a:ea typeface="Gill Sans"/>
                <a:cs typeface="Gill Sans"/>
                <a:sym typeface="Gill Sans"/>
              </a:rPr>
              <a:t> </a:t>
            </a:r>
            <a:r>
              <a:rPr lang="en-US" sz="10000" b="0" i="0" u="none" strike="noStrike" cap="none">
                <a:solidFill>
                  <a:srgbClr val="039BE5"/>
                </a:solidFill>
                <a:latin typeface="Helvetica Neue Light"/>
                <a:ea typeface="Helvetica Neue Light"/>
                <a:cs typeface="Helvetica Neue Light"/>
                <a:sym typeface="Helvetica Neue Light"/>
              </a:rPr>
              <a:t>you!</a:t>
            </a:r>
            <a:r>
              <a:rPr lang="en-US" sz="10000" b="0" i="0" u="none" strike="noStrike" cap="none">
                <a:solidFill>
                  <a:srgbClr val="535353"/>
                </a:solidFill>
                <a:latin typeface="Gill Sans"/>
                <a:ea typeface="Gill Sans"/>
                <a:cs typeface="Gill Sans"/>
                <a:sym typeface="Gill Sans"/>
              </a:rPr>
              <a:t> </a:t>
            </a:r>
            <a:r>
              <a:rPr lang="en-US" sz="10000" b="0" i="0" u="none" strike="noStrike" cap="none">
                <a:solidFill>
                  <a:srgbClr val="999999"/>
                </a:solidFill>
                <a:latin typeface="Helvetica Neue Light"/>
                <a:ea typeface="Helvetica Neue Light"/>
                <a:cs typeface="Helvetica Neue Light"/>
                <a:sym typeface="Helvetica Neue Light"/>
              </a:rPr>
              <a:t>:)</a:t>
            </a:r>
            <a:endParaRPr sz="10000" b="0" i="0" u="none" strike="noStrike" cap="none">
              <a:solidFill>
                <a:srgbClr val="999999"/>
              </a:solidFill>
              <a:latin typeface="Helvetica Neue Light"/>
              <a:ea typeface="Helvetica Neue Light"/>
              <a:cs typeface="Helvetica Neue Light"/>
              <a:sym typeface="Helvetica Neue Light"/>
            </a:endParaRPr>
          </a:p>
        </p:txBody>
      </p:sp>
      <p:sp>
        <p:nvSpPr>
          <p:cNvPr id="399" name="Google Shape;399;p22"/>
          <p:cNvSpPr txBox="1">
            <a:spLocks noGrp="1"/>
          </p:cNvSpPr>
          <p:nvPr>
            <p:ph type="subTitle" idx="4294967295"/>
          </p:nvPr>
        </p:nvSpPr>
        <p:spPr>
          <a:xfrm>
            <a:off x="673100" y="7416800"/>
            <a:ext cx="23050499" cy="1816100"/>
          </a:xfrm>
          <a:prstGeom prst="rect">
            <a:avLst/>
          </a:prstGeom>
          <a:noFill/>
          <a:ln>
            <a:noFill/>
          </a:ln>
        </p:spPr>
        <p:txBody>
          <a:bodyPr spcFirstLastPara="1" wrap="square" lIns="243800" tIns="243800" rIns="243800" bIns="243800" anchor="t" anchorCtr="0">
            <a:noAutofit/>
          </a:bodyPr>
          <a:lstStyle/>
          <a:p>
            <a:pPr marL="0" marR="0" lvl="0" indent="0" algn="ctr" rtl="0">
              <a:lnSpc>
                <a:spcPct val="100000"/>
              </a:lnSpc>
              <a:spcBef>
                <a:spcPts val="0"/>
              </a:spcBef>
              <a:spcAft>
                <a:spcPts val="0"/>
              </a:spcAft>
              <a:buClr>
                <a:srgbClr val="535353"/>
              </a:buClr>
              <a:buSzPts val="1800"/>
              <a:buFont typeface="Gill Sans"/>
              <a:buNone/>
            </a:pPr>
            <a:r>
              <a:rPr lang="en-US" sz="5200" b="0" i="0" u="none" strike="noStrike" cap="none">
                <a:solidFill>
                  <a:srgbClr val="535353"/>
                </a:solidFill>
                <a:latin typeface="Gill Sans"/>
                <a:ea typeface="Gill Sans"/>
                <a:cs typeface="Gill Sans"/>
                <a:sym typeface="Gill Sans"/>
              </a:rPr>
              <a:t>Questions are always welcome</a:t>
            </a:r>
            <a:endParaRPr sz="5200" b="0" i="0" u="none" strike="noStrike" cap="none">
              <a:solidFill>
                <a:srgbClr val="535353"/>
              </a:solidFill>
              <a:latin typeface="Gill Sans"/>
              <a:ea typeface="Gill Sans"/>
              <a:cs typeface="Gill Sans"/>
              <a:sym typeface="Gill Sans"/>
            </a:endParaRPr>
          </a:p>
        </p:txBody>
      </p:sp>
      <p:pic>
        <p:nvPicPr>
          <p:cNvPr id="400" name="Google Shape;400;p22"/>
          <p:cNvPicPr preferRelativeResize="0"/>
          <p:nvPr/>
        </p:nvPicPr>
        <p:blipFill rotWithShape="1">
          <a:blip r:embed="rId3">
            <a:alphaModFix/>
          </a:blip>
          <a:srcRect/>
          <a:stretch/>
        </p:blipFill>
        <p:spPr>
          <a:xfrm>
            <a:off x="19330505" y="242706"/>
            <a:ext cx="4470531" cy="9835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151fa63e12_0_12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3</a:t>
            </a:fld>
            <a:endParaRPr/>
          </a:p>
        </p:txBody>
      </p:sp>
      <p:sp>
        <p:nvSpPr>
          <p:cNvPr id="141" name="Google Shape;141;g1151fa63e12_0_123"/>
          <p:cNvSpPr txBox="1"/>
          <p:nvPr/>
        </p:nvSpPr>
        <p:spPr>
          <a:xfrm>
            <a:off x="6792231" y="10039848"/>
            <a:ext cx="12350534" cy="212564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rgbClr val="000000"/>
              </a:buClr>
              <a:buSzPts val="3600"/>
              <a:buFont typeface="Arial"/>
              <a:buNone/>
            </a:pPr>
            <a:r>
              <a:rPr lang="en-US" sz="3600" b="1" i="0" u="none" strike="noStrike" cap="none">
                <a:solidFill>
                  <a:srgbClr val="0070C0"/>
                </a:solidFill>
                <a:latin typeface="Arial"/>
                <a:ea typeface="Arial"/>
                <a:cs typeface="Arial"/>
                <a:sym typeface="Arial"/>
              </a:rPr>
              <a:t>Week 3</a:t>
            </a:r>
            <a:r>
              <a:rPr lang="en-US" sz="3600" b="0" i="0" u="none" strike="noStrike" cap="none">
                <a:solidFill>
                  <a:srgbClr val="000000"/>
                </a:solidFill>
                <a:latin typeface="Arial"/>
                <a:ea typeface="Arial"/>
                <a:cs typeface="Arial"/>
                <a:sym typeface="Arial"/>
              </a:rPr>
              <a:t>: </a:t>
            </a:r>
            <a:r>
              <a:rPr lang="en-US" sz="3600" b="0" i="0" u="none" strike="noStrike" cap="none">
                <a:solidFill>
                  <a:srgbClr val="00B0F0"/>
                </a:solidFill>
                <a:latin typeface="Arial"/>
                <a:ea typeface="Arial"/>
                <a:cs typeface="Arial"/>
                <a:sym typeface="Arial"/>
              </a:rPr>
              <a:t>Introduction to neural networks and deep learning</a:t>
            </a:r>
            <a:endParaRPr sz="1400" b="0" i="0" u="none" strike="noStrike" cap="none">
              <a:solidFill>
                <a:srgbClr val="000000"/>
              </a:solidFill>
              <a:latin typeface="Arial"/>
              <a:ea typeface="Arial"/>
              <a:cs typeface="Arial"/>
              <a:sym typeface="Arial"/>
            </a:endParaRPr>
          </a:p>
        </p:txBody>
      </p:sp>
      <p:pic>
        <p:nvPicPr>
          <p:cNvPr id="142" name="Google Shape;142;g1151fa63e12_0_123"/>
          <p:cNvPicPr preferRelativeResize="0"/>
          <p:nvPr/>
        </p:nvPicPr>
        <p:blipFill rotWithShape="1">
          <a:blip r:embed="rId3">
            <a:alphaModFix/>
          </a:blip>
          <a:srcRect/>
          <a:stretch/>
        </p:blipFill>
        <p:spPr>
          <a:xfrm>
            <a:off x="8687620" y="3763123"/>
            <a:ext cx="7008759" cy="58778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4</a:t>
            </a:fld>
            <a:endParaRPr/>
          </a:p>
        </p:txBody>
      </p:sp>
      <p:sp>
        <p:nvSpPr>
          <p:cNvPr id="148" name="Google Shape;148;p1"/>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Learning Objective</a:t>
            </a:r>
            <a:endParaRPr sz="7500" b="1" i="0" u="none" strike="noStrike" cap="none">
              <a:solidFill>
                <a:srgbClr val="437BB2"/>
              </a:solidFill>
              <a:latin typeface="Arial"/>
              <a:ea typeface="Arial"/>
              <a:cs typeface="Arial"/>
              <a:sym typeface="Arial"/>
            </a:endParaRPr>
          </a:p>
        </p:txBody>
      </p:sp>
      <p:sp>
        <p:nvSpPr>
          <p:cNvPr id="149" name="Google Shape;149;p1"/>
          <p:cNvSpPr/>
          <p:nvPr/>
        </p:nvSpPr>
        <p:spPr>
          <a:xfrm>
            <a:off x="934277" y="3720477"/>
            <a:ext cx="16995913" cy="6001603"/>
          </a:xfrm>
          <a:prstGeom prst="rect">
            <a:avLst/>
          </a:prstGeom>
          <a:noFill/>
          <a:ln>
            <a:noFill/>
          </a:ln>
        </p:spPr>
        <p:txBody>
          <a:bodyPr spcFirstLastPara="1" wrap="square" lIns="91425" tIns="45700" rIns="91425" bIns="45700" anchor="t" anchorCtr="0">
            <a:spAutoFit/>
          </a:bodyPr>
          <a:lstStyle/>
          <a:p>
            <a:pPr marL="571500" marR="0" lvl="0" indent="-457200" algn="l" rtl="0">
              <a:lnSpc>
                <a:spcPct val="150000"/>
              </a:lnSpc>
              <a:spcBef>
                <a:spcPts val="0"/>
              </a:spcBef>
              <a:spcAft>
                <a:spcPts val="0"/>
              </a:spcAft>
              <a:buClr>
                <a:srgbClr val="000000"/>
              </a:buClr>
              <a:buSzPts val="1800"/>
              <a:buFont typeface="Noto Sans Symbols"/>
              <a:buChar char="❖"/>
            </a:pPr>
            <a:r>
              <a:rPr lang="en-US" sz="3200" b="0" i="0" u="none" strike="noStrike" cap="none" dirty="0">
                <a:solidFill>
                  <a:srgbClr val="000000"/>
                </a:solidFill>
                <a:latin typeface="Arial"/>
                <a:ea typeface="Arial"/>
                <a:cs typeface="Arial"/>
                <a:sym typeface="Arial"/>
              </a:rPr>
              <a:t>Types of Optimizers</a:t>
            </a:r>
          </a:p>
          <a:p>
            <a:pPr marL="571500" marR="0" lvl="0" indent="-457200" algn="l" rtl="0">
              <a:lnSpc>
                <a:spcPct val="150000"/>
              </a:lnSpc>
              <a:spcBef>
                <a:spcPts val="0"/>
              </a:spcBef>
              <a:spcAft>
                <a:spcPts val="0"/>
              </a:spcAft>
              <a:buClr>
                <a:srgbClr val="000000"/>
              </a:buClr>
              <a:buSzPts val="1800"/>
              <a:buFont typeface="Noto Sans Symbols"/>
              <a:buChar char="❖"/>
            </a:pPr>
            <a:r>
              <a:rPr lang="en-US" sz="3200" b="0" i="0" u="none" strike="noStrike" cap="none" dirty="0">
                <a:solidFill>
                  <a:srgbClr val="000000"/>
                </a:solidFill>
                <a:latin typeface="Arial"/>
                <a:ea typeface="Arial"/>
                <a:cs typeface="Arial"/>
                <a:sym typeface="Arial"/>
              </a:rPr>
              <a:t>Weight initialization</a:t>
            </a:r>
            <a:endParaRPr sz="1400" b="0" i="0" u="none" strike="noStrike" cap="none" dirty="0">
              <a:solidFill>
                <a:srgbClr val="000000"/>
              </a:solidFill>
              <a:latin typeface="Arial"/>
              <a:ea typeface="Arial"/>
              <a:cs typeface="Arial"/>
              <a:sym typeface="Arial"/>
            </a:endParaRPr>
          </a:p>
          <a:p>
            <a:pPr marL="571500" marR="0" lvl="0" indent="-457200" algn="l" rtl="0">
              <a:lnSpc>
                <a:spcPct val="150000"/>
              </a:lnSpc>
              <a:spcBef>
                <a:spcPts val="0"/>
              </a:spcBef>
              <a:spcAft>
                <a:spcPts val="0"/>
              </a:spcAft>
              <a:buClr>
                <a:srgbClr val="000000"/>
              </a:buClr>
              <a:buSzPts val="1800"/>
              <a:buFont typeface="Noto Sans Symbols"/>
              <a:buChar char="❖"/>
            </a:pPr>
            <a:r>
              <a:rPr lang="en-US" sz="3200" b="0" i="0" u="none" strike="noStrike" cap="none" dirty="0">
                <a:solidFill>
                  <a:srgbClr val="000000"/>
                </a:solidFill>
                <a:latin typeface="Arial"/>
                <a:ea typeface="Arial"/>
                <a:cs typeface="Arial"/>
                <a:sym typeface="Arial"/>
              </a:rPr>
              <a:t>Regularization</a:t>
            </a:r>
          </a:p>
          <a:p>
            <a:pPr marL="571500" marR="0" lvl="0" indent="-457200" algn="l" rtl="0">
              <a:lnSpc>
                <a:spcPct val="150000"/>
              </a:lnSpc>
              <a:spcBef>
                <a:spcPts val="0"/>
              </a:spcBef>
              <a:spcAft>
                <a:spcPts val="0"/>
              </a:spcAft>
              <a:buClr>
                <a:srgbClr val="000000"/>
              </a:buClr>
              <a:buSzPts val="1800"/>
              <a:buFont typeface="Noto Sans Symbols"/>
              <a:buChar char="❖"/>
            </a:pPr>
            <a:r>
              <a:rPr lang="en-US" sz="3200" dirty="0"/>
              <a:t>Drop out</a:t>
            </a:r>
          </a:p>
          <a:p>
            <a:pPr marL="571500" marR="0" lvl="0" indent="-457200" algn="l" rtl="0">
              <a:lnSpc>
                <a:spcPct val="150000"/>
              </a:lnSpc>
              <a:spcBef>
                <a:spcPts val="0"/>
              </a:spcBef>
              <a:spcAft>
                <a:spcPts val="0"/>
              </a:spcAft>
              <a:buClr>
                <a:srgbClr val="000000"/>
              </a:buClr>
              <a:buSzPts val="1800"/>
              <a:buFont typeface="Noto Sans Symbols"/>
              <a:buChar char="❖"/>
            </a:pPr>
            <a:r>
              <a:rPr lang="en-US" sz="3200" b="0" i="0" u="none" strike="noStrike" cap="none" dirty="0">
                <a:solidFill>
                  <a:srgbClr val="000000"/>
                </a:solidFill>
                <a:latin typeface="Arial"/>
                <a:ea typeface="Arial"/>
                <a:cs typeface="Arial"/>
                <a:sym typeface="Arial"/>
              </a:rPr>
              <a:t>Batch Normalization</a:t>
            </a:r>
          </a:p>
          <a:p>
            <a:pPr marL="571500" marR="0" lvl="0" indent="-457200" algn="l" rtl="0">
              <a:lnSpc>
                <a:spcPct val="150000"/>
              </a:lnSpc>
              <a:spcBef>
                <a:spcPts val="0"/>
              </a:spcBef>
              <a:spcAft>
                <a:spcPts val="0"/>
              </a:spcAft>
              <a:buClr>
                <a:srgbClr val="000000"/>
              </a:buClr>
              <a:buSzPts val="1800"/>
              <a:buFont typeface="Noto Sans Symbols"/>
              <a:buChar char="❖"/>
            </a:pPr>
            <a:r>
              <a:rPr lang="en-US" sz="3200" b="0" i="0" u="none" strike="noStrike" cap="none" dirty="0">
                <a:solidFill>
                  <a:srgbClr val="000000"/>
                </a:solidFill>
                <a:latin typeface="Arial"/>
                <a:ea typeface="Arial"/>
                <a:cs typeface="Arial"/>
                <a:sym typeface="Arial"/>
              </a:rPr>
              <a:t>Types of neural networks</a:t>
            </a:r>
            <a:endParaRPr sz="1400" b="0" i="0" u="none" strike="noStrike" cap="none" dirty="0">
              <a:solidFill>
                <a:srgbClr val="000000"/>
              </a:solidFill>
              <a:latin typeface="Arial"/>
              <a:ea typeface="Arial"/>
              <a:cs typeface="Arial"/>
              <a:sym typeface="Arial"/>
            </a:endParaRPr>
          </a:p>
          <a:p>
            <a:pPr marL="571500" marR="0" lvl="0" indent="-457200" algn="l" rtl="0">
              <a:lnSpc>
                <a:spcPct val="150000"/>
              </a:lnSpc>
              <a:spcBef>
                <a:spcPts val="0"/>
              </a:spcBef>
              <a:spcAft>
                <a:spcPts val="0"/>
              </a:spcAft>
              <a:buClr>
                <a:srgbClr val="000000"/>
              </a:buClr>
              <a:buSzPts val="1800"/>
              <a:buFont typeface="Noto Sans Symbols"/>
              <a:buChar char="❖"/>
            </a:pPr>
            <a:r>
              <a:rPr lang="en-US" sz="3200" b="0" i="0" u="none" strike="noStrike" cap="none" dirty="0">
                <a:solidFill>
                  <a:srgbClr val="000000"/>
                </a:solidFill>
                <a:latin typeface="Arial"/>
                <a:ea typeface="Arial"/>
                <a:cs typeface="Arial"/>
                <a:sym typeface="Arial"/>
              </a:rPr>
              <a:t>Case study</a:t>
            </a:r>
            <a:endParaRPr sz="1400" b="0" i="0" u="none" strike="noStrike" cap="none" dirty="0">
              <a:solidFill>
                <a:srgbClr val="000000"/>
              </a:solidFill>
              <a:latin typeface="Arial"/>
              <a:ea typeface="Arial"/>
              <a:cs typeface="Arial"/>
              <a:sym typeface="Arial"/>
            </a:endParaRPr>
          </a:p>
          <a:p>
            <a:pPr marL="571500" marR="0" lvl="0" indent="-457200" algn="l" rtl="0">
              <a:lnSpc>
                <a:spcPct val="150000"/>
              </a:lnSpc>
              <a:spcBef>
                <a:spcPts val="0"/>
              </a:spcBef>
              <a:spcAft>
                <a:spcPts val="0"/>
              </a:spcAft>
              <a:buClr>
                <a:srgbClr val="000000"/>
              </a:buClr>
              <a:buSzPts val="1800"/>
              <a:buFont typeface="Noto Sans Symbols"/>
              <a:buChar char="❖"/>
            </a:pPr>
            <a:r>
              <a:rPr lang="en-US" sz="3200" b="0" i="0" u="none" strike="noStrike" cap="none" dirty="0">
                <a:solidFill>
                  <a:srgbClr val="000000"/>
                </a:solidFill>
                <a:latin typeface="Arial"/>
                <a:ea typeface="Arial"/>
                <a:cs typeface="Arial"/>
                <a:sym typeface="Arial"/>
              </a:rPr>
              <a:t>Questions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5</a:t>
            </a:fld>
            <a:endParaRPr/>
          </a:p>
        </p:txBody>
      </p:sp>
      <p:sp>
        <p:nvSpPr>
          <p:cNvPr id="239" name="Google Shape;239;p13"/>
          <p:cNvSpPr txBox="1"/>
          <p:nvPr/>
        </p:nvSpPr>
        <p:spPr>
          <a:xfrm>
            <a:off x="934278" y="1985829"/>
            <a:ext cx="22164260" cy="1256754"/>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7500" b="1" i="0" u="none" strike="noStrike" cap="none" dirty="0">
                <a:solidFill>
                  <a:srgbClr val="437BB2"/>
                </a:solidFill>
                <a:latin typeface="Arial"/>
                <a:ea typeface="Arial"/>
                <a:cs typeface="Arial"/>
                <a:sym typeface="Arial"/>
              </a:rPr>
              <a:t>Different types of optimizers</a:t>
            </a:r>
            <a:endParaRPr sz="7500" b="1" i="0" u="none" strike="noStrike" cap="none" dirty="0">
              <a:solidFill>
                <a:srgbClr val="437BB2"/>
              </a:solidFill>
              <a:latin typeface="Arial"/>
              <a:ea typeface="Arial"/>
              <a:cs typeface="Arial"/>
              <a:sym typeface="Arial"/>
            </a:endParaRPr>
          </a:p>
        </p:txBody>
      </p:sp>
      <p:sp>
        <p:nvSpPr>
          <p:cNvPr id="240" name="Google Shape;240;p13"/>
          <p:cNvSpPr txBox="1"/>
          <p:nvPr/>
        </p:nvSpPr>
        <p:spPr>
          <a:xfrm>
            <a:off x="934277" y="4014944"/>
            <a:ext cx="21548035" cy="8309578"/>
          </a:xfrm>
          <a:prstGeom prst="rect">
            <a:avLst/>
          </a:prstGeom>
          <a:noFill/>
          <a:ln>
            <a:noFill/>
          </a:ln>
        </p:spPr>
        <p:txBody>
          <a:bodyPr spcFirstLastPara="1" wrap="square" lIns="91425" tIns="91425" rIns="91425" bIns="91425" anchor="t" anchorCtr="0">
            <a:noAutofit/>
          </a:bodyPr>
          <a:lstStyle/>
          <a:p>
            <a:pPr marL="514350" marR="0" lvl="0" indent="-514350" algn="l" rtl="0">
              <a:lnSpc>
                <a:spcPct val="100000"/>
              </a:lnSpc>
              <a:spcBef>
                <a:spcPts val="0"/>
              </a:spcBef>
              <a:spcAft>
                <a:spcPts val="1600"/>
              </a:spcAft>
              <a:buClr>
                <a:srgbClr val="000000"/>
              </a:buClr>
              <a:buSzPts val="3200"/>
              <a:buFont typeface="Arial"/>
              <a:buAutoNum type="arabicPeriod"/>
            </a:pPr>
            <a:r>
              <a:rPr lang="en-US" sz="2800" b="1" i="0" u="none" strike="noStrike" cap="none" dirty="0">
                <a:solidFill>
                  <a:srgbClr val="000000"/>
                </a:solidFill>
                <a:latin typeface="Arial"/>
                <a:ea typeface="Arial"/>
                <a:cs typeface="Arial"/>
                <a:sym typeface="Arial"/>
              </a:rPr>
              <a:t>SGD with Momentum</a:t>
            </a:r>
            <a:endParaRPr lang="en-US" sz="2800" b="1" dirty="0"/>
          </a:p>
          <a:p>
            <a:pPr marR="0" lvl="0" algn="l" rtl="0">
              <a:lnSpc>
                <a:spcPct val="100000"/>
              </a:lnSpc>
              <a:spcBef>
                <a:spcPts val="0"/>
              </a:spcBef>
              <a:spcAft>
                <a:spcPts val="1600"/>
              </a:spcAft>
              <a:buClr>
                <a:srgbClr val="000000"/>
              </a:buClr>
              <a:buSzPts val="3200"/>
            </a:pPr>
            <a:r>
              <a:rPr lang="en-US" sz="2800" dirty="0"/>
              <a:t>This method computes gradient by exponentially weighted averages, hence it takes less time to converge compared to normal stochastic gradient descent</a:t>
            </a:r>
          </a:p>
          <a:p>
            <a:pPr marR="0" lvl="0" algn="l" rtl="0">
              <a:lnSpc>
                <a:spcPct val="100000"/>
              </a:lnSpc>
              <a:spcBef>
                <a:spcPts val="0"/>
              </a:spcBef>
              <a:spcAft>
                <a:spcPts val="1600"/>
              </a:spcAft>
              <a:buClr>
                <a:srgbClr val="000000"/>
              </a:buClr>
              <a:buSzPts val="3200"/>
            </a:pPr>
            <a:endParaRPr lang="en-US" sz="2800" dirty="0"/>
          </a:p>
          <a:p>
            <a:pPr marR="0" lvl="0" algn="l" rtl="0">
              <a:lnSpc>
                <a:spcPct val="100000"/>
              </a:lnSpc>
              <a:spcBef>
                <a:spcPts val="0"/>
              </a:spcBef>
              <a:spcAft>
                <a:spcPts val="1600"/>
              </a:spcAft>
              <a:buClr>
                <a:srgbClr val="000000"/>
              </a:buClr>
              <a:buSzPts val="3200"/>
            </a:pPr>
            <a:r>
              <a:rPr lang="en-US" sz="2800" b="0" i="0" u="none" strike="noStrike" cap="none" dirty="0">
                <a:solidFill>
                  <a:srgbClr val="000000"/>
                </a:solidFill>
                <a:latin typeface="Arial"/>
                <a:ea typeface="Arial"/>
                <a:cs typeface="Arial"/>
                <a:sym typeface="Arial"/>
              </a:rPr>
              <a:t>2.  </a:t>
            </a:r>
            <a:r>
              <a:rPr lang="en-US" sz="2800" b="1" i="0" u="none" strike="noStrike" cap="none" dirty="0">
                <a:solidFill>
                  <a:srgbClr val="000000"/>
                </a:solidFill>
                <a:latin typeface="Arial"/>
                <a:ea typeface="Arial"/>
                <a:cs typeface="Arial"/>
                <a:sym typeface="Arial"/>
              </a:rPr>
              <a:t>Adagrad ( Adaptive gradient algorithm )</a:t>
            </a:r>
            <a:endParaRPr lang="en-US" sz="2800" b="1" dirty="0"/>
          </a:p>
          <a:p>
            <a:pPr marR="0" lvl="0" algn="l" rtl="0">
              <a:lnSpc>
                <a:spcPct val="100000"/>
              </a:lnSpc>
              <a:spcBef>
                <a:spcPts val="0"/>
              </a:spcBef>
              <a:spcAft>
                <a:spcPts val="1600"/>
              </a:spcAft>
              <a:buClr>
                <a:srgbClr val="000000"/>
              </a:buClr>
              <a:buSzPts val="3200"/>
            </a:pPr>
            <a:r>
              <a:rPr lang="en-US" sz="2800" i="0" u="none" strike="noStrike" cap="none" dirty="0">
                <a:solidFill>
                  <a:srgbClr val="000000"/>
                </a:solidFill>
                <a:latin typeface="Arial"/>
                <a:ea typeface="Arial"/>
                <a:cs typeface="Arial"/>
                <a:sym typeface="Arial"/>
              </a:rPr>
              <a:t>Adagrad does not use momentum concept rather it utilizes different learning rates hence making it simpler than SGD with momentum</a:t>
            </a:r>
          </a:p>
          <a:p>
            <a:pPr marR="0" lvl="0" algn="l" rtl="0">
              <a:lnSpc>
                <a:spcPct val="100000"/>
              </a:lnSpc>
              <a:spcBef>
                <a:spcPts val="0"/>
              </a:spcBef>
              <a:spcAft>
                <a:spcPts val="1600"/>
              </a:spcAft>
              <a:buClr>
                <a:srgbClr val="000000"/>
              </a:buClr>
              <a:buSzPts val="3200"/>
            </a:pPr>
            <a:endParaRPr lang="en-US" sz="2800" b="1" dirty="0"/>
          </a:p>
          <a:p>
            <a:pPr lvl="0">
              <a:spcAft>
                <a:spcPts val="1600"/>
              </a:spcAft>
              <a:buSzPts val="3200"/>
            </a:pPr>
            <a:r>
              <a:rPr lang="en-US" sz="2800" dirty="0"/>
              <a:t>3. </a:t>
            </a:r>
            <a:r>
              <a:rPr lang="en-US" sz="2800" b="1" dirty="0"/>
              <a:t>RMSProp (</a:t>
            </a:r>
            <a:r>
              <a:rPr lang="en-IN" sz="2800" b="1" dirty="0"/>
              <a:t>Root Mean Square Propagation )</a:t>
            </a:r>
            <a:endParaRPr lang="en-US" sz="2800" b="1" dirty="0"/>
          </a:p>
          <a:p>
            <a:pPr marR="0" lvl="0" algn="l" rtl="0">
              <a:lnSpc>
                <a:spcPct val="100000"/>
              </a:lnSpc>
              <a:spcBef>
                <a:spcPts val="0"/>
              </a:spcBef>
              <a:spcAft>
                <a:spcPts val="1600"/>
              </a:spcAft>
              <a:buClr>
                <a:srgbClr val="000000"/>
              </a:buClr>
              <a:buSzPts val="3200"/>
            </a:pPr>
            <a:r>
              <a:rPr lang="en-US" sz="2800" i="0" u="none" strike="noStrike" cap="none" dirty="0">
                <a:solidFill>
                  <a:srgbClr val="000000"/>
                </a:solidFill>
                <a:latin typeface="Arial"/>
                <a:ea typeface="Arial"/>
                <a:cs typeface="Arial"/>
                <a:sym typeface="Arial"/>
              </a:rPr>
              <a:t>RMS prop automatically adjusts the learning rate for each parameter</a:t>
            </a:r>
          </a:p>
          <a:p>
            <a:pPr marR="0" lvl="0" algn="l" rtl="0">
              <a:lnSpc>
                <a:spcPct val="100000"/>
              </a:lnSpc>
              <a:spcBef>
                <a:spcPts val="0"/>
              </a:spcBef>
              <a:spcAft>
                <a:spcPts val="1600"/>
              </a:spcAft>
              <a:buClr>
                <a:srgbClr val="000000"/>
              </a:buClr>
              <a:buSzPts val="3200"/>
            </a:pPr>
            <a:endParaRPr lang="en-US" sz="2800" b="1"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1600"/>
              </a:spcAft>
              <a:buClr>
                <a:srgbClr val="000000"/>
              </a:buClr>
              <a:buSzPts val="3200"/>
            </a:pPr>
            <a:r>
              <a:rPr lang="en-US" sz="2800" dirty="0"/>
              <a:t>4. </a:t>
            </a:r>
            <a:r>
              <a:rPr lang="en-US" sz="2800" b="1" dirty="0"/>
              <a:t>ADAM</a:t>
            </a:r>
          </a:p>
          <a:p>
            <a:pPr marR="0" lvl="0" algn="l" rtl="0">
              <a:lnSpc>
                <a:spcPct val="100000"/>
              </a:lnSpc>
              <a:spcBef>
                <a:spcPts val="0"/>
              </a:spcBef>
              <a:spcAft>
                <a:spcPts val="1600"/>
              </a:spcAft>
              <a:buClr>
                <a:srgbClr val="000000"/>
              </a:buClr>
              <a:buSzPts val="3200"/>
            </a:pPr>
            <a:r>
              <a:rPr lang="en-US" sz="2800" i="0" u="none" strike="noStrike" cap="none" dirty="0">
                <a:solidFill>
                  <a:srgbClr val="000000"/>
                </a:solidFill>
                <a:latin typeface="Arial"/>
                <a:ea typeface="Arial"/>
                <a:cs typeface="Arial"/>
                <a:sym typeface="Arial"/>
              </a:rPr>
              <a:t>ADAM proposes th</a:t>
            </a:r>
            <a:r>
              <a:rPr lang="en-US" sz="2800" dirty="0"/>
              <a:t>e characteristics of both SGD with Momentum and RMSprop</a:t>
            </a:r>
            <a:endParaRPr sz="280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22E3BE7-5E70-D649-9393-241A6CE2DF24}"/>
              </a:ext>
            </a:extLst>
          </p:cNvPr>
          <p:cNvSpPr txBox="1"/>
          <p:nvPr/>
        </p:nvSpPr>
        <p:spPr>
          <a:xfrm>
            <a:off x="595423" y="12206177"/>
            <a:ext cx="2661306" cy="307777"/>
          </a:xfrm>
          <a:prstGeom prst="rect">
            <a:avLst/>
          </a:prstGeom>
          <a:noFill/>
        </p:spPr>
        <p:txBody>
          <a:bodyPr wrap="none" rtlCol="0">
            <a:spAutoFit/>
          </a:bodyPr>
          <a:lstStyle/>
          <a:p>
            <a:r>
              <a:rPr lang="en-US" dirty="0">
                <a:hlinkClick r:id="rId3"/>
              </a:rPr>
              <a:t> Paperspace</a:t>
            </a:r>
            <a:r>
              <a:rPr lang="en-US" dirty="0"/>
              <a:t>, </a:t>
            </a:r>
            <a:r>
              <a:rPr lang="en-US" dirty="0">
                <a:hlinkClick r:id="rId4"/>
              </a:rPr>
              <a:t>medium</a:t>
            </a:r>
            <a:r>
              <a:rPr lang="en-US" dirty="0"/>
              <a:t>, </a:t>
            </a:r>
            <a:r>
              <a:rPr lang="en-US" dirty="0">
                <a:hlinkClick r:id="rId5"/>
              </a:rPr>
              <a:t>Medium</a:t>
            </a:r>
            <a:endParaRPr lang="en-US" dirty="0"/>
          </a:p>
        </p:txBody>
      </p:sp>
      <p:sp>
        <p:nvSpPr>
          <p:cNvPr id="3" name="TextBox 2">
            <a:extLst>
              <a:ext uri="{FF2B5EF4-FFF2-40B4-BE49-F238E27FC236}">
                <a16:creationId xmlns:a16="http://schemas.microsoft.com/office/drawing/2014/main" id="{82FFD852-D162-4446-A703-29EB88F5326F}"/>
              </a:ext>
            </a:extLst>
          </p:cNvPr>
          <p:cNvSpPr txBox="1"/>
          <p:nvPr/>
        </p:nvSpPr>
        <p:spPr>
          <a:xfrm>
            <a:off x="595423" y="11993069"/>
            <a:ext cx="1149674" cy="307777"/>
          </a:xfrm>
          <a:prstGeom prst="rect">
            <a:avLst/>
          </a:prstGeom>
          <a:noFill/>
        </p:spPr>
        <p:txBody>
          <a:bodyPr wrap="none" rtlCol="0">
            <a:spAutoFit/>
          </a:bodyPr>
          <a:lstStyle/>
          <a:p>
            <a:r>
              <a:rPr lang="en-US" dirty="0"/>
              <a:t>References </a:t>
            </a:r>
          </a:p>
        </p:txBody>
      </p:sp>
    </p:spTree>
    <p:extLst>
      <p:ext uri="{BB962C8B-B14F-4D97-AF65-F5344CB8AC3E}">
        <p14:creationId xmlns:p14="http://schemas.microsoft.com/office/powerpoint/2010/main" val="206857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2"/>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6</a:t>
            </a:fld>
            <a:endParaRPr/>
          </a:p>
        </p:txBody>
      </p:sp>
      <p:sp>
        <p:nvSpPr>
          <p:cNvPr id="233" name="Google Shape;233;p12"/>
          <p:cNvSpPr txBox="1"/>
          <p:nvPr/>
        </p:nvSpPr>
        <p:spPr>
          <a:xfrm>
            <a:off x="7931700" y="6623459"/>
            <a:ext cx="85206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US" sz="6600" b="1" i="0" u="none" strike="noStrike" cap="none">
                <a:solidFill>
                  <a:srgbClr val="365F91"/>
                </a:solidFill>
                <a:latin typeface="Arial"/>
                <a:ea typeface="Arial"/>
                <a:cs typeface="Arial"/>
                <a:sym typeface="Arial"/>
              </a:rPr>
              <a:t>Weight</a:t>
            </a:r>
            <a:r>
              <a:rPr lang="en-US" sz="6600" b="0" i="0" u="none" strike="noStrike" cap="none">
                <a:solidFill>
                  <a:srgbClr val="000000"/>
                </a:solidFill>
                <a:latin typeface="Arial"/>
                <a:ea typeface="Arial"/>
                <a:cs typeface="Arial"/>
                <a:sym typeface="Arial"/>
              </a:rPr>
              <a:t> </a:t>
            </a:r>
            <a:r>
              <a:rPr lang="en-US" sz="6600" b="0" i="0" u="none" strike="noStrike" cap="none">
                <a:solidFill>
                  <a:srgbClr val="039BE5"/>
                </a:solidFill>
                <a:latin typeface="Arial"/>
                <a:ea typeface="Arial"/>
                <a:cs typeface="Arial"/>
                <a:sym typeface="Arial"/>
              </a:rPr>
              <a:t>Initialization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7</a:t>
            </a:fld>
            <a:endParaRPr/>
          </a:p>
        </p:txBody>
      </p:sp>
      <p:sp>
        <p:nvSpPr>
          <p:cNvPr id="239" name="Google Shape;239;p13"/>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Why Initialize Weights</a:t>
            </a:r>
            <a:endParaRPr sz="7500" b="1" i="0" u="none" strike="noStrike" cap="none">
              <a:solidFill>
                <a:srgbClr val="437BB2"/>
              </a:solidFill>
              <a:latin typeface="Arial"/>
              <a:ea typeface="Arial"/>
              <a:cs typeface="Arial"/>
              <a:sym typeface="Arial"/>
            </a:endParaRPr>
          </a:p>
        </p:txBody>
      </p:sp>
      <p:sp>
        <p:nvSpPr>
          <p:cNvPr id="240" name="Google Shape;240;p13"/>
          <p:cNvSpPr txBox="1"/>
          <p:nvPr/>
        </p:nvSpPr>
        <p:spPr>
          <a:xfrm>
            <a:off x="934277" y="4014944"/>
            <a:ext cx="21548035" cy="83095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3200"/>
              <a:buFont typeface="Arial"/>
              <a:buNone/>
            </a:pPr>
            <a:r>
              <a:rPr lang="en-US" sz="3200" b="0" i="0" u="none" strike="noStrike" cap="none">
                <a:solidFill>
                  <a:srgbClr val="000000"/>
                </a:solidFill>
                <a:latin typeface="Arial"/>
                <a:ea typeface="Arial"/>
                <a:cs typeface="Arial"/>
                <a:sym typeface="Arial"/>
              </a:rPr>
              <a:t>The aim of weight initialization is to prevent layer activation outputs from exploding or vanishing during the course of a forward pass through a deep neural network. If either occurs, loss gradients will either be too large or too small to flow backwards beneficially, and the network will take longer to converge, if it is even able to do so at all.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8</a:t>
            </a:fld>
            <a:endParaRPr/>
          </a:p>
        </p:txBody>
      </p:sp>
      <p:sp>
        <p:nvSpPr>
          <p:cNvPr id="246" name="Google Shape;246;p14"/>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What Happends When W=0 Init Is Used</a:t>
            </a:r>
            <a:endParaRPr sz="7500" b="1" i="0" u="none" strike="noStrike" cap="none">
              <a:solidFill>
                <a:srgbClr val="437BB2"/>
              </a:solidFill>
              <a:latin typeface="Arial"/>
              <a:ea typeface="Arial"/>
              <a:cs typeface="Arial"/>
              <a:sym typeface="Arial"/>
            </a:endParaRPr>
          </a:p>
        </p:txBody>
      </p:sp>
      <p:grpSp>
        <p:nvGrpSpPr>
          <p:cNvPr id="247" name="Google Shape;247;p14"/>
          <p:cNvGrpSpPr/>
          <p:nvPr/>
        </p:nvGrpSpPr>
        <p:grpSpPr>
          <a:xfrm>
            <a:off x="1285461" y="3310631"/>
            <a:ext cx="19825251" cy="9331943"/>
            <a:chOff x="311700" y="666822"/>
            <a:chExt cx="8520600" cy="4271451"/>
          </a:xfrm>
        </p:grpSpPr>
        <p:sp>
          <p:nvSpPr>
            <p:cNvPr id="248" name="Google Shape;248;p14"/>
            <p:cNvSpPr txBox="1"/>
            <p:nvPr/>
          </p:nvSpPr>
          <p:spPr>
            <a:xfrm>
              <a:off x="1503793" y="1420372"/>
              <a:ext cx="799800" cy="3555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49" name="Google Shape;249;p14"/>
            <p:cNvSpPr txBox="1"/>
            <p:nvPr/>
          </p:nvSpPr>
          <p:spPr>
            <a:xfrm>
              <a:off x="6756089" y="1420372"/>
              <a:ext cx="799800" cy="3555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nvGrpSpPr>
            <p:cNvPr id="250" name="Google Shape;250;p14"/>
            <p:cNvGrpSpPr/>
            <p:nvPr/>
          </p:nvGrpSpPr>
          <p:grpSpPr>
            <a:xfrm>
              <a:off x="2471239" y="666822"/>
              <a:ext cx="4201522" cy="2136036"/>
              <a:chOff x="124438" y="1439941"/>
              <a:chExt cx="7076843" cy="4269510"/>
            </a:xfrm>
          </p:grpSpPr>
          <p:cxnSp>
            <p:nvCxnSpPr>
              <p:cNvPr id="251" name="Google Shape;251;p14"/>
              <p:cNvCxnSpPr/>
              <p:nvPr/>
            </p:nvCxnSpPr>
            <p:spPr>
              <a:xfrm>
                <a:off x="704831" y="2239125"/>
                <a:ext cx="2686800" cy="31173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5686"/>
                  </a:srgbClr>
                </a:outerShdw>
              </a:effectLst>
            </p:spPr>
          </p:cxnSp>
          <p:cxnSp>
            <p:nvCxnSpPr>
              <p:cNvPr id="252" name="Google Shape;252;p14"/>
              <p:cNvCxnSpPr>
                <a:stCxn id="253" idx="6"/>
              </p:cNvCxnSpPr>
              <p:nvPr/>
            </p:nvCxnSpPr>
            <p:spPr>
              <a:xfrm rot="10800000" flipH="1">
                <a:off x="698098" y="1793063"/>
                <a:ext cx="2686800" cy="31176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5686"/>
                  </a:srgbClr>
                </a:outerShdw>
              </a:effectLst>
            </p:spPr>
          </p:cxnSp>
          <p:grpSp>
            <p:nvGrpSpPr>
              <p:cNvPr id="254" name="Google Shape;254;p14"/>
              <p:cNvGrpSpPr/>
              <p:nvPr/>
            </p:nvGrpSpPr>
            <p:grpSpPr>
              <a:xfrm>
                <a:off x="3384852" y="1439941"/>
                <a:ext cx="564841" cy="4269510"/>
                <a:chOff x="3384773" y="2453042"/>
                <a:chExt cx="287700" cy="2174660"/>
              </a:xfrm>
            </p:grpSpPr>
            <p:sp>
              <p:nvSpPr>
                <p:cNvPr id="255" name="Google Shape;255;p14"/>
                <p:cNvSpPr/>
                <p:nvPr/>
              </p:nvSpPr>
              <p:spPr>
                <a:xfrm>
                  <a:off x="3384773" y="245304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56" name="Google Shape;256;p14"/>
                <p:cNvSpPr/>
                <p:nvPr/>
              </p:nvSpPr>
              <p:spPr>
                <a:xfrm>
                  <a:off x="3384773" y="290670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57" name="Google Shape;257;p14"/>
                <p:cNvSpPr/>
                <p:nvPr/>
              </p:nvSpPr>
              <p:spPr>
                <a:xfrm>
                  <a:off x="3384773" y="336037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58" name="Google Shape;258;p14"/>
                <p:cNvSpPr/>
                <p:nvPr/>
              </p:nvSpPr>
              <p:spPr>
                <a:xfrm>
                  <a:off x="3384773" y="381403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59" name="Google Shape;259;p14"/>
                <p:cNvSpPr/>
                <p:nvPr/>
              </p:nvSpPr>
              <p:spPr>
                <a:xfrm>
                  <a:off x="3384773" y="426770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grpSp>
            <p:nvGrpSpPr>
              <p:cNvPr id="260" name="Google Shape;260;p14"/>
              <p:cNvGrpSpPr/>
              <p:nvPr/>
            </p:nvGrpSpPr>
            <p:grpSpPr>
              <a:xfrm>
                <a:off x="6636440" y="1885279"/>
                <a:ext cx="564841" cy="3378830"/>
                <a:chOff x="5040957" y="2546667"/>
                <a:chExt cx="287700" cy="1720995"/>
              </a:xfrm>
            </p:grpSpPr>
            <p:sp>
              <p:nvSpPr>
                <p:cNvPr id="261" name="Google Shape;261;p14"/>
                <p:cNvSpPr/>
                <p:nvPr/>
              </p:nvSpPr>
              <p:spPr>
                <a:xfrm>
                  <a:off x="5040957" y="2546667"/>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62" name="Google Shape;262;p14"/>
                <p:cNvSpPr/>
                <p:nvPr/>
              </p:nvSpPr>
              <p:spPr>
                <a:xfrm>
                  <a:off x="5040957" y="3000332"/>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63" name="Google Shape;263;p14"/>
                <p:cNvSpPr/>
                <p:nvPr/>
              </p:nvSpPr>
              <p:spPr>
                <a:xfrm>
                  <a:off x="5040957" y="3453997"/>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64" name="Google Shape;264;p14"/>
                <p:cNvSpPr/>
                <p:nvPr/>
              </p:nvSpPr>
              <p:spPr>
                <a:xfrm>
                  <a:off x="5040957" y="3907662"/>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cxnSp>
            <p:nvCxnSpPr>
              <p:cNvPr id="265" name="Google Shape;265;p14"/>
              <p:cNvCxnSpPr>
                <a:stCxn id="266" idx="6"/>
                <a:endCxn id="267" idx="2"/>
              </p:cNvCxnSpPr>
              <p:nvPr/>
            </p:nvCxnSpPr>
            <p:spPr>
              <a:xfrm>
                <a:off x="3949647" y="1793316"/>
                <a:ext cx="2686800" cy="444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5686"/>
                  </a:srgbClr>
                </a:outerShdw>
              </a:effectLst>
            </p:spPr>
          </p:cxnSp>
          <p:cxnSp>
            <p:nvCxnSpPr>
              <p:cNvPr id="268" name="Google Shape;268;p14"/>
              <p:cNvCxnSpPr>
                <a:stCxn id="266" idx="6"/>
                <a:endCxn id="269" idx="2"/>
              </p:cNvCxnSpPr>
              <p:nvPr/>
            </p:nvCxnSpPr>
            <p:spPr>
              <a:xfrm>
                <a:off x="3949647" y="1793316"/>
                <a:ext cx="2686800" cy="1335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5686"/>
                  </a:srgbClr>
                </a:outerShdw>
              </a:effectLst>
            </p:spPr>
          </p:cxnSp>
          <p:cxnSp>
            <p:nvCxnSpPr>
              <p:cNvPr id="270" name="Google Shape;270;p14"/>
              <p:cNvCxnSpPr>
                <a:stCxn id="266" idx="6"/>
                <a:endCxn id="271" idx="2"/>
              </p:cNvCxnSpPr>
              <p:nvPr/>
            </p:nvCxnSpPr>
            <p:spPr>
              <a:xfrm>
                <a:off x="3949647" y="1793316"/>
                <a:ext cx="2686800" cy="22266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5686"/>
                  </a:srgbClr>
                </a:outerShdw>
              </a:effectLst>
            </p:spPr>
          </p:cxnSp>
          <p:cxnSp>
            <p:nvCxnSpPr>
              <p:cNvPr id="272" name="Google Shape;272;p14"/>
              <p:cNvCxnSpPr>
                <a:stCxn id="266" idx="6"/>
                <a:endCxn id="273" idx="2"/>
              </p:cNvCxnSpPr>
              <p:nvPr/>
            </p:nvCxnSpPr>
            <p:spPr>
              <a:xfrm>
                <a:off x="3949647" y="1793316"/>
                <a:ext cx="2686800" cy="31176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5686"/>
                  </a:srgbClr>
                </a:outerShdw>
              </a:effectLst>
            </p:spPr>
          </p:cxnSp>
          <p:cxnSp>
            <p:nvCxnSpPr>
              <p:cNvPr id="266" name="Google Shape;266;p14"/>
              <p:cNvCxnSpPr>
                <a:stCxn id="274" idx="6"/>
                <a:endCxn id="267" idx="2"/>
              </p:cNvCxnSpPr>
              <p:nvPr/>
            </p:nvCxnSpPr>
            <p:spPr>
              <a:xfrm rot="10800000" flipH="1">
                <a:off x="3949647" y="2239087"/>
                <a:ext cx="2686800" cy="444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5686"/>
                  </a:srgbClr>
                </a:outerShdw>
              </a:effectLst>
            </p:spPr>
          </p:cxnSp>
          <p:cxnSp>
            <p:nvCxnSpPr>
              <p:cNvPr id="275" name="Google Shape;275;p14"/>
              <p:cNvCxnSpPr>
                <a:stCxn id="274" idx="6"/>
                <a:endCxn id="269" idx="2"/>
              </p:cNvCxnSpPr>
              <p:nvPr/>
            </p:nvCxnSpPr>
            <p:spPr>
              <a:xfrm>
                <a:off x="3949647" y="2683987"/>
                <a:ext cx="2686800" cy="444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5686"/>
                  </a:srgbClr>
                </a:outerShdw>
              </a:effectLst>
            </p:spPr>
          </p:cxnSp>
          <p:cxnSp>
            <p:nvCxnSpPr>
              <p:cNvPr id="276" name="Google Shape;276;p14"/>
              <p:cNvCxnSpPr>
                <a:stCxn id="274" idx="6"/>
                <a:endCxn id="271" idx="2"/>
              </p:cNvCxnSpPr>
              <p:nvPr/>
            </p:nvCxnSpPr>
            <p:spPr>
              <a:xfrm>
                <a:off x="3949647" y="2683987"/>
                <a:ext cx="2686800" cy="1335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5686"/>
                  </a:srgbClr>
                </a:outerShdw>
              </a:effectLst>
            </p:spPr>
          </p:cxnSp>
          <p:cxnSp>
            <p:nvCxnSpPr>
              <p:cNvPr id="277" name="Google Shape;277;p14"/>
              <p:cNvCxnSpPr>
                <a:stCxn id="274" idx="6"/>
                <a:endCxn id="273" idx="2"/>
              </p:cNvCxnSpPr>
              <p:nvPr/>
            </p:nvCxnSpPr>
            <p:spPr>
              <a:xfrm>
                <a:off x="3949647" y="2683987"/>
                <a:ext cx="2686800" cy="22266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5686"/>
                  </a:srgbClr>
                </a:outerShdw>
              </a:effectLst>
            </p:spPr>
          </p:cxnSp>
          <p:cxnSp>
            <p:nvCxnSpPr>
              <p:cNvPr id="278" name="Google Shape;278;p14"/>
              <p:cNvCxnSpPr>
                <a:stCxn id="279" idx="6"/>
                <a:endCxn id="267" idx="2"/>
              </p:cNvCxnSpPr>
              <p:nvPr/>
            </p:nvCxnSpPr>
            <p:spPr>
              <a:xfrm rot="10800000" flipH="1">
                <a:off x="3949647" y="2238758"/>
                <a:ext cx="2686800" cy="1335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5686"/>
                  </a:srgbClr>
                </a:outerShdw>
              </a:effectLst>
            </p:spPr>
          </p:cxnSp>
          <p:cxnSp>
            <p:nvCxnSpPr>
              <p:cNvPr id="274" name="Google Shape;274;p14"/>
              <p:cNvCxnSpPr>
                <a:stCxn id="279" idx="6"/>
                <a:endCxn id="269" idx="2"/>
              </p:cNvCxnSpPr>
              <p:nvPr/>
            </p:nvCxnSpPr>
            <p:spPr>
              <a:xfrm rot="10800000" flipH="1">
                <a:off x="3949647" y="3129757"/>
                <a:ext cx="2686800" cy="444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5686"/>
                  </a:srgbClr>
                </a:outerShdw>
              </a:effectLst>
            </p:spPr>
          </p:cxnSp>
          <p:cxnSp>
            <p:nvCxnSpPr>
              <p:cNvPr id="279" name="Google Shape;279;p14"/>
              <p:cNvCxnSpPr>
                <a:stCxn id="279" idx="6"/>
                <a:endCxn id="271" idx="2"/>
              </p:cNvCxnSpPr>
              <p:nvPr/>
            </p:nvCxnSpPr>
            <p:spPr>
              <a:xfrm>
                <a:off x="3949647" y="3574657"/>
                <a:ext cx="2686800" cy="444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5686"/>
                  </a:srgbClr>
                </a:outerShdw>
              </a:effectLst>
            </p:spPr>
          </p:cxnSp>
          <p:cxnSp>
            <p:nvCxnSpPr>
              <p:cNvPr id="280" name="Google Shape;280;p14"/>
              <p:cNvCxnSpPr>
                <a:stCxn id="279" idx="6"/>
                <a:endCxn id="273" idx="2"/>
              </p:cNvCxnSpPr>
              <p:nvPr/>
            </p:nvCxnSpPr>
            <p:spPr>
              <a:xfrm>
                <a:off x="3949647" y="3574657"/>
                <a:ext cx="2686800" cy="1335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5686"/>
                  </a:srgbClr>
                </a:outerShdw>
              </a:effectLst>
            </p:spPr>
          </p:cxnSp>
          <p:cxnSp>
            <p:nvCxnSpPr>
              <p:cNvPr id="281" name="Google Shape;281;p14"/>
              <p:cNvCxnSpPr>
                <a:stCxn id="280" idx="6"/>
                <a:endCxn id="267" idx="2"/>
              </p:cNvCxnSpPr>
              <p:nvPr/>
            </p:nvCxnSpPr>
            <p:spPr>
              <a:xfrm rot="10800000" flipH="1">
                <a:off x="3949647" y="2238728"/>
                <a:ext cx="2686800" cy="22266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5686"/>
                  </a:srgbClr>
                </a:outerShdw>
              </a:effectLst>
            </p:spPr>
          </p:cxnSp>
          <p:cxnSp>
            <p:nvCxnSpPr>
              <p:cNvPr id="267" name="Google Shape;267;p14"/>
              <p:cNvCxnSpPr>
                <a:stCxn id="280" idx="6"/>
                <a:endCxn id="269" idx="2"/>
              </p:cNvCxnSpPr>
              <p:nvPr/>
            </p:nvCxnSpPr>
            <p:spPr>
              <a:xfrm rot="10800000" flipH="1">
                <a:off x="3949647" y="3129428"/>
                <a:ext cx="2686800" cy="1335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5686"/>
                  </a:srgbClr>
                </a:outerShdw>
              </a:effectLst>
            </p:spPr>
          </p:cxnSp>
          <p:cxnSp>
            <p:nvCxnSpPr>
              <p:cNvPr id="269" name="Google Shape;269;p14"/>
              <p:cNvCxnSpPr>
                <a:stCxn id="280" idx="6"/>
                <a:endCxn id="271" idx="2"/>
              </p:cNvCxnSpPr>
              <p:nvPr/>
            </p:nvCxnSpPr>
            <p:spPr>
              <a:xfrm rot="10800000" flipH="1">
                <a:off x="3949647" y="4020428"/>
                <a:ext cx="2686800" cy="444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5686"/>
                  </a:srgbClr>
                </a:outerShdw>
              </a:effectLst>
            </p:spPr>
          </p:cxnSp>
          <p:cxnSp>
            <p:nvCxnSpPr>
              <p:cNvPr id="271" name="Google Shape;271;p14"/>
              <p:cNvCxnSpPr>
                <a:stCxn id="280" idx="6"/>
                <a:endCxn id="273" idx="2"/>
              </p:cNvCxnSpPr>
              <p:nvPr/>
            </p:nvCxnSpPr>
            <p:spPr>
              <a:xfrm>
                <a:off x="3949647" y="4465328"/>
                <a:ext cx="2686800" cy="444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5686"/>
                  </a:srgbClr>
                </a:outerShdw>
              </a:effectLst>
            </p:spPr>
          </p:cxnSp>
          <p:cxnSp>
            <p:nvCxnSpPr>
              <p:cNvPr id="273" name="Google Shape;273;p14"/>
              <p:cNvCxnSpPr>
                <a:stCxn id="281" idx="6"/>
                <a:endCxn id="267" idx="2"/>
              </p:cNvCxnSpPr>
              <p:nvPr/>
            </p:nvCxnSpPr>
            <p:spPr>
              <a:xfrm rot="10800000" flipH="1">
                <a:off x="3949647" y="2238399"/>
                <a:ext cx="2686800" cy="31176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5686"/>
                  </a:srgbClr>
                </a:outerShdw>
              </a:effectLst>
            </p:spPr>
          </p:cxnSp>
          <p:cxnSp>
            <p:nvCxnSpPr>
              <p:cNvPr id="282" name="Google Shape;282;p14"/>
              <p:cNvCxnSpPr>
                <a:stCxn id="281" idx="6"/>
                <a:endCxn id="269" idx="2"/>
              </p:cNvCxnSpPr>
              <p:nvPr/>
            </p:nvCxnSpPr>
            <p:spPr>
              <a:xfrm rot="10800000" flipH="1">
                <a:off x="3949647" y="3129398"/>
                <a:ext cx="2686800" cy="22266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5686"/>
                  </a:srgbClr>
                </a:outerShdw>
              </a:effectLst>
            </p:spPr>
          </p:cxnSp>
          <p:cxnSp>
            <p:nvCxnSpPr>
              <p:cNvPr id="283" name="Google Shape;283;p14"/>
              <p:cNvCxnSpPr>
                <a:stCxn id="281" idx="6"/>
                <a:endCxn id="271" idx="2"/>
              </p:cNvCxnSpPr>
              <p:nvPr/>
            </p:nvCxnSpPr>
            <p:spPr>
              <a:xfrm rot="10800000" flipH="1">
                <a:off x="3949647" y="4020099"/>
                <a:ext cx="2686800" cy="13359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5686"/>
                  </a:srgbClr>
                </a:outerShdw>
              </a:effectLst>
            </p:spPr>
          </p:cxnSp>
          <p:cxnSp>
            <p:nvCxnSpPr>
              <p:cNvPr id="284" name="Google Shape;284;p14"/>
              <p:cNvCxnSpPr>
                <a:stCxn id="281" idx="6"/>
                <a:endCxn id="273" idx="2"/>
              </p:cNvCxnSpPr>
              <p:nvPr/>
            </p:nvCxnSpPr>
            <p:spPr>
              <a:xfrm rot="10800000" flipH="1">
                <a:off x="3949647" y="4911098"/>
                <a:ext cx="2686800" cy="4449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5686"/>
                  </a:srgbClr>
                </a:outerShdw>
              </a:effectLst>
            </p:spPr>
          </p:cxnSp>
          <p:grpSp>
            <p:nvGrpSpPr>
              <p:cNvPr id="285" name="Google Shape;285;p14"/>
              <p:cNvGrpSpPr/>
              <p:nvPr/>
            </p:nvGrpSpPr>
            <p:grpSpPr>
              <a:xfrm>
                <a:off x="124438" y="1885278"/>
                <a:ext cx="564841" cy="3378830"/>
                <a:chOff x="5040957" y="2546667"/>
                <a:chExt cx="287700" cy="1720995"/>
              </a:xfrm>
            </p:grpSpPr>
            <p:sp>
              <p:nvSpPr>
                <p:cNvPr id="286" name="Google Shape;286;p14"/>
                <p:cNvSpPr/>
                <p:nvPr/>
              </p:nvSpPr>
              <p:spPr>
                <a:xfrm>
                  <a:off x="5040957" y="2546667"/>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87" name="Google Shape;287;p14"/>
                <p:cNvSpPr/>
                <p:nvPr/>
              </p:nvSpPr>
              <p:spPr>
                <a:xfrm>
                  <a:off x="5040957" y="3000332"/>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88" name="Google Shape;288;p14"/>
                <p:cNvSpPr/>
                <p:nvPr/>
              </p:nvSpPr>
              <p:spPr>
                <a:xfrm>
                  <a:off x="5040957" y="3453997"/>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89" name="Google Shape;289;p14"/>
                <p:cNvSpPr/>
                <p:nvPr/>
              </p:nvSpPr>
              <p:spPr>
                <a:xfrm>
                  <a:off x="5040957" y="3907662"/>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cxnSp>
            <p:nvCxnSpPr>
              <p:cNvPr id="290" name="Google Shape;290;p14"/>
              <p:cNvCxnSpPr>
                <a:stCxn id="252" idx="6"/>
              </p:cNvCxnSpPr>
              <p:nvPr/>
            </p:nvCxnSpPr>
            <p:spPr>
              <a:xfrm rot="10800000" flipH="1">
                <a:off x="698098" y="1793751"/>
                <a:ext cx="2686800" cy="444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5686"/>
                  </a:srgbClr>
                </a:outerShdw>
              </a:effectLst>
            </p:spPr>
          </p:cxnSp>
          <p:cxnSp>
            <p:nvCxnSpPr>
              <p:cNvPr id="291" name="Google Shape;291;p14"/>
              <p:cNvCxnSpPr>
                <a:stCxn id="252" idx="6"/>
              </p:cNvCxnSpPr>
              <p:nvPr/>
            </p:nvCxnSpPr>
            <p:spPr>
              <a:xfrm>
                <a:off x="698098" y="2238651"/>
                <a:ext cx="2686800" cy="444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5686"/>
                  </a:srgbClr>
                </a:outerShdw>
              </a:effectLst>
            </p:spPr>
          </p:cxnSp>
          <p:cxnSp>
            <p:nvCxnSpPr>
              <p:cNvPr id="292" name="Google Shape;292;p14"/>
              <p:cNvCxnSpPr>
                <a:stCxn id="252" idx="6"/>
              </p:cNvCxnSpPr>
              <p:nvPr/>
            </p:nvCxnSpPr>
            <p:spPr>
              <a:xfrm>
                <a:off x="698098" y="2238651"/>
                <a:ext cx="2686800" cy="1335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5686"/>
                  </a:srgbClr>
                </a:outerShdw>
              </a:effectLst>
            </p:spPr>
          </p:cxnSp>
          <p:cxnSp>
            <p:nvCxnSpPr>
              <p:cNvPr id="293" name="Google Shape;293;p14"/>
              <p:cNvCxnSpPr>
                <a:stCxn id="252" idx="6"/>
              </p:cNvCxnSpPr>
              <p:nvPr/>
            </p:nvCxnSpPr>
            <p:spPr>
              <a:xfrm>
                <a:off x="698098" y="2238651"/>
                <a:ext cx="2686800" cy="22266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5686"/>
                  </a:srgbClr>
                </a:outerShdw>
              </a:effectLst>
            </p:spPr>
          </p:cxnSp>
          <p:cxnSp>
            <p:nvCxnSpPr>
              <p:cNvPr id="294" name="Google Shape;294;p14"/>
              <p:cNvCxnSpPr>
                <a:stCxn id="295" idx="6"/>
              </p:cNvCxnSpPr>
              <p:nvPr/>
            </p:nvCxnSpPr>
            <p:spPr>
              <a:xfrm rot="10800000" flipH="1">
                <a:off x="698098" y="1793422"/>
                <a:ext cx="2686800" cy="1335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5686"/>
                  </a:srgbClr>
                </a:outerShdw>
              </a:effectLst>
            </p:spPr>
          </p:cxnSp>
          <p:cxnSp>
            <p:nvCxnSpPr>
              <p:cNvPr id="296" name="Google Shape;296;p14"/>
              <p:cNvCxnSpPr>
                <a:stCxn id="295" idx="6"/>
              </p:cNvCxnSpPr>
              <p:nvPr/>
            </p:nvCxnSpPr>
            <p:spPr>
              <a:xfrm rot="10800000" flipH="1">
                <a:off x="698098" y="2684421"/>
                <a:ext cx="2686800" cy="444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5686"/>
                  </a:srgbClr>
                </a:outerShdw>
              </a:effectLst>
            </p:spPr>
          </p:cxnSp>
          <p:cxnSp>
            <p:nvCxnSpPr>
              <p:cNvPr id="297" name="Google Shape;297;p14"/>
              <p:cNvCxnSpPr>
                <a:stCxn id="295" idx="6"/>
              </p:cNvCxnSpPr>
              <p:nvPr/>
            </p:nvCxnSpPr>
            <p:spPr>
              <a:xfrm>
                <a:off x="698098" y="3129321"/>
                <a:ext cx="2686800" cy="444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5686"/>
                  </a:srgbClr>
                </a:outerShdw>
              </a:effectLst>
            </p:spPr>
          </p:cxnSp>
          <p:cxnSp>
            <p:nvCxnSpPr>
              <p:cNvPr id="298" name="Google Shape;298;p14"/>
              <p:cNvCxnSpPr>
                <a:stCxn id="295" idx="6"/>
              </p:cNvCxnSpPr>
              <p:nvPr/>
            </p:nvCxnSpPr>
            <p:spPr>
              <a:xfrm>
                <a:off x="698098" y="3129321"/>
                <a:ext cx="2686800" cy="1335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5686"/>
                  </a:srgbClr>
                </a:outerShdw>
              </a:effectLst>
            </p:spPr>
          </p:cxnSp>
          <p:cxnSp>
            <p:nvCxnSpPr>
              <p:cNvPr id="299" name="Google Shape;299;p14"/>
              <p:cNvCxnSpPr>
                <a:stCxn id="300" idx="6"/>
              </p:cNvCxnSpPr>
              <p:nvPr/>
            </p:nvCxnSpPr>
            <p:spPr>
              <a:xfrm rot="10800000" flipH="1">
                <a:off x="698098" y="1793392"/>
                <a:ext cx="2686800" cy="22266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5686"/>
                  </a:srgbClr>
                </a:outerShdw>
              </a:effectLst>
            </p:spPr>
          </p:cxnSp>
          <p:cxnSp>
            <p:nvCxnSpPr>
              <p:cNvPr id="301" name="Google Shape;301;p14"/>
              <p:cNvCxnSpPr>
                <a:stCxn id="300" idx="6"/>
              </p:cNvCxnSpPr>
              <p:nvPr/>
            </p:nvCxnSpPr>
            <p:spPr>
              <a:xfrm rot="10800000" flipH="1">
                <a:off x="698098" y="2684092"/>
                <a:ext cx="2686800" cy="1335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5686"/>
                  </a:srgbClr>
                </a:outerShdw>
              </a:effectLst>
            </p:spPr>
          </p:cxnSp>
          <p:cxnSp>
            <p:nvCxnSpPr>
              <p:cNvPr id="302" name="Google Shape;302;p14"/>
              <p:cNvCxnSpPr>
                <a:stCxn id="300" idx="6"/>
              </p:cNvCxnSpPr>
              <p:nvPr/>
            </p:nvCxnSpPr>
            <p:spPr>
              <a:xfrm rot="10800000" flipH="1">
                <a:off x="698098" y="3575092"/>
                <a:ext cx="2686800" cy="444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5686"/>
                  </a:srgbClr>
                </a:outerShdw>
              </a:effectLst>
            </p:spPr>
          </p:cxnSp>
          <p:cxnSp>
            <p:nvCxnSpPr>
              <p:cNvPr id="303" name="Google Shape;303;p14"/>
              <p:cNvCxnSpPr>
                <a:stCxn id="300" idx="6"/>
              </p:cNvCxnSpPr>
              <p:nvPr/>
            </p:nvCxnSpPr>
            <p:spPr>
              <a:xfrm>
                <a:off x="698098" y="4019992"/>
                <a:ext cx="2686800" cy="444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5686"/>
                  </a:srgbClr>
                </a:outerShdw>
              </a:effectLst>
            </p:spPr>
          </p:cxnSp>
          <p:cxnSp>
            <p:nvCxnSpPr>
              <p:cNvPr id="295" name="Google Shape;295;p14"/>
              <p:cNvCxnSpPr>
                <a:stCxn id="253" idx="6"/>
              </p:cNvCxnSpPr>
              <p:nvPr/>
            </p:nvCxnSpPr>
            <p:spPr>
              <a:xfrm rot="10800000" flipH="1">
                <a:off x="698098" y="2684062"/>
                <a:ext cx="2686800" cy="22266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5686"/>
                  </a:srgbClr>
                </a:outerShdw>
              </a:effectLst>
            </p:spPr>
          </p:cxnSp>
          <p:cxnSp>
            <p:nvCxnSpPr>
              <p:cNvPr id="300" name="Google Shape;300;p14"/>
              <p:cNvCxnSpPr>
                <a:stCxn id="253" idx="6"/>
              </p:cNvCxnSpPr>
              <p:nvPr/>
            </p:nvCxnSpPr>
            <p:spPr>
              <a:xfrm rot="10800000" flipH="1">
                <a:off x="698098" y="3574763"/>
                <a:ext cx="2686800" cy="13359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5686"/>
                  </a:srgbClr>
                </a:outerShdw>
              </a:effectLst>
            </p:spPr>
          </p:cxnSp>
          <p:cxnSp>
            <p:nvCxnSpPr>
              <p:cNvPr id="253" name="Google Shape;253;p14"/>
              <p:cNvCxnSpPr>
                <a:stCxn id="253" idx="6"/>
              </p:cNvCxnSpPr>
              <p:nvPr/>
            </p:nvCxnSpPr>
            <p:spPr>
              <a:xfrm rot="10800000" flipH="1">
                <a:off x="698098" y="4465762"/>
                <a:ext cx="2686800" cy="4449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5686"/>
                  </a:srgbClr>
                </a:outerShdw>
              </a:effectLst>
            </p:spPr>
          </p:cxnSp>
          <p:cxnSp>
            <p:nvCxnSpPr>
              <p:cNvPr id="304" name="Google Shape;304;p14"/>
              <p:cNvCxnSpPr/>
              <p:nvPr/>
            </p:nvCxnSpPr>
            <p:spPr>
              <a:xfrm>
                <a:off x="698098" y="4894540"/>
                <a:ext cx="2686800" cy="4452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5686"/>
                  </a:srgbClr>
                </a:outerShdw>
              </a:effectLst>
            </p:spPr>
          </p:cxnSp>
          <p:cxnSp>
            <p:nvCxnSpPr>
              <p:cNvPr id="305" name="Google Shape;305;p14"/>
              <p:cNvCxnSpPr/>
              <p:nvPr/>
            </p:nvCxnSpPr>
            <p:spPr>
              <a:xfrm>
                <a:off x="698098" y="4023209"/>
                <a:ext cx="2686800" cy="1335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5686"/>
                  </a:srgbClr>
                </a:outerShdw>
              </a:effectLst>
            </p:spPr>
          </p:cxnSp>
          <p:cxnSp>
            <p:nvCxnSpPr>
              <p:cNvPr id="306" name="Google Shape;306;p14"/>
              <p:cNvCxnSpPr/>
              <p:nvPr/>
            </p:nvCxnSpPr>
            <p:spPr>
              <a:xfrm>
                <a:off x="704831" y="3142049"/>
                <a:ext cx="2686800" cy="22266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5686"/>
                  </a:srgbClr>
                </a:outerShdw>
              </a:effectLst>
            </p:spPr>
          </p:cxnSp>
        </p:grpSp>
        <p:sp>
          <p:nvSpPr>
            <p:cNvPr id="307" name="Google Shape;307;p14"/>
            <p:cNvSpPr txBox="1"/>
            <p:nvPr/>
          </p:nvSpPr>
          <p:spPr>
            <a:xfrm>
              <a:off x="1966734" y="2775520"/>
              <a:ext cx="850500" cy="165300"/>
            </a:xfrm>
            <a:prstGeom prst="rect">
              <a:avLst/>
            </a:prstGeom>
            <a:noFill/>
            <a:ln>
              <a:noFill/>
            </a:ln>
          </p:spPr>
          <p:txBody>
            <a:bodyPr spcFirstLastPara="1" wrap="square" lIns="0" tIns="0" rIns="0" bIns="0" anchor="t" anchorCtr="0">
              <a:noAutofit/>
            </a:bodyPr>
            <a:lstStyle/>
            <a:p>
              <a:pPr marL="0" marR="0" lvl="0" indent="0" algn="ctr" rtl="0">
                <a:lnSpc>
                  <a:spcPct val="108000"/>
                </a:lnSpc>
                <a:spcBef>
                  <a:spcPts val="0"/>
                </a:spcBef>
                <a:spcAft>
                  <a:spcPts val="0"/>
                </a:spcAft>
                <a:buClr>
                  <a:srgbClr val="000000"/>
                </a:buClr>
                <a:buSzPts val="2000"/>
                <a:buFont typeface="Arial"/>
                <a:buNone/>
              </a:pPr>
              <a:r>
                <a:rPr lang="en-US" sz="1200" b="0" i="0" u="none" strike="noStrike" cap="none">
                  <a:solidFill>
                    <a:srgbClr val="000000"/>
                  </a:solidFill>
                  <a:latin typeface="Helvetica Neue"/>
                  <a:ea typeface="Helvetica Neue"/>
                  <a:cs typeface="Helvetica Neue"/>
                  <a:sym typeface="Helvetica Neue"/>
                </a:rPr>
                <a:t>Input Layer</a:t>
              </a:r>
              <a:endParaRPr sz="1200" b="0" i="0" u="none" strike="noStrike" cap="none">
                <a:solidFill>
                  <a:srgbClr val="000000"/>
                </a:solidFill>
                <a:latin typeface="Helvetica Neue"/>
                <a:ea typeface="Helvetica Neue"/>
                <a:cs typeface="Helvetica Neue"/>
                <a:sym typeface="Helvetica Neue"/>
              </a:endParaRPr>
            </a:p>
          </p:txBody>
        </p:sp>
        <p:sp>
          <p:nvSpPr>
            <p:cNvPr id="308" name="Google Shape;308;p14"/>
            <p:cNvSpPr txBox="1"/>
            <p:nvPr/>
          </p:nvSpPr>
          <p:spPr>
            <a:xfrm>
              <a:off x="6077276" y="2735959"/>
              <a:ext cx="1207800" cy="225300"/>
            </a:xfrm>
            <a:prstGeom prst="rect">
              <a:avLst/>
            </a:prstGeom>
            <a:noFill/>
            <a:ln>
              <a:noFill/>
            </a:ln>
          </p:spPr>
          <p:txBody>
            <a:bodyPr spcFirstLastPara="1" wrap="square" lIns="0" tIns="0" rIns="0" bIns="0" anchor="t" anchorCtr="0">
              <a:noAutofit/>
            </a:bodyPr>
            <a:lstStyle/>
            <a:p>
              <a:pPr marL="0" marR="0" lvl="0" indent="0" algn="ctr" rtl="0">
                <a:lnSpc>
                  <a:spcPct val="108000"/>
                </a:lnSpc>
                <a:spcBef>
                  <a:spcPts val="0"/>
                </a:spcBef>
                <a:spcAft>
                  <a:spcPts val="0"/>
                </a:spcAft>
                <a:buClr>
                  <a:srgbClr val="000000"/>
                </a:buClr>
                <a:buSzPts val="2000"/>
                <a:buFont typeface="Arial"/>
                <a:buNone/>
              </a:pPr>
              <a:r>
                <a:rPr lang="en-US" sz="1200" b="0" i="0" u="none" strike="noStrike" cap="none">
                  <a:solidFill>
                    <a:srgbClr val="000000"/>
                  </a:solidFill>
                  <a:latin typeface="Helvetica Neue"/>
                  <a:ea typeface="Helvetica Neue"/>
                  <a:cs typeface="Helvetica Neue"/>
                  <a:sym typeface="Helvetica Neue"/>
                </a:rPr>
                <a:t>Output Layer</a:t>
              </a:r>
              <a:endParaRPr sz="1200" b="0" i="0" u="none" strike="noStrike" cap="none">
                <a:solidFill>
                  <a:srgbClr val="000000"/>
                </a:solidFill>
                <a:latin typeface="Helvetica Neue"/>
                <a:ea typeface="Helvetica Neue"/>
                <a:cs typeface="Helvetica Neue"/>
                <a:sym typeface="Helvetica Neue"/>
              </a:endParaRPr>
            </a:p>
          </p:txBody>
        </p:sp>
        <p:sp>
          <p:nvSpPr>
            <p:cNvPr id="309" name="Google Shape;309;p14"/>
            <p:cNvSpPr txBox="1"/>
            <p:nvPr/>
          </p:nvSpPr>
          <p:spPr>
            <a:xfrm>
              <a:off x="4057950" y="2890704"/>
              <a:ext cx="1028100" cy="179700"/>
            </a:xfrm>
            <a:prstGeom prst="rect">
              <a:avLst/>
            </a:prstGeom>
            <a:noFill/>
            <a:ln>
              <a:noFill/>
            </a:ln>
          </p:spPr>
          <p:txBody>
            <a:bodyPr spcFirstLastPara="1" wrap="square" lIns="0" tIns="0" rIns="0" bIns="0" anchor="t" anchorCtr="0">
              <a:noAutofit/>
            </a:bodyPr>
            <a:lstStyle/>
            <a:p>
              <a:pPr marL="0" marR="0" lvl="0" indent="0" algn="ctr" rtl="0">
                <a:lnSpc>
                  <a:spcPct val="108000"/>
                </a:lnSpc>
                <a:spcBef>
                  <a:spcPts val="0"/>
                </a:spcBef>
                <a:spcAft>
                  <a:spcPts val="0"/>
                </a:spcAft>
                <a:buClr>
                  <a:srgbClr val="000000"/>
                </a:buClr>
                <a:buSzPts val="2000"/>
                <a:buFont typeface="Arial"/>
                <a:buNone/>
              </a:pPr>
              <a:r>
                <a:rPr lang="en-US" sz="1200" b="0" i="0" u="none" strike="noStrike" cap="none">
                  <a:solidFill>
                    <a:srgbClr val="000000"/>
                  </a:solidFill>
                  <a:latin typeface="Helvetica Neue"/>
                  <a:ea typeface="Helvetica Neue"/>
                  <a:cs typeface="Helvetica Neue"/>
                  <a:sym typeface="Helvetica Neue"/>
                </a:rPr>
                <a:t>Hidden Layer</a:t>
              </a:r>
              <a:endParaRPr sz="1200" b="0" i="0" u="none" strike="noStrike" cap="none">
                <a:solidFill>
                  <a:srgbClr val="000000"/>
                </a:solidFill>
                <a:latin typeface="Helvetica Neue"/>
                <a:ea typeface="Helvetica Neue"/>
                <a:cs typeface="Helvetica Neue"/>
                <a:sym typeface="Helvetica Neue"/>
              </a:endParaRPr>
            </a:p>
          </p:txBody>
        </p:sp>
        <p:sp>
          <p:nvSpPr>
            <p:cNvPr id="310" name="Google Shape;310;p14"/>
            <p:cNvSpPr txBox="1"/>
            <p:nvPr/>
          </p:nvSpPr>
          <p:spPr>
            <a:xfrm>
              <a:off x="311700" y="3265214"/>
              <a:ext cx="8520600" cy="7184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292929"/>
                  </a:solidFill>
                  <a:latin typeface="Arial"/>
                  <a:ea typeface="Arial"/>
                  <a:cs typeface="Arial"/>
                  <a:sym typeface="Arial"/>
                </a:rPr>
                <a:t>The method of setting W=0 serves almost no purpose as it causes neurons to perform the same calculation in each iterations and produces same outputs. neurons will learn same features in each iterations.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292929"/>
                  </a:solidFill>
                  <a:latin typeface="Arial"/>
                  <a:ea typeface="Arial"/>
                  <a:cs typeface="Arial"/>
                  <a:sym typeface="Arial"/>
                </a:rPr>
                <a:t>This problem is known as network failing to break symmetry.</a:t>
              </a:r>
              <a:endParaRPr sz="3200" b="0" i="0" u="none" strike="noStrike" cap="none">
                <a:solidFill>
                  <a:srgbClr val="292929"/>
                </a:solidFill>
                <a:latin typeface="Arial"/>
                <a:ea typeface="Arial"/>
                <a:cs typeface="Arial"/>
                <a:sym typeface="Arial"/>
              </a:endParaRPr>
            </a:p>
          </p:txBody>
        </p:sp>
        <p:sp>
          <p:nvSpPr>
            <p:cNvPr id="311" name="Google Shape;311;p14"/>
            <p:cNvSpPr txBox="1"/>
            <p:nvPr/>
          </p:nvSpPr>
          <p:spPr>
            <a:xfrm>
              <a:off x="320511" y="4722829"/>
              <a:ext cx="11384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Text source = </a:t>
              </a:r>
              <a:r>
                <a:rPr lang="en-US" sz="8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Medium</a:t>
              </a:r>
              <a:r>
                <a:rPr lang="en-US" sz="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5"/>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9</a:t>
            </a:fld>
            <a:endParaRPr/>
          </a:p>
        </p:txBody>
      </p:sp>
      <p:sp>
        <p:nvSpPr>
          <p:cNvPr id="317" name="Google Shape;317;p15"/>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Initialization Techniques</a:t>
            </a:r>
            <a:endParaRPr sz="7500" b="1" i="0" u="none" strike="noStrike" cap="none">
              <a:solidFill>
                <a:srgbClr val="437BB2"/>
              </a:solidFill>
              <a:latin typeface="Arial"/>
              <a:ea typeface="Arial"/>
              <a:cs typeface="Arial"/>
              <a:sym typeface="Arial"/>
            </a:endParaRPr>
          </a:p>
        </p:txBody>
      </p:sp>
      <p:sp>
        <p:nvSpPr>
          <p:cNvPr id="318" name="Google Shape;318;p15"/>
          <p:cNvSpPr txBox="1"/>
          <p:nvPr/>
        </p:nvSpPr>
        <p:spPr>
          <a:xfrm>
            <a:off x="934278" y="4014944"/>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Zero initialization</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Random initialization</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Xavier initialization</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He initialization</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Kaiming initialization</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3200" b="0" i="0" u="none" strike="noStrike" cap="none">
                <a:solidFill>
                  <a:srgbClr val="000000"/>
                </a:solidFill>
                <a:latin typeface="Arial"/>
                <a:ea typeface="Arial"/>
                <a:cs typeface="Arial"/>
                <a:sym typeface="Arial"/>
              </a:rPr>
              <a:t>And many more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802</Words>
  <Application>Microsoft Macintosh PowerPoint</Application>
  <PresentationFormat>Custom</PresentationFormat>
  <Paragraphs>150</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Gill Sans</vt:lpstr>
      <vt:lpstr>Helvetica Neue</vt:lpstr>
      <vt:lpstr>Helvetica Neue Light</vt:lpstr>
      <vt:lpstr>Noto Sans Symbols</vt:lpstr>
      <vt:lpstr>1_Showroom</vt:lpstr>
      <vt:lpstr>Showroom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Harish  S</cp:lastModifiedBy>
  <cp:revision>5</cp:revision>
  <dcterms:modified xsi:type="dcterms:W3CDTF">2022-07-18T13:06:15Z</dcterms:modified>
</cp:coreProperties>
</file>