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4" r:id="rId2"/>
    <p:sldMasterId id="2147483656" r:id="rId3"/>
  </p:sldMasterIdLst>
  <p:notesMasterIdLst>
    <p:notesMasterId r:id="rId3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6" r:id="rId32"/>
    <p:sldId id="284" r:id="rId33"/>
  </p:sldIdLst>
  <p:sldSz cx="12192000" cy="6858000"/>
  <p:notesSz cx="6858000" cy="9144000"/>
  <p:embeddedFontLst>
    <p:embeddedFont>
      <p:font typeface="Corbel" panose="020B0503020204020204" pitchFamily="34" charset="0"/>
      <p:regular r:id="rId35"/>
      <p:bold r:id="rId36"/>
      <p:italic r:id="rId37"/>
      <p:boldItalic r:id="rId38"/>
    </p:embeddedFont>
    <p:embeddedFont>
      <p:font typeface="Candara" panose="020E0502030303020204"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Roboto"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gVaSHfBZN2X88YRAPEiFDjOyEa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5.fntdata"/><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5.xml"/><Relationship Id="rId51" Type="http://customschemas.google.com/relationships/presentationmetadata" Target="meta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dccd27b4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39" name="Google Shape;139;g5dccd27b4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5dccd27b4e_0_1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dccd27b4e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61" name="Google Shape;161;g5dccd27b4e_0_4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5dccd27b4e_0_405: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dccd27b4e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70" name="Google Shape;170;g5dccd27b4e_0_4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5dccd27b4e_0_413: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dccd27b4e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91" name="Google Shape;191;g5dccd27b4e_0_4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5dccd27b4e_0_42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dccd27b4e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01" name="Google Shape;201;g5dccd27b4e_0_4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5dccd27b4e_0_43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dccd27b4e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32" name="Google Shape;232;g5dccd27b4e_0_4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5dccd27b4e_0_44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21</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71" name="Google Shape;27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5: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27</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79" name="Google Shape;27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28</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dccd27b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7" name="Google Shape;117;g5dccd27b4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5dccd27b4e_0_0: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dccd27b4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31" name="Google Shape;131;g5dccd27b4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g5dccd27b4e_0_8: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9"/>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0" name="Google Shape;20;p29"/>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29"/>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9"/>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9"/>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34"/>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6" name="Google Shape;26;p34"/>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3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3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2" name="Google Shape;32;p35"/>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3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3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3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8" name="Google Shape;38;p36"/>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36"/>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3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45" name="Google Shape;45;p3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3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3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3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Google Shape;49;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62" name="Google Shape;62;p3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31"/>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3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3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3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8"/>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8"/>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28" descr="E:\Brand &amp; all that\Greatlearning Logo\Greatlearning Logo.jpg"/>
          <p:cNvPicPr preferRelativeResize="0"/>
          <p:nvPr/>
        </p:nvPicPr>
        <p:blipFill rotWithShape="1">
          <a:blip r:embed="rId7">
            <a:alphaModFix/>
          </a:blip>
          <a:srcRect l="19363" t="19598" r="17929" b="71116"/>
          <a:stretch/>
        </p:blipFill>
        <p:spPr>
          <a:xfrm>
            <a:off x="8197850" y="317500"/>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30"/>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30"/>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5" name="Google Shape;55;p30"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56" name="Google Shape;56;p3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57" name="Google Shape;57;p30"/>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30"/>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30"/>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32"/>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32"/>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8" name="Google Shape;68;p32"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69" name="Google Shape;69;p3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70" name="Google Shape;70;p3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32"/>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32"/>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3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3.gif"/><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2438400" y="279717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None/>
            </a:pPr>
            <a:r>
              <a:rPr lang="en-IN" sz="4000"/>
              <a:t>Unsupervised learning - Clustering</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5dccd27b4e_0_16"/>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10</a:t>
            </a:fld>
            <a:endParaRPr/>
          </a:p>
        </p:txBody>
      </p:sp>
      <p:sp>
        <p:nvSpPr>
          <p:cNvPr id="143" name="Google Shape;143;g5dccd27b4e_0_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What is Manhattan distance?</a:t>
            </a:r>
            <a:endParaRPr/>
          </a:p>
        </p:txBody>
      </p:sp>
      <p:pic>
        <p:nvPicPr>
          <p:cNvPr id="144" name="Google Shape;144;g5dccd27b4e_0_16"/>
          <p:cNvPicPr preferRelativeResize="0"/>
          <p:nvPr/>
        </p:nvPicPr>
        <p:blipFill rotWithShape="1">
          <a:blip r:embed="rId3">
            <a:alphaModFix/>
          </a:blip>
          <a:srcRect/>
          <a:stretch/>
        </p:blipFill>
        <p:spPr>
          <a:xfrm>
            <a:off x="772024" y="1417625"/>
            <a:ext cx="5078267" cy="3812025"/>
          </a:xfrm>
          <a:prstGeom prst="rect">
            <a:avLst/>
          </a:prstGeom>
          <a:noFill/>
          <a:ln>
            <a:noFill/>
          </a:ln>
        </p:spPr>
      </p:pic>
      <p:pic>
        <p:nvPicPr>
          <p:cNvPr id="145" name="Google Shape;145;g5dccd27b4e_0_16"/>
          <p:cNvPicPr preferRelativeResize="0"/>
          <p:nvPr/>
        </p:nvPicPr>
        <p:blipFill rotWithShape="1">
          <a:blip r:embed="rId4">
            <a:alphaModFix/>
          </a:blip>
          <a:srcRect/>
          <a:stretch/>
        </p:blipFill>
        <p:spPr>
          <a:xfrm>
            <a:off x="7010425" y="1522988"/>
            <a:ext cx="3534925" cy="3601300"/>
          </a:xfrm>
          <a:prstGeom prst="rect">
            <a:avLst/>
          </a:prstGeom>
          <a:noFill/>
          <a:ln>
            <a:noFill/>
          </a:ln>
        </p:spPr>
      </p:pic>
      <p:sp>
        <p:nvSpPr>
          <p:cNvPr id="146" name="Google Shape;146;g5dccd27b4e_0_16"/>
          <p:cNvSpPr txBox="1"/>
          <p:nvPr/>
        </p:nvSpPr>
        <p:spPr>
          <a:xfrm>
            <a:off x="2716300" y="5524825"/>
            <a:ext cx="7404300" cy="65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ndara"/>
                <a:ea typeface="Candara"/>
                <a:cs typeface="Candara"/>
                <a:sym typeface="Candara"/>
              </a:rPr>
              <a:t>The same can be extended for multiple dimensions</a:t>
            </a:r>
            <a:endParaRPr sz="1800" b="0" i="0" u="none" strike="noStrike" cap="none">
              <a:solidFill>
                <a:srgbClr val="000000"/>
              </a:solidFill>
              <a:latin typeface="Candara"/>
              <a:ea typeface="Candara"/>
              <a:cs typeface="Candara"/>
              <a:sym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Types of clustering</a:t>
            </a:r>
            <a:endParaRPr/>
          </a:p>
        </p:txBody>
      </p:sp>
      <p:sp>
        <p:nvSpPr>
          <p:cNvPr id="152" name="Google Shape;152;p7"/>
          <p:cNvSpPr/>
          <p:nvPr/>
        </p:nvSpPr>
        <p:spPr>
          <a:xfrm>
            <a:off x="5070591" y="1934467"/>
            <a:ext cx="2050800" cy="590100"/>
          </a:xfrm>
          <a:prstGeom prst="roundRect">
            <a:avLst>
              <a:gd name="adj" fmla="val 50000"/>
            </a:avLst>
          </a:prstGeom>
          <a:solidFill>
            <a:srgbClr val="0944A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FFFFFF"/>
                </a:solidFill>
                <a:latin typeface="Roboto"/>
                <a:ea typeface="Roboto"/>
                <a:cs typeface="Roboto"/>
                <a:sym typeface="Roboto"/>
              </a:rPr>
              <a:t>Clustering</a:t>
            </a:r>
            <a:endParaRPr sz="1800" b="0" i="0" u="none" strike="noStrike" cap="none">
              <a:solidFill>
                <a:srgbClr val="FFFFFF"/>
              </a:solidFill>
              <a:latin typeface="Arial"/>
              <a:ea typeface="Arial"/>
              <a:cs typeface="Arial"/>
              <a:sym typeface="Arial"/>
            </a:endParaRPr>
          </a:p>
        </p:txBody>
      </p:sp>
      <p:sp>
        <p:nvSpPr>
          <p:cNvPr id="153" name="Google Shape;153;p7"/>
          <p:cNvSpPr/>
          <p:nvPr/>
        </p:nvSpPr>
        <p:spPr>
          <a:xfrm>
            <a:off x="7430974" y="3134079"/>
            <a:ext cx="2360400" cy="9189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FFFFFF"/>
                </a:solidFill>
                <a:latin typeface="Roboto"/>
                <a:ea typeface="Roboto"/>
                <a:cs typeface="Roboto"/>
                <a:sym typeface="Roboto"/>
              </a:rPr>
              <a:t>Centroid based Clustering</a:t>
            </a:r>
            <a:endParaRPr sz="1800" b="0" i="0" u="none" strike="noStrike" cap="none">
              <a:solidFill>
                <a:srgbClr val="FFFFFF"/>
              </a:solidFill>
              <a:latin typeface="Arial"/>
              <a:ea typeface="Arial"/>
              <a:cs typeface="Arial"/>
              <a:sym typeface="Arial"/>
            </a:endParaRPr>
          </a:p>
        </p:txBody>
      </p:sp>
      <p:sp>
        <p:nvSpPr>
          <p:cNvPr id="154" name="Google Shape;154;p7"/>
          <p:cNvSpPr/>
          <p:nvPr/>
        </p:nvSpPr>
        <p:spPr>
          <a:xfrm>
            <a:off x="2710201" y="3134079"/>
            <a:ext cx="2524800" cy="9189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FFFFFF"/>
                </a:solidFill>
                <a:latin typeface="Roboto"/>
                <a:ea typeface="Roboto"/>
                <a:cs typeface="Roboto"/>
                <a:sym typeface="Roboto"/>
              </a:rPr>
              <a:t>Connectivity based clustering</a:t>
            </a:r>
            <a:endParaRPr sz="1800" b="0" i="0" u="none" strike="noStrike" cap="none">
              <a:solidFill>
                <a:srgbClr val="FFFFFF"/>
              </a:solidFill>
              <a:latin typeface="Arial"/>
              <a:ea typeface="Arial"/>
              <a:cs typeface="Arial"/>
              <a:sym typeface="Arial"/>
            </a:endParaRPr>
          </a:p>
        </p:txBody>
      </p:sp>
      <p:cxnSp>
        <p:nvCxnSpPr>
          <p:cNvPr id="155" name="Google Shape;155;p7"/>
          <p:cNvCxnSpPr>
            <a:stCxn id="152" idx="2"/>
            <a:endCxn id="153" idx="0"/>
          </p:cNvCxnSpPr>
          <p:nvPr/>
        </p:nvCxnSpPr>
        <p:spPr>
          <a:xfrm rot="-5400000" flipH="1">
            <a:off x="7048791" y="1571767"/>
            <a:ext cx="609600" cy="2515200"/>
          </a:xfrm>
          <a:prstGeom prst="bentConnector3">
            <a:avLst>
              <a:gd name="adj1" fmla="val 49993"/>
            </a:avLst>
          </a:prstGeom>
          <a:noFill/>
          <a:ln w="9525" cap="flat" cmpd="sng">
            <a:solidFill>
              <a:srgbClr val="C2C2C2"/>
            </a:solidFill>
            <a:prstDash val="solid"/>
            <a:round/>
            <a:headEnd type="none" w="sm" len="sm"/>
            <a:tailEnd type="none" w="sm" len="sm"/>
          </a:ln>
        </p:spPr>
      </p:cxnSp>
      <p:cxnSp>
        <p:nvCxnSpPr>
          <p:cNvPr id="156" name="Google Shape;156;p7"/>
          <p:cNvCxnSpPr>
            <a:stCxn id="154" idx="0"/>
            <a:endCxn id="152" idx="2"/>
          </p:cNvCxnSpPr>
          <p:nvPr/>
        </p:nvCxnSpPr>
        <p:spPr>
          <a:xfrm rot="-5400000">
            <a:off x="4729501" y="1767579"/>
            <a:ext cx="609600" cy="2123400"/>
          </a:xfrm>
          <a:prstGeom prst="bentConnector3">
            <a:avLst>
              <a:gd name="adj1" fmla="val 49993"/>
            </a:avLst>
          </a:prstGeom>
          <a:noFill/>
          <a:ln w="9525" cap="flat" cmpd="sng">
            <a:solidFill>
              <a:srgbClr val="C2C2C2"/>
            </a:solidFill>
            <a:prstDash val="solid"/>
            <a:round/>
            <a:headEnd type="none" w="sm" len="sm"/>
            <a:tailEnd type="none" w="sm" len="sm"/>
          </a:ln>
        </p:spPr>
      </p:cxnSp>
      <p:sp>
        <p:nvSpPr>
          <p:cNvPr id="157" name="Google Shape;157;p7"/>
          <p:cNvSpPr txBox="1"/>
          <p:nvPr/>
        </p:nvSpPr>
        <p:spPr>
          <a:xfrm>
            <a:off x="2594925" y="4447425"/>
            <a:ext cx="29130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ndara"/>
                <a:ea typeface="Candara"/>
                <a:cs typeface="Candara"/>
                <a:sym typeface="Candara"/>
              </a:rPr>
              <a:t>ex: Hierarchical clustering</a:t>
            </a:r>
            <a:endParaRPr sz="1800" b="0" i="0" u="none" strike="noStrike" cap="none">
              <a:solidFill>
                <a:srgbClr val="000000"/>
              </a:solidFill>
              <a:latin typeface="Candara"/>
              <a:ea typeface="Candara"/>
              <a:cs typeface="Candara"/>
              <a:sym typeface="Candara"/>
            </a:endParaRPr>
          </a:p>
        </p:txBody>
      </p:sp>
      <p:sp>
        <p:nvSpPr>
          <p:cNvPr id="158" name="Google Shape;158;p7"/>
          <p:cNvSpPr txBox="1"/>
          <p:nvPr/>
        </p:nvSpPr>
        <p:spPr>
          <a:xfrm>
            <a:off x="7329425" y="4357075"/>
            <a:ext cx="29130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ndara"/>
                <a:ea typeface="Candara"/>
                <a:cs typeface="Candara"/>
                <a:sym typeface="Candara"/>
              </a:rPr>
              <a:t>ex: K Means clustering</a:t>
            </a:r>
            <a:endParaRPr sz="1800" b="0" i="0" u="none" strike="noStrike" cap="none">
              <a:solidFill>
                <a:srgbClr val="000000"/>
              </a:solidFill>
              <a:latin typeface="Candara"/>
              <a:ea typeface="Candara"/>
              <a:cs typeface="Candara"/>
              <a:sym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5dccd27b4e_0_40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Connectivity based Clustering</a:t>
            </a:r>
            <a:endParaRPr/>
          </a:p>
        </p:txBody>
      </p:sp>
      <p:sp>
        <p:nvSpPr>
          <p:cNvPr id="165" name="Google Shape;165;g5dccd27b4e_0_405"/>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12</a:t>
            </a:fld>
            <a:endParaRPr/>
          </a:p>
        </p:txBody>
      </p:sp>
      <p:pic>
        <p:nvPicPr>
          <p:cNvPr id="166" name="Google Shape;166;g5dccd27b4e_0_405"/>
          <p:cNvPicPr preferRelativeResize="0"/>
          <p:nvPr/>
        </p:nvPicPr>
        <p:blipFill rotWithShape="1">
          <a:blip r:embed="rId3">
            <a:alphaModFix/>
          </a:blip>
          <a:srcRect/>
          <a:stretch/>
        </p:blipFill>
        <p:spPr>
          <a:xfrm>
            <a:off x="1936863" y="1567089"/>
            <a:ext cx="8318275" cy="3723825"/>
          </a:xfrm>
          <a:prstGeom prst="rect">
            <a:avLst/>
          </a:prstGeom>
          <a:noFill/>
          <a:ln>
            <a:noFill/>
          </a:ln>
        </p:spPr>
      </p:pic>
      <p:sp>
        <p:nvSpPr>
          <p:cNvPr id="167" name="Google Shape;167;g5dccd27b4e_0_405"/>
          <p:cNvSpPr txBox="1"/>
          <p:nvPr/>
        </p:nvSpPr>
        <p:spPr>
          <a:xfrm>
            <a:off x="2381500" y="5646342"/>
            <a:ext cx="8318100" cy="65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ndara"/>
                <a:ea typeface="Candara"/>
                <a:cs typeface="Candara"/>
                <a:sym typeface="Candara"/>
              </a:rPr>
              <a:t>Computational complexity:  n(n-1)/2 where n denoted no of data points</a:t>
            </a:r>
            <a:endParaRPr sz="1800" b="0" i="0" u="none" strike="noStrike" cap="none">
              <a:solidFill>
                <a:srgbClr val="000000"/>
              </a:solidFill>
              <a:latin typeface="Candara"/>
              <a:ea typeface="Candara"/>
              <a:cs typeface="Candara"/>
              <a:sym typeface="Candar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5dccd27b4e_0_4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Centroid based Clustering</a:t>
            </a:r>
            <a:endParaRPr/>
          </a:p>
        </p:txBody>
      </p:sp>
      <p:sp>
        <p:nvSpPr>
          <p:cNvPr id="174" name="Google Shape;174;g5dccd27b4e_0_413"/>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13</a:t>
            </a:fld>
            <a:endParaRPr/>
          </a:p>
        </p:txBody>
      </p:sp>
      <p:pic>
        <p:nvPicPr>
          <p:cNvPr id="175" name="Google Shape;175;g5dccd27b4e_0_413"/>
          <p:cNvPicPr preferRelativeResize="0"/>
          <p:nvPr/>
        </p:nvPicPr>
        <p:blipFill rotWithShape="1">
          <a:blip r:embed="rId3">
            <a:alphaModFix/>
          </a:blip>
          <a:srcRect/>
          <a:stretch/>
        </p:blipFill>
        <p:spPr>
          <a:xfrm>
            <a:off x="2582480" y="1588805"/>
            <a:ext cx="6155122" cy="4411388"/>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
            </a: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K-means clustering</a:t>
            </a:r>
            <a:br>
              <a:rPr lang="en-IN" sz="3600">
                <a:latin typeface="Times New Roman"/>
                <a:ea typeface="Times New Roman"/>
                <a:cs typeface="Times New Roman"/>
                <a:sym typeface="Times New Roman"/>
              </a:rPr>
            </a:br>
            <a:endParaRPr sz="3600"/>
          </a:p>
        </p:txBody>
      </p:sp>
      <p:sp>
        <p:nvSpPr>
          <p:cNvPr id="181" name="Google Shape;181;p1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K-means clusters data be separating data points into groups of equal variance.</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It requires the number of clusters to be specified, hence the term “K” in its name</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It divides the samples into K disjoint clusters.</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The K-means algorithm chooses centroids that minimizes the inertia across all the clusters.</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4000">
                <a:latin typeface="Times New Roman"/>
                <a:ea typeface="Times New Roman"/>
                <a:cs typeface="Times New Roman"/>
                <a:sym typeface="Times New Roman"/>
              </a:rPr>
              <a:t>Elbow method</a:t>
            </a:r>
            <a:endParaRPr sz="4000">
              <a:latin typeface="Times New Roman"/>
              <a:ea typeface="Times New Roman"/>
              <a:cs typeface="Times New Roman"/>
              <a:sym typeface="Times New Roman"/>
            </a:endParaRPr>
          </a:p>
        </p:txBody>
      </p:sp>
      <p:sp>
        <p:nvSpPr>
          <p:cNvPr id="187" name="Google Shape;187;p1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The elbow method runs k-means clustering on the dataset for a range of values for k (say from 1-10) and then for each value of k computes an average score for all clusters.</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p:txBody>
      </p:sp>
      <p:pic>
        <p:nvPicPr>
          <p:cNvPr id="188" name="Google Shape;188;p18"/>
          <p:cNvPicPr preferRelativeResize="0"/>
          <p:nvPr/>
        </p:nvPicPr>
        <p:blipFill rotWithShape="1">
          <a:blip r:embed="rId3">
            <a:alphaModFix/>
          </a:blip>
          <a:srcRect/>
          <a:stretch/>
        </p:blipFill>
        <p:spPr>
          <a:xfrm>
            <a:off x="2943497" y="2813277"/>
            <a:ext cx="4476205" cy="3347162"/>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5dccd27b4e_0_422"/>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SzPts val="3200"/>
              <a:buNone/>
            </a:pPr>
            <a:r>
              <a:rPr lang="en-IN" sz="2400"/>
              <a:t>It is important to normalize the data using either Z score or standard scaler before performing K means clustering</a:t>
            </a:r>
            <a:endParaRPr sz="2400"/>
          </a:p>
          <a:p>
            <a:pPr marL="0" lvl="0" indent="0" algn="l" rtl="0">
              <a:lnSpc>
                <a:spcPct val="100000"/>
              </a:lnSpc>
              <a:spcBef>
                <a:spcPts val="640"/>
              </a:spcBef>
              <a:spcAft>
                <a:spcPts val="0"/>
              </a:spcAft>
              <a:buSzPts val="3200"/>
              <a:buNone/>
            </a:pPr>
            <a:r>
              <a:rPr lang="en-IN" sz="2400"/>
              <a:t>This ensure different attributes are of same standard values</a:t>
            </a:r>
            <a:endParaRPr sz="2400"/>
          </a:p>
        </p:txBody>
      </p:sp>
      <p:sp>
        <p:nvSpPr>
          <p:cNvPr id="195" name="Google Shape;195;g5dccd27b4e_0_422"/>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16</a:t>
            </a:fld>
            <a:endParaRPr/>
          </a:p>
        </p:txBody>
      </p:sp>
      <p:sp>
        <p:nvSpPr>
          <p:cNvPr id="196" name="Google Shape;196;g5dccd27b4e_0_42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4000">
                <a:latin typeface="Times New Roman"/>
                <a:ea typeface="Times New Roman"/>
                <a:cs typeface="Times New Roman"/>
                <a:sym typeface="Times New Roman"/>
              </a:rPr>
              <a:t>Scaling - Z score</a:t>
            </a:r>
            <a:endParaRPr sz="4000">
              <a:latin typeface="Times New Roman"/>
              <a:ea typeface="Times New Roman"/>
              <a:cs typeface="Times New Roman"/>
              <a:sym typeface="Times New Roman"/>
            </a:endParaRPr>
          </a:p>
        </p:txBody>
      </p:sp>
      <p:pic>
        <p:nvPicPr>
          <p:cNvPr id="197" name="Google Shape;197;g5dccd27b4e_0_422"/>
          <p:cNvPicPr preferRelativeResize="0"/>
          <p:nvPr/>
        </p:nvPicPr>
        <p:blipFill rotWithShape="1">
          <a:blip r:embed="rId3">
            <a:alphaModFix/>
          </a:blip>
          <a:srcRect/>
          <a:stretch/>
        </p:blipFill>
        <p:spPr>
          <a:xfrm>
            <a:off x="1826900" y="3325125"/>
            <a:ext cx="3958326" cy="3151875"/>
          </a:xfrm>
          <a:prstGeom prst="rect">
            <a:avLst/>
          </a:prstGeom>
          <a:noFill/>
          <a:ln>
            <a:noFill/>
          </a:ln>
        </p:spPr>
      </p:pic>
      <p:pic>
        <p:nvPicPr>
          <p:cNvPr id="198" name="Google Shape;198;g5dccd27b4e_0_422"/>
          <p:cNvPicPr preferRelativeResize="0"/>
          <p:nvPr/>
        </p:nvPicPr>
        <p:blipFill rotWithShape="1">
          <a:blip r:embed="rId4">
            <a:alphaModFix/>
          </a:blip>
          <a:srcRect/>
          <a:stretch/>
        </p:blipFill>
        <p:spPr>
          <a:xfrm>
            <a:off x="6812713" y="3472313"/>
            <a:ext cx="4295775" cy="28575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5dccd27b4e_0_432"/>
          <p:cNvSpPr txBox="1">
            <a:spLocks noGrp="1"/>
          </p:cNvSpPr>
          <p:nvPr>
            <p:ph type="title"/>
          </p:nvPr>
        </p:nvSpPr>
        <p:spPr>
          <a:xfrm>
            <a:off x="533400" y="1222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More distance measures</a:t>
            </a:r>
            <a:endParaRPr/>
          </a:p>
        </p:txBody>
      </p:sp>
      <p:sp>
        <p:nvSpPr>
          <p:cNvPr id="205" name="Google Shape;205;g5dccd27b4e_0_432"/>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17</a:t>
            </a:fld>
            <a:endParaRPr/>
          </a:p>
        </p:txBody>
      </p:sp>
      <p:pic>
        <p:nvPicPr>
          <p:cNvPr id="206" name="Google Shape;206;g5dccd27b4e_0_432"/>
          <p:cNvPicPr preferRelativeResize="0"/>
          <p:nvPr/>
        </p:nvPicPr>
        <p:blipFill rotWithShape="1">
          <a:blip r:embed="rId3">
            <a:alphaModFix/>
          </a:blip>
          <a:srcRect/>
          <a:stretch/>
        </p:blipFill>
        <p:spPr>
          <a:xfrm>
            <a:off x="5893475" y="4923300"/>
            <a:ext cx="6050050" cy="1633525"/>
          </a:xfrm>
          <a:prstGeom prst="rect">
            <a:avLst/>
          </a:prstGeom>
          <a:noFill/>
          <a:ln>
            <a:noFill/>
          </a:ln>
        </p:spPr>
      </p:pic>
      <p:pic>
        <p:nvPicPr>
          <p:cNvPr id="207" name="Google Shape;207;g5dccd27b4e_0_432"/>
          <p:cNvPicPr preferRelativeResize="0"/>
          <p:nvPr/>
        </p:nvPicPr>
        <p:blipFill rotWithShape="1">
          <a:blip r:embed="rId4">
            <a:alphaModFix/>
          </a:blip>
          <a:srcRect/>
          <a:stretch/>
        </p:blipFill>
        <p:spPr>
          <a:xfrm>
            <a:off x="7733350" y="1646237"/>
            <a:ext cx="3516970" cy="2697163"/>
          </a:xfrm>
          <a:prstGeom prst="rect">
            <a:avLst/>
          </a:prstGeom>
          <a:noFill/>
          <a:ln>
            <a:noFill/>
          </a:ln>
        </p:spPr>
      </p:pic>
      <p:sp>
        <p:nvSpPr>
          <p:cNvPr id="208" name="Google Shape;208;g5dccd27b4e_0_432"/>
          <p:cNvSpPr txBox="1"/>
          <p:nvPr/>
        </p:nvSpPr>
        <p:spPr>
          <a:xfrm>
            <a:off x="726050" y="5307375"/>
            <a:ext cx="4911000" cy="55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IN" sz="3000" b="0" i="0" u="none" strike="noStrike" cap="none">
                <a:solidFill>
                  <a:srgbClr val="000000"/>
                </a:solidFill>
                <a:latin typeface="Candara"/>
                <a:ea typeface="Candara"/>
                <a:cs typeface="Candara"/>
                <a:sym typeface="Candara"/>
              </a:rPr>
              <a:t>Jaccard distance</a:t>
            </a:r>
            <a:endParaRPr sz="3000" b="0" i="0" u="none" strike="noStrike" cap="none">
              <a:solidFill>
                <a:srgbClr val="000000"/>
              </a:solidFill>
              <a:latin typeface="Candara"/>
              <a:ea typeface="Candara"/>
              <a:cs typeface="Candara"/>
              <a:sym typeface="Candara"/>
            </a:endParaRPr>
          </a:p>
        </p:txBody>
      </p:sp>
      <p:sp>
        <p:nvSpPr>
          <p:cNvPr id="209" name="Google Shape;209;g5dccd27b4e_0_432"/>
          <p:cNvSpPr txBox="1"/>
          <p:nvPr/>
        </p:nvSpPr>
        <p:spPr>
          <a:xfrm>
            <a:off x="647175" y="1281025"/>
            <a:ext cx="4911000" cy="55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IN" sz="3000" b="0" i="0" u="none" strike="noStrike" cap="none">
                <a:solidFill>
                  <a:srgbClr val="000000"/>
                </a:solidFill>
                <a:latin typeface="Candara"/>
                <a:ea typeface="Candara"/>
                <a:cs typeface="Candara"/>
                <a:sym typeface="Candara"/>
              </a:rPr>
              <a:t>Mahalanobis distance</a:t>
            </a:r>
            <a:endParaRPr sz="3000" b="0" i="0" u="none" strike="noStrike" cap="none">
              <a:solidFill>
                <a:srgbClr val="000000"/>
              </a:solidFill>
              <a:latin typeface="Candara"/>
              <a:ea typeface="Candara"/>
              <a:cs typeface="Candara"/>
              <a:sym typeface="Candara"/>
            </a:endParaRPr>
          </a:p>
        </p:txBody>
      </p:sp>
      <p:pic>
        <p:nvPicPr>
          <p:cNvPr id="210" name="Google Shape;210;g5dccd27b4e_0_432"/>
          <p:cNvPicPr preferRelativeResize="0"/>
          <p:nvPr/>
        </p:nvPicPr>
        <p:blipFill rotWithShape="1">
          <a:blip r:embed="rId5">
            <a:alphaModFix/>
          </a:blip>
          <a:srcRect/>
          <a:stretch/>
        </p:blipFill>
        <p:spPr>
          <a:xfrm>
            <a:off x="563275" y="2181675"/>
            <a:ext cx="6895550" cy="269717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Applications of clustering</a:t>
            </a:r>
            <a:endParaRPr sz="3600">
              <a:latin typeface="Times New Roman"/>
              <a:ea typeface="Times New Roman"/>
              <a:cs typeface="Times New Roman"/>
              <a:sym typeface="Times New Roman"/>
            </a:endParaRPr>
          </a:p>
        </p:txBody>
      </p:sp>
      <p:sp>
        <p:nvSpPr>
          <p:cNvPr id="216" name="Google Shape;216;p1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Image processing : </a:t>
            </a:r>
            <a:r>
              <a:rPr lang="en-IN" sz="2400">
                <a:latin typeface="Times New Roman"/>
                <a:ea typeface="Times New Roman"/>
                <a:cs typeface="Times New Roman"/>
                <a:sym typeface="Times New Roman"/>
              </a:rPr>
              <a:t>used to cluster of pixels representing objects in each frame.</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Medical: </a:t>
            </a:r>
            <a:r>
              <a:rPr lang="en-IN" sz="2400">
                <a:latin typeface="Times New Roman"/>
                <a:ea typeface="Times New Roman"/>
                <a:cs typeface="Times New Roman"/>
                <a:sym typeface="Times New Roman"/>
              </a:rPr>
              <a:t>Patient attributes such as age, height, weight, systolic, etc. can identify naturally occurring clusters under various health conditions.</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Customer segmentation: </a:t>
            </a:r>
            <a:r>
              <a:rPr lang="en-IN" sz="2400">
                <a:latin typeface="Times New Roman"/>
                <a:ea typeface="Times New Roman"/>
                <a:cs typeface="Times New Roman"/>
                <a:sym typeface="Times New Roman"/>
              </a:rPr>
              <a:t>cluster customers on basis of frequency look for common attributes among high value customers.</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Industry applications - clustering</a:t>
            </a:r>
            <a:endParaRPr/>
          </a:p>
        </p:txBody>
      </p:sp>
      <p:sp>
        <p:nvSpPr>
          <p:cNvPr id="222" name="Google Shape;222;p2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a:t>Customer segmentation – buying patterns, income, spending behaviour, loyalty, customer lifetime value</a:t>
            </a:r>
            <a:endParaRPr/>
          </a:p>
          <a:p>
            <a:pPr marL="457200" marR="0" lvl="0" indent="-431800" algn="l" rtl="0">
              <a:lnSpc>
                <a:spcPct val="100000"/>
              </a:lnSpc>
              <a:spcBef>
                <a:spcPts val="640"/>
              </a:spcBef>
              <a:spcAft>
                <a:spcPts val="0"/>
              </a:spcAft>
              <a:buClr>
                <a:schemeClr val="dk1"/>
              </a:buClr>
              <a:buSzPts val="3200"/>
              <a:buFont typeface="Arial"/>
              <a:buChar char="•"/>
            </a:pPr>
            <a:r>
              <a:rPr lang="en-IN"/>
              <a:t>Anomaly detection</a:t>
            </a:r>
            <a:endParaRPr/>
          </a:p>
          <a:p>
            <a:pPr marL="457200" marR="0" lvl="0" indent="-431800" algn="l" rtl="0">
              <a:lnSpc>
                <a:spcPct val="100000"/>
              </a:lnSpc>
              <a:spcBef>
                <a:spcPts val="640"/>
              </a:spcBef>
              <a:spcAft>
                <a:spcPts val="0"/>
              </a:spcAft>
              <a:buClr>
                <a:schemeClr val="dk1"/>
              </a:buClr>
              <a:buSzPts val="3200"/>
              <a:buFont typeface="Arial"/>
              <a:buChar char="•"/>
            </a:pPr>
            <a:r>
              <a:rPr lang="en-IN"/>
              <a:t>Creating newsfeeds – cluster articles based on their similarity</a:t>
            </a:r>
            <a:endParaRPr/>
          </a:p>
          <a:p>
            <a:pPr marL="457200" marR="0" lvl="0" indent="-431800" algn="l" rtl="0">
              <a:lnSpc>
                <a:spcPct val="100000"/>
              </a:lnSpc>
              <a:spcBef>
                <a:spcPts val="640"/>
              </a:spcBef>
              <a:spcAft>
                <a:spcPts val="0"/>
              </a:spcAft>
              <a:buClr>
                <a:schemeClr val="dk1"/>
              </a:buClr>
              <a:buSzPts val="3200"/>
              <a:buFont typeface="Arial"/>
              <a:buChar char="•"/>
            </a:pPr>
            <a:r>
              <a:rPr lang="en-IN"/>
              <a:t>Pattern detection in medical imaging for diagnostics</a:t>
            </a:r>
            <a:endParaRPr/>
          </a:p>
          <a:p>
            <a:pPr marL="457200" marR="0" lvl="0" indent="-228600" algn="l" rtl="0">
              <a:lnSpc>
                <a:spcPct val="100000"/>
              </a:lnSpc>
              <a:spcBef>
                <a:spcPts val="640"/>
              </a:spcBef>
              <a:spcAft>
                <a:spcPts val="0"/>
              </a:spcAft>
              <a:buClr>
                <a:schemeClr val="dk1"/>
              </a:buClr>
              <a:buSzPts val="3200"/>
              <a:buFont typeface="Arial"/>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a:solidFill>
                  <a:schemeClr val="dk1"/>
                </a:solidFill>
                <a:latin typeface="Times New Roman"/>
                <a:ea typeface="Times New Roman"/>
                <a:cs typeface="Times New Roman"/>
                <a:sym typeface="Times New Roman"/>
              </a:rPr>
              <a:t>Learning Objectives </a:t>
            </a:r>
            <a:endParaRPr/>
          </a:p>
        </p:txBody>
      </p:sp>
      <p:sp>
        <p:nvSpPr>
          <p:cNvPr id="88" name="Google Shape;88;p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Introduction to Unsupervised learning</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Types of clustering and distance calculation</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Euclidean and Non Euclidean distance</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K-means clustering</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Elbow method</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Visual analysis and Dynamic Clustering</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Hands on exercise on K-means clustering</a:t>
            </a:r>
            <a:endParaRPr sz="2400">
              <a:latin typeface="Times New Roman"/>
              <a:ea typeface="Times New Roman"/>
              <a:cs typeface="Times New Roman"/>
              <a:sym typeface="Times New Roman"/>
            </a:endParaRPr>
          </a:p>
          <a:p>
            <a:pPr marL="495300" lvl="0" indent="-342900" algn="l" rtl="0">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Case study </a:t>
            </a:r>
            <a:endParaRPr sz="2400">
              <a:latin typeface="Times New Roman"/>
              <a:ea typeface="Times New Roman"/>
              <a:cs typeface="Times New Roman"/>
              <a:sym typeface="Times New Roman"/>
            </a:endParaRPr>
          </a:p>
        </p:txBody>
      </p:sp>
      <p:sp>
        <p:nvSpPr>
          <p:cNvPr id="89" name="Google Shape;89;p2"/>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2"/>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1"/>
          <p:cNvSpPr txBox="1">
            <a:spLocks noGrp="1"/>
          </p:cNvSpPr>
          <p:nvPr>
            <p:ph type="title"/>
          </p:nvPr>
        </p:nvSpPr>
        <p:spPr>
          <a:xfrm>
            <a:off x="302125" y="343550"/>
            <a:ext cx="5124300" cy="950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400"/>
              <a:buNone/>
            </a:pPr>
            <a:r>
              <a:rPr lang="en-IN" b="1">
                <a:solidFill>
                  <a:schemeClr val="accent1"/>
                </a:solidFill>
                <a:latin typeface="Times New Roman"/>
                <a:ea typeface="Times New Roman"/>
                <a:cs typeface="Times New Roman"/>
                <a:sym typeface="Times New Roman"/>
              </a:rPr>
              <a:t>K means clustering</a:t>
            </a:r>
            <a:endParaRPr/>
          </a:p>
        </p:txBody>
      </p:sp>
      <p:sp>
        <p:nvSpPr>
          <p:cNvPr id="228" name="Google Shape;228;p11"/>
          <p:cNvSpPr txBox="1">
            <a:spLocks noGrp="1"/>
          </p:cNvSpPr>
          <p:nvPr>
            <p:ph type="body" idx="1"/>
          </p:nvPr>
        </p:nvSpPr>
        <p:spPr>
          <a:xfrm>
            <a:off x="454801" y="804200"/>
            <a:ext cx="11889600" cy="6083400"/>
          </a:xfrm>
          <a:prstGeom prst="rect">
            <a:avLst/>
          </a:prstGeom>
          <a:noFill/>
          <a:ln>
            <a:noFill/>
          </a:ln>
        </p:spPr>
        <p:txBody>
          <a:bodyPr spcFirstLastPara="1" wrap="square" lIns="91425" tIns="45700" rIns="91425" bIns="45700" anchor="ctr" anchorCtr="0">
            <a:normAutofit/>
          </a:bodyPr>
          <a:lstStyle/>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Simplest unsupervised learning algorithm</a:t>
            </a:r>
            <a:endParaRPr sz="1800"/>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Classify a data set through a number of clusters fixed apriori. </a:t>
            </a:r>
            <a:endParaRPr sz="1800"/>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The idea is to define k centroids, one for each cluster.</a:t>
            </a:r>
            <a:endParaRPr sz="1800"/>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The centroids should be carefully placed, as far as possible from each other.</a:t>
            </a:r>
            <a:endParaRPr sz="1800"/>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Each point is associated to a centroid and then centroids are re-calculated to minimize MSE.</a:t>
            </a:r>
            <a:endParaRPr sz="1800"/>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Uses Euclidean distance</a:t>
            </a:r>
            <a:endParaRPr sz="1800"/>
          </a:p>
          <a:p>
            <a:pPr marL="457200" lvl="0" indent="-431800" algn="l" rtl="0">
              <a:lnSpc>
                <a:spcPct val="90000"/>
              </a:lnSpc>
              <a:spcBef>
                <a:spcPts val="640"/>
              </a:spcBef>
              <a:spcAft>
                <a:spcPts val="0"/>
              </a:spcAft>
              <a:buSzPts val="3200"/>
              <a:buFont typeface="Arial"/>
              <a:buNone/>
            </a:pPr>
            <a:endParaRPr sz="1800">
              <a:latin typeface="Times New Roman"/>
              <a:ea typeface="Times New Roman"/>
              <a:cs typeface="Times New Roman"/>
              <a:sym typeface="Times New Roman"/>
            </a:endParaRPr>
          </a:p>
          <a:p>
            <a:pPr marL="457200" lvl="0" indent="-431800" algn="l" rtl="0">
              <a:lnSpc>
                <a:spcPct val="90000"/>
              </a:lnSpc>
              <a:spcBef>
                <a:spcPts val="640"/>
              </a:spcBef>
              <a:spcAft>
                <a:spcPts val="0"/>
              </a:spcAft>
              <a:buSzPts val="3200"/>
              <a:buFont typeface="Arial"/>
              <a:buNone/>
            </a:pPr>
            <a:r>
              <a:rPr lang="en-IN" sz="1800" u="sng">
                <a:latin typeface="Times New Roman"/>
                <a:ea typeface="Times New Roman"/>
                <a:cs typeface="Times New Roman"/>
                <a:sym typeface="Times New Roman"/>
              </a:rPr>
              <a:t>Advantages</a:t>
            </a:r>
            <a:r>
              <a:rPr lang="en-IN" sz="1800">
                <a:latin typeface="Times New Roman"/>
                <a:ea typeface="Times New Roman"/>
                <a:cs typeface="Times New Roman"/>
                <a:sym typeface="Times New Roman"/>
              </a:rPr>
              <a:t>:</a:t>
            </a:r>
            <a:endParaRPr sz="1800"/>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With large variables, k means is faster than other clustering algorithms.</a:t>
            </a:r>
            <a:endParaRPr sz="1800"/>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Produces tighter clusters than hierarchical clustering.</a:t>
            </a:r>
            <a:endParaRPr sz="1800"/>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Less impacted by outliers</a:t>
            </a:r>
            <a:endParaRPr sz="1800"/>
          </a:p>
          <a:p>
            <a:pPr marL="457200" lvl="0" indent="-431800" algn="l" rtl="0">
              <a:lnSpc>
                <a:spcPct val="90000"/>
              </a:lnSpc>
              <a:spcBef>
                <a:spcPts val="640"/>
              </a:spcBef>
              <a:spcAft>
                <a:spcPts val="0"/>
              </a:spcAft>
              <a:buSzPts val="3200"/>
              <a:buFont typeface="Arial"/>
              <a:buNone/>
            </a:pPr>
            <a:endParaRPr sz="1800">
              <a:latin typeface="Times New Roman"/>
              <a:ea typeface="Times New Roman"/>
              <a:cs typeface="Times New Roman"/>
              <a:sym typeface="Times New Roman"/>
            </a:endParaRPr>
          </a:p>
          <a:p>
            <a:pPr marL="457200" lvl="0" indent="-431800" algn="l" rtl="0">
              <a:lnSpc>
                <a:spcPct val="90000"/>
              </a:lnSpc>
              <a:spcBef>
                <a:spcPts val="640"/>
              </a:spcBef>
              <a:spcAft>
                <a:spcPts val="0"/>
              </a:spcAft>
              <a:buSzPts val="3200"/>
              <a:buFont typeface="Arial"/>
              <a:buNone/>
            </a:pPr>
            <a:r>
              <a:rPr lang="en-IN" sz="1800" u="sng">
                <a:latin typeface="Times New Roman"/>
                <a:ea typeface="Times New Roman"/>
                <a:cs typeface="Times New Roman"/>
                <a:sym typeface="Times New Roman"/>
              </a:rPr>
              <a:t>Disadvantages</a:t>
            </a:r>
            <a:r>
              <a:rPr lang="en-IN" sz="1800">
                <a:latin typeface="Times New Roman"/>
                <a:ea typeface="Times New Roman"/>
                <a:cs typeface="Times New Roman"/>
                <a:sym typeface="Times New Roman"/>
              </a:rPr>
              <a:t>:</a:t>
            </a:r>
            <a:endParaRPr sz="1800"/>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Predicting the number of clusters is a tedious task.</a:t>
            </a:r>
            <a:endParaRPr sz="1800">
              <a:latin typeface="Times New Roman"/>
              <a:ea typeface="Times New Roman"/>
              <a:cs typeface="Times New Roman"/>
              <a:sym typeface="Times New Roman"/>
            </a:endParaRPr>
          </a:p>
          <a:p>
            <a:pPr marL="457200" lvl="0" indent="-342900" algn="l" rtl="0">
              <a:lnSpc>
                <a:spcPct val="90000"/>
              </a:lnSpc>
              <a:spcBef>
                <a:spcPts val="640"/>
              </a:spcBef>
              <a:spcAft>
                <a:spcPts val="0"/>
              </a:spcAft>
              <a:buSzPts val="1800"/>
              <a:buFont typeface="Times New Roman"/>
              <a:buChar char="•"/>
            </a:pPr>
            <a:r>
              <a:rPr lang="en-IN" sz="1800">
                <a:latin typeface="Times New Roman"/>
                <a:ea typeface="Times New Roman"/>
                <a:cs typeface="Times New Roman"/>
                <a:sym typeface="Times New Roman"/>
              </a:rPr>
              <a:t>Initial seeds have a strong impact on the final results</a:t>
            </a:r>
            <a:endParaRPr sz="1800">
              <a:latin typeface="Times New Roman"/>
              <a:ea typeface="Times New Roman"/>
              <a:cs typeface="Times New Roman"/>
              <a:sym typeface="Times New Roman"/>
            </a:endParaRPr>
          </a:p>
          <a:p>
            <a:pPr marL="457200" lvl="0" indent="-342900" algn="l" rtl="0">
              <a:lnSpc>
                <a:spcPct val="90000"/>
              </a:lnSpc>
              <a:spcBef>
                <a:spcPts val="640"/>
              </a:spcBef>
              <a:spcAft>
                <a:spcPts val="0"/>
              </a:spcAft>
              <a:buSzPts val="1800"/>
              <a:buChar char="•"/>
            </a:pPr>
            <a:r>
              <a:rPr lang="en-IN" sz="1800">
                <a:latin typeface="Times New Roman"/>
                <a:ea typeface="Times New Roman"/>
                <a:cs typeface="Times New Roman"/>
                <a:sym typeface="Times New Roman"/>
              </a:rPr>
              <a:t>If the data has clusters ( in the original data) of different size and different density, the algorithm does not work well.</a:t>
            </a:r>
            <a:endParaRPr sz="1800"/>
          </a:p>
        </p:txBody>
      </p:sp>
      <p:sp>
        <p:nvSpPr>
          <p:cNvPr id="229" name="Google Shape;229;p11"/>
          <p:cNvSpPr txBox="1">
            <a:spLocks noGrp="1"/>
          </p:cNvSpPr>
          <p:nvPr>
            <p:ph type="sldNum" idx="12"/>
          </p:nvPr>
        </p:nvSpPr>
        <p:spPr>
          <a:xfrm>
            <a:off x="10571516" y="6033479"/>
            <a:ext cx="782283" cy="36512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600"/>
              </a:spcAft>
              <a:buClr>
                <a:srgbClr val="595959"/>
              </a:buClr>
              <a:buSzPts val="1400"/>
              <a:buFont typeface="Candara"/>
              <a:buNone/>
            </a:pPr>
            <a:fld id="{00000000-1234-1234-1234-123412341234}" type="slidenum">
              <a:rPr lang="en-IN" sz="1050" b="0" i="0" u="none" strike="noStrike" cap="none">
                <a:solidFill>
                  <a:schemeClr val="dk1"/>
                </a:solidFill>
                <a:latin typeface="Candara"/>
                <a:ea typeface="Candara"/>
                <a:cs typeface="Candara"/>
                <a:sym typeface="Candara"/>
              </a:rPr>
              <a:t>20</a:t>
            </a:fld>
            <a:endParaRPr sz="1050" b="0" i="0" u="none" strike="noStrike" cap="none">
              <a:solidFill>
                <a:schemeClr val="dk1"/>
              </a:solidFill>
              <a:latin typeface="Candara"/>
              <a:ea typeface="Candara"/>
              <a:cs typeface="Candara"/>
              <a:sym typeface="Canda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8">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8">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5dccd27b4e_0_444"/>
          <p:cNvSpPr txBox="1">
            <a:spLocks noGrp="1"/>
          </p:cNvSpPr>
          <p:nvPr>
            <p:ph type="title"/>
          </p:nvPr>
        </p:nvSpPr>
        <p:spPr>
          <a:xfrm>
            <a:off x="609600" y="460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Silhouette coefficient</a:t>
            </a:r>
            <a:endParaRPr/>
          </a:p>
        </p:txBody>
      </p:sp>
      <p:sp>
        <p:nvSpPr>
          <p:cNvPr id="236" name="Google Shape;236;g5dccd27b4e_0_444"/>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21</a:t>
            </a:fld>
            <a:endParaRPr/>
          </a:p>
        </p:txBody>
      </p:sp>
      <p:pic>
        <p:nvPicPr>
          <p:cNvPr id="237" name="Google Shape;237;g5dccd27b4e_0_444"/>
          <p:cNvPicPr preferRelativeResize="0"/>
          <p:nvPr/>
        </p:nvPicPr>
        <p:blipFill rotWithShape="1">
          <a:blip r:embed="rId3">
            <a:alphaModFix/>
          </a:blip>
          <a:srcRect/>
          <a:stretch/>
        </p:blipFill>
        <p:spPr>
          <a:xfrm>
            <a:off x="2233037" y="4033237"/>
            <a:ext cx="6917700" cy="2582350"/>
          </a:xfrm>
          <a:prstGeom prst="rect">
            <a:avLst/>
          </a:prstGeom>
          <a:noFill/>
          <a:ln>
            <a:noFill/>
          </a:ln>
        </p:spPr>
      </p:pic>
      <p:sp>
        <p:nvSpPr>
          <p:cNvPr id="238" name="Google Shape;238;g5dccd27b4e_0_444"/>
          <p:cNvSpPr txBox="1"/>
          <p:nvPr/>
        </p:nvSpPr>
        <p:spPr>
          <a:xfrm>
            <a:off x="517350" y="1132500"/>
            <a:ext cx="11183100" cy="258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Calibri"/>
                <a:ea typeface="Calibri"/>
                <a:cs typeface="Calibri"/>
                <a:sym typeface="Calibri"/>
              </a:rPr>
              <a:t>Silhouette coefficient is a measure of how similar a datapoint is to its own cluster compared to that of other clusters. It lies in the range of [-1,1]</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Calibri"/>
                <a:ea typeface="Calibri"/>
                <a:cs typeface="Calibri"/>
                <a:sym typeface="Calibri"/>
              </a:rPr>
              <a:t>+1 = The data point is far away from the neighboring cluster and close to its own</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Calibri"/>
                <a:ea typeface="Calibri"/>
                <a:cs typeface="Calibri"/>
                <a:sym typeface="Calibri"/>
              </a:rPr>
              <a:t>-1 = The data point is close to other neighbouring cluster than its own cluster</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Calibri"/>
                <a:ea typeface="Calibri"/>
                <a:cs typeface="Calibri"/>
                <a:sym typeface="Calibri"/>
              </a:rPr>
              <a:t>0 = The data point is at the boundary of the distance between the own and neighbouring cluster</a:t>
            </a:r>
            <a:endParaRPr sz="24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
            </a: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Visual analysis for clustering</a:t>
            </a:r>
            <a:br>
              <a:rPr lang="en-IN" sz="3600">
                <a:latin typeface="Times New Roman"/>
                <a:ea typeface="Times New Roman"/>
                <a:cs typeface="Times New Roman"/>
                <a:sym typeface="Times New Roman"/>
              </a:rPr>
            </a:br>
            <a:endParaRPr sz="3600"/>
          </a:p>
        </p:txBody>
      </p:sp>
      <p:sp>
        <p:nvSpPr>
          <p:cNvPr id="244" name="Google Shape;244;p1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Visual analysis for clustering</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482600" lvl="0" indent="-457200" algn="l" rtl="0">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Visual analysis of the attributes selected for the clustering may give an idea of the range of values that K should be evaluated in.</a:t>
            </a:r>
            <a:endParaRPr/>
          </a:p>
          <a:p>
            <a:pPr marL="482600" lvl="0" indent="-2540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82600" lvl="0" indent="-2540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82600" lvl="0" indent="-457200" algn="l" rtl="0">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Identifying the attributes on which clusters are clearly demarcated and using them in incremental order to build the multi-dimensional clusters likely to give much better clusters than using all the attributes at one go. </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Dynamic clustering</a:t>
            </a:r>
            <a:endParaRPr/>
          </a:p>
        </p:txBody>
      </p:sp>
      <p:sp>
        <p:nvSpPr>
          <p:cNvPr id="250" name="Google Shape;250;p20"/>
          <p:cNvSpPr txBox="1">
            <a:spLocks noGrp="1"/>
          </p:cNvSpPr>
          <p:nvPr>
            <p:ph type="body" idx="1"/>
          </p:nvPr>
        </p:nvSpPr>
        <p:spPr>
          <a:xfrm>
            <a:off x="609600" y="1371600"/>
            <a:ext cx="10972800" cy="45261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Clustering on correct attributes is the key to good clustering results.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We can also consider those attributes who’s value changes with time. For e.g. Age, income category, years of work experience etc.</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We can use sequential k means clustering over time to track individual clusters.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Cluster size, new entries and exits one can analyse the impact of strategies designed based on earlier clustering analysis. </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
            </a: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Hands on exercise on K-means clustering</a:t>
            </a:r>
            <a:br>
              <a:rPr lang="en-IN" sz="3600">
                <a:latin typeface="Times New Roman"/>
                <a:ea typeface="Times New Roman"/>
                <a:cs typeface="Times New Roman"/>
                <a:sym typeface="Times New Roman"/>
              </a:rPr>
            </a:br>
            <a:endParaRPr sz="3600"/>
          </a:p>
        </p:txBody>
      </p:sp>
      <p:sp>
        <p:nvSpPr>
          <p:cNvPr id="256" name="Google Shape;256;p2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Technical support data can often be a rich source of information on opportunities for improving customer experience. Let us analyse the tech support data and do some basic analysis on problem types, time to resolve the problem and channel of support that is most suitable.</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Some important functions:</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82600" lvl="0" indent="-457200" algn="l" rtl="0">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Importing libraries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pandas as pd</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numpy as np</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matplotlib.pylab as plt</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sklearn.model_selection  import train_test_split</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sklearn.cluster import KMeans</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scipy.stats import zscore</a:t>
            </a:r>
            <a:endParaRPr sz="1800" i="1">
              <a:solidFill>
                <a:srgbClr val="0070C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262" name="Google Shape;262;p2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2. Group Data into similar clusters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for k in clusters: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    model=KMeans(n_clusters=k)</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    model.fit(techSuppScaled)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    prediction=model.predict(techSuppScaled)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    meanDistortions.append(sum(np.min(cdist(techSuppScaled, model.cluster_centers_, 'euclidean'), axis=1)) / techSuppScaled.shape[0])</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a:solidFill>
                  <a:srgbClr val="0C0C0C"/>
                </a:solidFill>
                <a:latin typeface="Times New Roman"/>
                <a:ea typeface="Times New Roman"/>
                <a:cs typeface="Times New Roman"/>
                <a:sym typeface="Times New Roman"/>
              </a:rPr>
              <a:t># Let us first start with K = 3</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final_model=KMeans(3)</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final_model.fit(techSuppScaled)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prediction=final_model.predict(techSuppScaled)</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268" name="Google Shape;268;p2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3. Analyze the distribution of the data among the two groups (K = 3). One of the most informative visual tool is boxplot.</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#plt.cla()</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Clr>
                <a:schemeClr val="dk1"/>
              </a:buClr>
              <a:buSzPts val="1100"/>
              <a:buFont typeface="Arial"/>
              <a:buNone/>
            </a:pPr>
            <a:r>
              <a:rPr lang="en-IN" sz="1800" i="1">
                <a:solidFill>
                  <a:srgbClr val="0070C0"/>
                </a:solidFill>
                <a:latin typeface="Times New Roman"/>
                <a:ea typeface="Times New Roman"/>
                <a:cs typeface="Times New Roman"/>
                <a:sym typeface="Times New Roman"/>
              </a:rPr>
              <a:t>techSuppClust = tech_supp_df.groupby(['GROUP'])</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Clr>
                <a:schemeClr val="dk1"/>
              </a:buClr>
              <a:buSzPts val="1100"/>
              <a:buFont typeface="Arial"/>
              <a:buNone/>
            </a:pPr>
            <a:r>
              <a:rPr lang="en-IN" sz="1800" i="1">
                <a:solidFill>
                  <a:srgbClr val="0070C0"/>
                </a:solidFill>
                <a:latin typeface="Times New Roman"/>
                <a:ea typeface="Times New Roman"/>
                <a:cs typeface="Times New Roman"/>
                <a:sym typeface="Times New Roman"/>
              </a:rPr>
              <a:t>techSuppClust.mean()</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techSuppScaled.boxplot(by='GROUP', layout = (2,4),figsize=(15,10))</a:t>
            </a:r>
            <a:endParaRPr sz="1800" i="1">
              <a:solidFill>
                <a:srgbClr val="0070C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Case Study</a:t>
            </a:r>
            <a:endParaRPr/>
          </a:p>
        </p:txBody>
      </p:sp>
      <p:sp>
        <p:nvSpPr>
          <p:cNvPr id="275" name="Google Shape;275;p25"/>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SzPts val="3200"/>
              <a:buNone/>
            </a:pPr>
            <a:r>
              <a:rPr lang="en-IN" sz="3000" b="1">
                <a:latin typeface="Calibri"/>
                <a:ea typeface="Calibri"/>
                <a:cs typeface="Calibri"/>
                <a:sym typeface="Calibri"/>
              </a:rPr>
              <a:t>Objective</a:t>
            </a:r>
            <a:endParaRPr sz="3000" b="1">
              <a:latin typeface="Calibri"/>
              <a:ea typeface="Calibri"/>
              <a:cs typeface="Calibri"/>
              <a:sym typeface="Calibri"/>
            </a:endParaRPr>
          </a:p>
          <a:p>
            <a:pPr marL="0" lvl="0" indent="0" algn="l" rtl="0">
              <a:lnSpc>
                <a:spcPct val="100000"/>
              </a:lnSpc>
              <a:spcBef>
                <a:spcPts val="640"/>
              </a:spcBef>
              <a:spcAft>
                <a:spcPts val="0"/>
              </a:spcAft>
              <a:buSzPts val="3200"/>
              <a:buNone/>
            </a:pPr>
            <a:endParaRPr sz="3000">
              <a:latin typeface="Calibri"/>
              <a:ea typeface="Calibri"/>
              <a:cs typeface="Calibri"/>
              <a:sym typeface="Calibri"/>
            </a:endParaRPr>
          </a:p>
          <a:p>
            <a:pPr marL="0" lvl="0" indent="0" algn="l" rtl="0">
              <a:lnSpc>
                <a:spcPct val="100000"/>
              </a:lnSpc>
              <a:spcBef>
                <a:spcPts val="640"/>
              </a:spcBef>
              <a:spcAft>
                <a:spcPts val="0"/>
              </a:spcAft>
              <a:buSzPts val="3200"/>
              <a:buNone/>
            </a:pPr>
            <a:r>
              <a:rPr lang="en-IN" sz="1800">
                <a:latin typeface="Calibri"/>
                <a:ea typeface="Calibri"/>
                <a:cs typeface="Calibri"/>
                <a:sym typeface="Calibri"/>
              </a:rPr>
              <a:t>To determine if there is a relationship between higher levels of black and white thinking and higher levels of self-reported depression in psychiatric patients hospitalized for depression.Also apply K means clustering and assign groups for model prediction.</a:t>
            </a:r>
            <a:endParaRPr sz="1800">
              <a:latin typeface="Calibri"/>
              <a:ea typeface="Calibri"/>
              <a:cs typeface="Calibri"/>
              <a:sym typeface="Calibri"/>
            </a:endParaRPr>
          </a:p>
          <a:p>
            <a:pPr marL="0" lvl="0" indent="0" algn="l" rtl="0">
              <a:lnSpc>
                <a:spcPct val="100000"/>
              </a:lnSpc>
              <a:spcBef>
                <a:spcPts val="640"/>
              </a:spcBef>
              <a:spcAft>
                <a:spcPts val="0"/>
              </a:spcAft>
              <a:buSzPts val="3200"/>
              <a:buNone/>
            </a:pPr>
            <a:endParaRPr sz="1800">
              <a:latin typeface="Calibri"/>
              <a:ea typeface="Calibri"/>
              <a:cs typeface="Calibri"/>
              <a:sym typeface="Calibri"/>
            </a:endParaRPr>
          </a:p>
          <a:p>
            <a:pPr marL="0" lvl="0" indent="0" algn="l" rtl="0">
              <a:lnSpc>
                <a:spcPct val="100000"/>
              </a:lnSpc>
              <a:spcBef>
                <a:spcPts val="640"/>
              </a:spcBef>
              <a:spcAft>
                <a:spcPts val="0"/>
              </a:spcAft>
              <a:buSzPts val="3200"/>
              <a:buNone/>
            </a:pPr>
            <a:r>
              <a:rPr lang="en-IN" sz="3000" b="1">
                <a:latin typeface="Calibri"/>
                <a:ea typeface="Calibri"/>
                <a:cs typeface="Calibri"/>
                <a:sym typeface="Calibri"/>
              </a:rPr>
              <a:t>Context:</a:t>
            </a:r>
            <a:endParaRPr sz="3000" b="1">
              <a:latin typeface="Calibri"/>
              <a:ea typeface="Calibri"/>
              <a:cs typeface="Calibri"/>
              <a:sym typeface="Calibri"/>
            </a:endParaRPr>
          </a:p>
          <a:p>
            <a:pPr marL="0" lvl="0" indent="0" algn="l" rtl="0">
              <a:lnSpc>
                <a:spcPct val="100000"/>
              </a:lnSpc>
              <a:spcBef>
                <a:spcPts val="640"/>
              </a:spcBef>
              <a:spcAft>
                <a:spcPts val="0"/>
              </a:spcAft>
              <a:buSzPts val="3200"/>
              <a:buNone/>
            </a:pPr>
            <a:r>
              <a:rPr lang="en-IN" sz="1800">
                <a:latin typeface="Calibri"/>
                <a:ea typeface="Calibri"/>
                <a:cs typeface="Calibri"/>
                <a:sym typeface="Calibri"/>
              </a:rPr>
              <a:t>It is common for people who tend to think of their reality as a series of black and white events to suffer from depression.  </a:t>
            </a:r>
            <a:endParaRPr sz="1800">
              <a:latin typeface="Calibri"/>
              <a:ea typeface="Calibri"/>
              <a:cs typeface="Calibri"/>
              <a:sym typeface="Calibri"/>
            </a:endParaRPr>
          </a:p>
          <a:p>
            <a:pPr marL="0" lvl="0" indent="0" algn="l" rtl="0">
              <a:lnSpc>
                <a:spcPct val="100000"/>
              </a:lnSpc>
              <a:spcBef>
                <a:spcPts val="640"/>
              </a:spcBef>
              <a:spcAft>
                <a:spcPts val="0"/>
              </a:spcAft>
              <a:buSzPts val="3200"/>
              <a:buNone/>
            </a:pPr>
            <a:r>
              <a:rPr lang="en-IN" sz="1800">
                <a:latin typeface="Calibri"/>
                <a:ea typeface="Calibri"/>
                <a:cs typeface="Calibri"/>
                <a:sym typeface="Calibri"/>
              </a:rPr>
              <a:t>For eg;," If your child isn't "brilliant" then he must be 'stupid.' If you're not 'fascinating' then you must be 'boring.'</a:t>
            </a:r>
            <a:endParaRPr sz="1800" b="1">
              <a:latin typeface="Calibri"/>
              <a:ea typeface="Calibri"/>
              <a:cs typeface="Calibri"/>
              <a:sym typeface="Calibri"/>
            </a:endParaRPr>
          </a:p>
          <a:p>
            <a:pPr marL="0" lvl="0" indent="0" algn="l" rtl="0">
              <a:lnSpc>
                <a:spcPct val="100000"/>
              </a:lnSpc>
              <a:spcBef>
                <a:spcPts val="640"/>
              </a:spcBef>
              <a:spcAft>
                <a:spcPts val="0"/>
              </a:spcAft>
              <a:buSzPts val="3200"/>
              <a:buNone/>
            </a:pPr>
            <a:endParaRPr sz="1800">
              <a:latin typeface="Calibri"/>
              <a:ea typeface="Calibri"/>
              <a:cs typeface="Calibri"/>
              <a:sym typeface="Calibri"/>
            </a:endParaRPr>
          </a:p>
          <a:p>
            <a:pPr marL="0" lvl="0" indent="0" algn="l" rtl="0">
              <a:lnSpc>
                <a:spcPct val="100000"/>
              </a:lnSpc>
              <a:spcBef>
                <a:spcPts val="640"/>
              </a:spcBef>
              <a:spcAft>
                <a:spcPts val="0"/>
              </a:spcAft>
              <a:buSzPts val="3200"/>
              <a:buNone/>
            </a:pPr>
            <a:endParaRPr sz="1800">
              <a:latin typeface="Calibri"/>
              <a:ea typeface="Calibri"/>
              <a:cs typeface="Calibri"/>
              <a:sym typeface="Calibri"/>
            </a:endParaRPr>
          </a:p>
        </p:txBody>
      </p:sp>
      <p:sp>
        <p:nvSpPr>
          <p:cNvPr id="276" name="Google Shape;276;p25"/>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283" name="Google Shape;283;p26"/>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SzPts val="3200"/>
              <a:buNone/>
            </a:pPr>
            <a:r>
              <a:rPr lang="en-IN" sz="3000">
                <a:latin typeface="Calibri"/>
                <a:ea typeface="Calibri"/>
                <a:cs typeface="Calibri"/>
                <a:sym typeface="Calibri"/>
              </a:rPr>
              <a:t>Steps to follow: </a:t>
            </a:r>
            <a:endParaRPr sz="3000">
              <a:latin typeface="Calibri"/>
              <a:ea typeface="Calibri"/>
              <a:cs typeface="Calibri"/>
              <a:sym typeface="Calibri"/>
            </a:endParaRPr>
          </a:p>
          <a:p>
            <a:pPr marL="0" lvl="0" indent="0" algn="l" rtl="0">
              <a:lnSpc>
                <a:spcPct val="100000"/>
              </a:lnSpc>
              <a:spcBef>
                <a:spcPts val="640"/>
              </a:spcBef>
              <a:spcAft>
                <a:spcPts val="0"/>
              </a:spcAft>
              <a:buSzPts val="3200"/>
              <a:buNone/>
            </a:pPr>
            <a:endParaRPr sz="3000">
              <a:latin typeface="Calibri"/>
              <a:ea typeface="Calibri"/>
              <a:cs typeface="Calibri"/>
              <a:sym typeface="Calibri"/>
            </a:endParaRPr>
          </a:p>
          <a:p>
            <a:pPr marL="457200" lvl="0" indent="-381000" algn="l" rtl="0">
              <a:lnSpc>
                <a:spcPct val="100000"/>
              </a:lnSpc>
              <a:spcBef>
                <a:spcPts val="640"/>
              </a:spcBef>
              <a:spcAft>
                <a:spcPts val="0"/>
              </a:spcAft>
              <a:buSzPts val="2400"/>
              <a:buFont typeface="Calibri"/>
              <a:buChar char="•"/>
            </a:pPr>
            <a:r>
              <a:rPr lang="en-IN" sz="2400">
                <a:latin typeface="Calibri"/>
                <a:ea typeface="Calibri"/>
                <a:cs typeface="Calibri"/>
                <a:sym typeface="Calibri"/>
              </a:rPr>
              <a:t>Import all the necessary libraries</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IN" sz="2400">
                <a:latin typeface="Calibri"/>
                <a:ea typeface="Calibri"/>
                <a:cs typeface="Calibri"/>
                <a:sym typeface="Calibri"/>
              </a:rPr>
              <a:t>Get the data</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IN" sz="2400">
                <a:latin typeface="Calibri"/>
                <a:ea typeface="Calibri"/>
                <a:cs typeface="Calibri"/>
                <a:sym typeface="Calibri"/>
              </a:rPr>
              <a:t>Print the summary</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IN" sz="2400">
                <a:latin typeface="Calibri"/>
                <a:ea typeface="Calibri"/>
                <a:cs typeface="Calibri"/>
                <a:sym typeface="Calibri"/>
              </a:rPr>
              <a:t>Find optimal number of clusters</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IN" sz="2400">
                <a:latin typeface="Calibri"/>
                <a:ea typeface="Calibri"/>
                <a:cs typeface="Calibri"/>
                <a:sym typeface="Calibri"/>
              </a:rPr>
              <a:t>Create a new dataframe only for labels and convert it into categorical variable.</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IN" sz="2400">
                <a:latin typeface="Calibri"/>
                <a:ea typeface="Calibri"/>
                <a:cs typeface="Calibri"/>
                <a:sym typeface="Calibri"/>
              </a:rPr>
              <a:t>Convert the groupdataframe created by groupby back to dataframe.</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IN" sz="2400">
                <a:latin typeface="Calibri"/>
                <a:ea typeface="Calibri"/>
                <a:cs typeface="Calibri"/>
                <a:sym typeface="Calibri"/>
              </a:rPr>
              <a:t>Append the prediction with K=2</a:t>
            </a:r>
            <a:endParaRPr sz="240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IN" sz="2400">
                <a:latin typeface="Calibri"/>
                <a:ea typeface="Calibri"/>
                <a:cs typeface="Calibri"/>
                <a:sym typeface="Calibri"/>
              </a:rPr>
              <a:t>Make scatter plots, and based on the plot make inferences on group 0 and group 1</a:t>
            </a:r>
            <a:endParaRPr sz="2400">
              <a:latin typeface="Calibri"/>
              <a:ea typeface="Calibri"/>
              <a:cs typeface="Calibri"/>
              <a:sym typeface="Calibri"/>
            </a:endParaRPr>
          </a:p>
        </p:txBody>
      </p:sp>
      <p:sp>
        <p:nvSpPr>
          <p:cNvPr id="284" name="Google Shape;284;p26"/>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11953"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80"/>
          </a:p>
        </p:txBody>
      </p:sp>
    </p:spTree>
    <p:extLst>
      <p:ext uri="{BB962C8B-B14F-4D97-AF65-F5344CB8AC3E}">
        <p14:creationId xmlns:p14="http://schemas.microsoft.com/office/powerpoint/2010/main" val="2085231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
            </a: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Introduction to Unsupervised learning</a:t>
            </a:r>
            <a:br>
              <a:rPr lang="en-IN" sz="3600">
                <a:latin typeface="Times New Roman"/>
                <a:ea typeface="Times New Roman"/>
                <a:cs typeface="Times New Roman"/>
                <a:sym typeface="Times New Roman"/>
              </a:rPr>
            </a:br>
            <a:endParaRPr sz="3600"/>
          </a:p>
        </p:txBody>
      </p:sp>
      <p:sp>
        <p:nvSpPr>
          <p:cNvPr id="96" name="Google Shape;96;p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Unsupervised Learning is a class of Machine Learning techniques to find the patterns in data.</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The data given to unsupervised algorithm are not labelled, which means only the input variables(X) are given with no corresponding output variables.</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Unsupervised learning is the training an algorithm using information that is neither classified nor labelled. </a:t>
            </a: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290" name="Google Shape;290;p27"/>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291" name="Google Shape;291;p27"/>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292" name="Google Shape;292;p27"/>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What is unsupervised learning?</a:t>
            </a:r>
            <a:endParaRPr/>
          </a:p>
        </p:txBody>
      </p:sp>
      <p:sp>
        <p:nvSpPr>
          <p:cNvPr id="102" name="Google Shape;102;p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a:t>No defined dependent and independent variables. </a:t>
            </a:r>
            <a:endParaRPr/>
          </a:p>
          <a:p>
            <a:pPr marL="457200" marR="0" lvl="0" indent="-431800" algn="l" rtl="0">
              <a:lnSpc>
                <a:spcPct val="100000"/>
              </a:lnSpc>
              <a:spcBef>
                <a:spcPts val="640"/>
              </a:spcBef>
              <a:spcAft>
                <a:spcPts val="0"/>
              </a:spcAft>
              <a:buClr>
                <a:schemeClr val="dk1"/>
              </a:buClr>
              <a:buSzPts val="3200"/>
              <a:buFont typeface="Arial"/>
              <a:buChar char="•"/>
            </a:pPr>
            <a:r>
              <a:rPr lang="en-IN"/>
              <a:t>Patterns in the data are used to identify / group similar observations</a:t>
            </a:r>
            <a:endParaRPr/>
          </a:p>
          <a:p>
            <a:pPr marL="457200" marR="0" lvl="0" indent="-228600" algn="l" rtl="0">
              <a:lnSpc>
                <a:spcPct val="100000"/>
              </a:lnSpc>
              <a:spcBef>
                <a:spcPts val="640"/>
              </a:spcBef>
              <a:spcAft>
                <a:spcPts val="0"/>
              </a:spcAft>
              <a:buClr>
                <a:schemeClr val="dk1"/>
              </a:buClr>
              <a:buSzPts val="3200"/>
              <a:buFont typeface="Arial"/>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 calcmode="lin" valueType="num">
                                      <p:cBhvr additive="base">
                                        <p:cTn id="7" dur="500"/>
                                        <p:tgtEl>
                                          <p:spTgt spid="1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 calcmode="lin" valueType="num">
                                      <p:cBhvr additive="base">
                                        <p:cTn id="12" dur="500"/>
                                        <p:tgtEl>
                                          <p:spTgt spid="10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
                                            <p:txEl>
                                              <p:pRg st="2" end="2"/>
                                            </p:txEl>
                                          </p:spTgt>
                                        </p:tgtEl>
                                        <p:attrNameLst>
                                          <p:attrName>style.visibility</p:attrName>
                                        </p:attrNameLst>
                                      </p:cBhvr>
                                      <p:to>
                                        <p:strVal val="visible"/>
                                      </p:to>
                                    </p:set>
                                    <p:anim calcmode="lin" valueType="num">
                                      <p:cBhvr additive="base">
                                        <p:cTn id="17" dur="500"/>
                                        <p:tgtEl>
                                          <p:spTgt spid="10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Clustering</a:t>
            </a:r>
            <a:endParaRPr sz="3600">
              <a:latin typeface="Times New Roman"/>
              <a:ea typeface="Times New Roman"/>
              <a:cs typeface="Times New Roman"/>
              <a:sym typeface="Times New Roman"/>
            </a:endParaRPr>
          </a:p>
        </p:txBody>
      </p:sp>
      <p:sp>
        <p:nvSpPr>
          <p:cNvPr id="108" name="Google Shape;108;p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Clustering is primarily an exploratory technique to discover hidden structures of the data, possibly as a prelude to more focused analysis or decision process</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1371600" lvl="2" indent="-381000" algn="l" rtl="0">
              <a:lnSpc>
                <a:spcPct val="100000"/>
              </a:lnSpc>
              <a:spcBef>
                <a:spcPts val="480"/>
              </a:spcBef>
              <a:spcAft>
                <a:spcPts val="0"/>
              </a:spcAft>
              <a:buSzPts val="2400"/>
              <a:buChar char="•"/>
            </a:pPr>
            <a:r>
              <a:rPr lang="en-IN" sz="1600">
                <a:latin typeface="Times New Roman"/>
                <a:ea typeface="Times New Roman"/>
                <a:cs typeface="Times New Roman"/>
                <a:sym typeface="Times New Roman"/>
              </a:rPr>
              <a:t>A way to decompose a data set into subsets with each subset representing a group with similar characteristics.</a:t>
            </a:r>
            <a:endParaRPr/>
          </a:p>
          <a:p>
            <a:pPr marL="1371600" lvl="2" indent="-228600" algn="l" rtl="0">
              <a:lnSpc>
                <a:spcPct val="100000"/>
              </a:lnSpc>
              <a:spcBef>
                <a:spcPts val="480"/>
              </a:spcBef>
              <a:spcAft>
                <a:spcPts val="0"/>
              </a:spcAft>
              <a:buSzPts val="2400"/>
              <a:buNone/>
            </a:pPr>
            <a:endParaRPr sz="1600">
              <a:latin typeface="Times New Roman"/>
              <a:ea typeface="Times New Roman"/>
              <a:cs typeface="Times New Roman"/>
              <a:sym typeface="Times New Roman"/>
            </a:endParaRPr>
          </a:p>
          <a:p>
            <a:pPr marL="1371600" lvl="2" indent="-381000" algn="l" rtl="0">
              <a:lnSpc>
                <a:spcPct val="100000"/>
              </a:lnSpc>
              <a:spcBef>
                <a:spcPts val="480"/>
              </a:spcBef>
              <a:spcAft>
                <a:spcPts val="0"/>
              </a:spcAft>
              <a:buSzPts val="2400"/>
              <a:buChar char="•"/>
            </a:pPr>
            <a:r>
              <a:rPr lang="en-IN" sz="1600">
                <a:latin typeface="Times New Roman"/>
                <a:ea typeface="Times New Roman"/>
                <a:cs typeface="Times New Roman"/>
                <a:sym typeface="Times New Roman"/>
              </a:rPr>
              <a:t>Group such that objects in the same group are more similar to each other in some sense than to objects of different groups.</a:t>
            </a:r>
            <a:endParaRPr/>
          </a:p>
          <a:p>
            <a:pPr marL="1371600" lvl="2" indent="-228600" algn="l" rtl="0">
              <a:lnSpc>
                <a:spcPct val="100000"/>
              </a:lnSpc>
              <a:spcBef>
                <a:spcPts val="480"/>
              </a:spcBef>
              <a:spcAft>
                <a:spcPts val="0"/>
              </a:spcAft>
              <a:buSzPts val="2400"/>
              <a:buNone/>
            </a:pPr>
            <a:endParaRPr sz="1600">
              <a:latin typeface="Times New Roman"/>
              <a:ea typeface="Times New Roman"/>
              <a:cs typeface="Times New Roman"/>
              <a:sym typeface="Times New Roman"/>
            </a:endParaRPr>
          </a:p>
          <a:p>
            <a:pPr marL="1371600" lvl="2" indent="-381000" algn="l" rtl="0">
              <a:lnSpc>
                <a:spcPct val="100000"/>
              </a:lnSpc>
              <a:spcBef>
                <a:spcPts val="480"/>
              </a:spcBef>
              <a:spcAft>
                <a:spcPts val="0"/>
              </a:spcAft>
              <a:buSzPts val="2400"/>
              <a:buChar char="•"/>
            </a:pPr>
            <a:r>
              <a:rPr lang="en-IN" sz="1600">
                <a:latin typeface="Times New Roman"/>
                <a:ea typeface="Times New Roman"/>
                <a:cs typeface="Times New Roman"/>
                <a:sym typeface="Times New Roman"/>
              </a:rPr>
              <a:t>The groups are known as clusters and each cluster gets distinct label called cluster ID, the centroid of cluster.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What is clustering?</a:t>
            </a:r>
            <a:endParaRPr/>
          </a:p>
        </p:txBody>
      </p:sp>
      <p:sp>
        <p:nvSpPr>
          <p:cNvPr id="114" name="Google Shape;114;p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a:t>task of grouping a set of objects in such a way that objects in the same group are more similar to each other than to those in other groups</a:t>
            </a:r>
            <a:endParaRPr/>
          </a:p>
          <a:p>
            <a:pPr marL="457200" marR="0" lvl="0" indent="-431800" algn="l" rtl="0">
              <a:lnSpc>
                <a:spcPct val="100000"/>
              </a:lnSpc>
              <a:spcBef>
                <a:spcPts val="640"/>
              </a:spcBef>
              <a:spcAft>
                <a:spcPts val="0"/>
              </a:spcAft>
              <a:buClr>
                <a:schemeClr val="dk1"/>
              </a:buClr>
              <a:buSzPts val="3200"/>
              <a:buFont typeface="Arial"/>
              <a:buChar char="•"/>
            </a:pPr>
            <a:r>
              <a:rPr lang="en-IN"/>
              <a:t>Objective - to ensure that the distance between datapoints in a cluster is very low compared to the distance between 2 clusters.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 calcmode="lin" valueType="num">
                                      <p:cBhvr additive="base">
                                        <p:cTn id="7" dur="500"/>
                                        <p:tgtEl>
                                          <p:spTgt spid="1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4">
                                            <p:txEl>
                                              <p:pRg st="1" end="1"/>
                                            </p:txEl>
                                          </p:spTgt>
                                        </p:tgtEl>
                                        <p:attrNameLst>
                                          <p:attrName>style.visibility</p:attrName>
                                        </p:attrNameLst>
                                      </p:cBhvr>
                                      <p:to>
                                        <p:strVal val="visible"/>
                                      </p:to>
                                    </p:set>
                                    <p:anim calcmode="lin" valueType="num">
                                      <p:cBhvr additive="base">
                                        <p:cTn id="12" dur="500"/>
                                        <p:tgtEl>
                                          <p:spTgt spid="1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5dccd27b4e_0_0"/>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AutoNum type="arabicPeriod"/>
            </a:pPr>
            <a:r>
              <a:rPr lang="en-IN"/>
              <a:t>Manhattan distance</a:t>
            </a:r>
            <a:endParaRPr/>
          </a:p>
          <a:p>
            <a:pPr marL="457200" lvl="0" indent="-431800" algn="l" rtl="0">
              <a:lnSpc>
                <a:spcPct val="100000"/>
              </a:lnSpc>
              <a:spcBef>
                <a:spcPts val="0"/>
              </a:spcBef>
              <a:spcAft>
                <a:spcPts val="0"/>
              </a:spcAft>
              <a:buSzPts val="3200"/>
              <a:buAutoNum type="arabicPeriod"/>
            </a:pPr>
            <a:r>
              <a:rPr lang="en-IN"/>
              <a:t>Euclidean distance</a:t>
            </a:r>
            <a:endParaRPr/>
          </a:p>
          <a:p>
            <a:pPr marL="457200" lvl="0" indent="-431800" algn="l" rtl="0">
              <a:lnSpc>
                <a:spcPct val="100000"/>
              </a:lnSpc>
              <a:spcBef>
                <a:spcPts val="0"/>
              </a:spcBef>
              <a:spcAft>
                <a:spcPts val="0"/>
              </a:spcAft>
              <a:buSzPts val="3200"/>
              <a:buAutoNum type="arabicPeriod"/>
            </a:pPr>
            <a:r>
              <a:rPr lang="en-IN"/>
              <a:t>Chebyshev distance</a:t>
            </a:r>
            <a:endParaRPr/>
          </a:p>
          <a:p>
            <a:pPr marL="0" lvl="0" indent="0" algn="l" rtl="0">
              <a:lnSpc>
                <a:spcPct val="100000"/>
              </a:lnSpc>
              <a:spcBef>
                <a:spcPts val="640"/>
              </a:spcBef>
              <a:spcAft>
                <a:spcPts val="0"/>
              </a:spcAft>
              <a:buSzPts val="3200"/>
              <a:buNone/>
            </a:pPr>
            <a:endParaRPr/>
          </a:p>
          <a:p>
            <a:pPr marL="0" lvl="0" indent="0" algn="l" rtl="0">
              <a:lnSpc>
                <a:spcPct val="100000"/>
              </a:lnSpc>
              <a:spcBef>
                <a:spcPts val="640"/>
              </a:spcBef>
              <a:spcAft>
                <a:spcPts val="0"/>
              </a:spcAft>
              <a:buSzPts val="3200"/>
              <a:buNone/>
            </a:pPr>
            <a:r>
              <a:rPr lang="en-IN"/>
              <a:t>General use case for all the three distance measures above:</a:t>
            </a:r>
            <a:endParaRPr/>
          </a:p>
          <a:p>
            <a:pPr marL="0" lvl="0" indent="0" algn="l" rtl="0">
              <a:lnSpc>
                <a:spcPct val="100000"/>
              </a:lnSpc>
              <a:spcBef>
                <a:spcPts val="640"/>
              </a:spcBef>
              <a:spcAft>
                <a:spcPts val="0"/>
              </a:spcAft>
              <a:buSzPts val="3200"/>
              <a:buNone/>
            </a:pPr>
            <a:r>
              <a:rPr lang="en-IN"/>
              <a:t>Minkowski distance</a:t>
            </a:r>
            <a:endParaRPr/>
          </a:p>
          <a:p>
            <a:pPr marL="0" lvl="0" indent="0" algn="l" rtl="0">
              <a:lnSpc>
                <a:spcPct val="100000"/>
              </a:lnSpc>
              <a:spcBef>
                <a:spcPts val="640"/>
              </a:spcBef>
              <a:spcAft>
                <a:spcPts val="0"/>
              </a:spcAft>
              <a:buSzPts val="3200"/>
              <a:buNone/>
            </a:pPr>
            <a:endParaRPr/>
          </a:p>
          <a:p>
            <a:pPr marL="0" lvl="0" indent="0" algn="l" rtl="0">
              <a:lnSpc>
                <a:spcPct val="100000"/>
              </a:lnSpc>
              <a:spcBef>
                <a:spcPts val="640"/>
              </a:spcBef>
              <a:spcAft>
                <a:spcPts val="0"/>
              </a:spcAft>
              <a:buSzPts val="3200"/>
              <a:buNone/>
            </a:pPr>
            <a:endParaRPr/>
          </a:p>
          <a:p>
            <a:pPr marL="0" lvl="0" indent="0" algn="l" rtl="0">
              <a:lnSpc>
                <a:spcPct val="100000"/>
              </a:lnSpc>
              <a:spcBef>
                <a:spcPts val="640"/>
              </a:spcBef>
              <a:spcAft>
                <a:spcPts val="0"/>
              </a:spcAft>
              <a:buSzPts val="3200"/>
              <a:buNone/>
            </a:pPr>
            <a:endParaRPr/>
          </a:p>
        </p:txBody>
      </p:sp>
      <p:sp>
        <p:nvSpPr>
          <p:cNvPr id="121" name="Google Shape;121;g5dccd27b4e_0_0"/>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7</a:t>
            </a:fld>
            <a:endParaRPr/>
          </a:p>
        </p:txBody>
      </p:sp>
      <p:sp>
        <p:nvSpPr>
          <p:cNvPr id="122" name="Google Shape;122;g5dccd27b4e_0_0"/>
          <p:cNvSpPr txBox="1">
            <a:spLocks noGrp="1"/>
          </p:cNvSpPr>
          <p:nvPr>
            <p:ph type="title"/>
          </p:nvPr>
        </p:nvSpPr>
        <p:spPr>
          <a:xfrm>
            <a:off x="609600" y="335312"/>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Clustering distances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a:t>What is Euclidian distance?</a:t>
            </a:r>
            <a:endParaRPr/>
          </a:p>
        </p:txBody>
      </p:sp>
      <p:pic>
        <p:nvPicPr>
          <p:cNvPr id="128" name="Google Shape;128;p9" descr="Image result for euclidean distance"/>
          <p:cNvPicPr preferRelativeResize="0">
            <a:picLocks noGrp="1"/>
          </p:cNvPicPr>
          <p:nvPr>
            <p:ph type="body" idx="1"/>
          </p:nvPr>
        </p:nvPicPr>
        <p:blipFill rotWithShape="1">
          <a:blip r:embed="rId3">
            <a:alphaModFix/>
          </a:blip>
          <a:srcRect/>
          <a:stretch/>
        </p:blipFill>
        <p:spPr>
          <a:xfrm>
            <a:off x="1057275" y="1828800"/>
            <a:ext cx="5048250" cy="403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5dccd27b4e_0_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What is Manhattan distance?</a:t>
            </a:r>
            <a:endParaRPr/>
          </a:p>
        </p:txBody>
      </p:sp>
      <p:sp>
        <p:nvSpPr>
          <p:cNvPr id="135" name="Google Shape;135;g5dccd27b4e_0_8"/>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95959"/>
              </a:buClr>
              <a:buSzPts val="1400"/>
              <a:buFont typeface="Candara"/>
              <a:buNone/>
            </a:pPr>
            <a:fld id="{00000000-1234-1234-1234-123412341234}" type="slidenum">
              <a:rPr lang="en-IN"/>
              <a:t>9</a:t>
            </a:fld>
            <a:endParaRPr/>
          </a:p>
        </p:txBody>
      </p:sp>
      <p:pic>
        <p:nvPicPr>
          <p:cNvPr id="136" name="Google Shape;136;g5dccd27b4e_0_8"/>
          <p:cNvPicPr preferRelativeResize="0"/>
          <p:nvPr/>
        </p:nvPicPr>
        <p:blipFill rotWithShape="1">
          <a:blip r:embed="rId3">
            <a:alphaModFix/>
          </a:blip>
          <a:srcRect/>
          <a:stretch/>
        </p:blipFill>
        <p:spPr>
          <a:xfrm>
            <a:off x="1492327" y="1719575"/>
            <a:ext cx="7769925" cy="44554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Widescreen</PresentationFormat>
  <Paragraphs>191</Paragraphs>
  <Slides>30</Slides>
  <Notes>29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30</vt:i4>
      </vt:variant>
    </vt:vector>
  </HeadingPairs>
  <TitlesOfParts>
    <vt:vector size="39" baseType="lpstr">
      <vt:lpstr>Corbel</vt:lpstr>
      <vt:lpstr>Candara</vt:lpstr>
      <vt:lpstr>Arial</vt:lpstr>
      <vt:lpstr>Times New Roman</vt:lpstr>
      <vt:lpstr>Calibri</vt:lpstr>
      <vt:lpstr>Roboto</vt:lpstr>
      <vt:lpstr>Office Theme</vt:lpstr>
      <vt:lpstr>1_Office Theme</vt:lpstr>
      <vt:lpstr>5_Office Theme</vt:lpstr>
      <vt:lpstr>Unsupervised learning - Clustering</vt:lpstr>
      <vt:lpstr>Learning Objectives </vt:lpstr>
      <vt:lpstr> Introduction to Unsupervised learning </vt:lpstr>
      <vt:lpstr>What is unsupervised learning?</vt:lpstr>
      <vt:lpstr>Clustering</vt:lpstr>
      <vt:lpstr>What is clustering?</vt:lpstr>
      <vt:lpstr>Clustering distances</vt:lpstr>
      <vt:lpstr>What is Euclidian distance?</vt:lpstr>
      <vt:lpstr>What is Manhattan distance?</vt:lpstr>
      <vt:lpstr>What is Manhattan distance?</vt:lpstr>
      <vt:lpstr>Types of clustering</vt:lpstr>
      <vt:lpstr>Connectivity based Clustering</vt:lpstr>
      <vt:lpstr>Centroid based Clustering</vt:lpstr>
      <vt:lpstr> K-means clustering </vt:lpstr>
      <vt:lpstr>Elbow method</vt:lpstr>
      <vt:lpstr>Scaling - Z score</vt:lpstr>
      <vt:lpstr>More distance measures</vt:lpstr>
      <vt:lpstr>Applications of clustering</vt:lpstr>
      <vt:lpstr>Industry applications - clustering</vt:lpstr>
      <vt:lpstr>K means clustering</vt:lpstr>
      <vt:lpstr>Silhouette coefficient</vt:lpstr>
      <vt:lpstr> Visual analysis for clustering </vt:lpstr>
      <vt:lpstr>Dynamic clustering</vt:lpstr>
      <vt:lpstr> Hands on exercise on K-means clustering </vt:lpstr>
      <vt:lpstr>PowerPoint Presentation</vt:lpstr>
      <vt:lpstr>PowerPoint Presentation</vt:lpstr>
      <vt:lpstr>Case Study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 - Clustering</dc:title>
  <dc:creator>aditi R</dc:creator>
  <cp:lastModifiedBy>Windows User</cp:lastModifiedBy>
  <cp:revision>2</cp:revision>
  <dcterms:modified xsi:type="dcterms:W3CDTF">2021-10-14T08:27:06Z</dcterms:modified>
</cp:coreProperties>
</file>