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8"/>
  </p:notesMasterIdLst>
  <p:sldIdLst>
    <p:sldId id="256"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84" r:id="rId17"/>
  </p:sldIdLst>
  <p:sldSz cx="24384000" cy="13716000"/>
  <p:notesSz cx="6858000" cy="9144000"/>
  <p:embeddedFontLst>
    <p:embeddedFont>
      <p:font typeface="Calibri" panose="020F0502020204030204" pitchFamily="34" charset="0"/>
      <p:regular r:id="rId19"/>
      <p:bold r:id="rId20"/>
      <p:italic r:id="rId21"/>
      <p:boldItalic r:id="rId22"/>
    </p:embeddedFont>
    <p:embeddedFont>
      <p:font typeface="Gill Sans" panose="020B0604020202020204" charset="0"/>
      <p:regular r:id="rId23"/>
      <p:bold r:id="rId24"/>
    </p:embeddedFont>
    <p:embeddedFont>
      <p:font typeface="Helvetica Neue" panose="020B0604020202020204" charset="0"/>
      <p:regular r:id="rId25"/>
      <p:bold r:id="rId26"/>
      <p:italic r:id="rId27"/>
      <p:boldItalic r:id="rId28"/>
    </p:embeddedFont>
    <p:embeddedFont>
      <p:font typeface="Nuni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FFFFFF"/>
    <a:srgbClr val="0180B5"/>
    <a:srgbClr val="1A7511"/>
    <a:srgbClr val="78AAB3"/>
    <a:srgbClr val="1A75B3"/>
    <a:srgbClr val="AFB5BE"/>
    <a:srgbClr val="1A7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1pPr>
            <a:lvl2pPr marL="914400" marR="0" lvl="1"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2pPr>
            <a:lvl3pPr marL="1371600" marR="0" lvl="2"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3pPr>
            <a:lvl4pPr marL="1828800" marR="0" lvl="3"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4pPr>
            <a:lvl5pPr marL="2286000" marR="0" lvl="4"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5pPr>
            <a:lvl6pPr marL="2743200" marR="0" lvl="5"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6pPr>
            <a:lvl7pPr marL="3200400" marR="0" lvl="6"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7pPr>
            <a:lvl8pPr marL="3657600" marR="0" lvl="7"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8pPr>
            <a:lvl9pPr marL="4114800" marR="0" lvl="8" indent="-228600" algn="l" rtl="0">
              <a:lnSpc>
                <a:spcPct val="117999"/>
              </a:lnSpc>
              <a:spcBef>
                <a:spcPts val="0"/>
              </a:spcBef>
              <a:spcAft>
                <a:spcPts val="0"/>
              </a:spcAft>
              <a:buClr>
                <a:srgbClr val="000000"/>
              </a:buClr>
              <a:buSzPts val="1400"/>
              <a:buFont typeface="Arial"/>
              <a:buNone/>
              <a:defRPr sz="2200" b="0" i="0" u="none" strike="noStrike" cap="none">
                <a:solidFill>
                  <a:srgbClr val="000000"/>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Calibri"/>
              <a:buNone/>
            </a:pPr>
            <a:endParaRPr/>
          </a:p>
        </p:txBody>
      </p:sp>
      <p:sp>
        <p:nvSpPr>
          <p:cNvPr id="116" name="Google Shape;1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7999"/>
              </a:lnSpc>
              <a:spcBef>
                <a:spcPts val="0"/>
              </a:spcBef>
              <a:spcAft>
                <a:spcPts val="0"/>
              </a:spcAft>
              <a:buSzPts val="1400"/>
              <a:buNone/>
            </a:pPr>
            <a:endParaRPr/>
          </a:p>
        </p:txBody>
      </p:sp>
      <p:sp>
        <p:nvSpPr>
          <p:cNvPr id="611" name="Google Shape;61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23499776" y="12514894"/>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6"/>
        <p:cNvGrpSpPr/>
        <p:nvPr/>
      </p:nvGrpSpPr>
      <p:grpSpPr>
        <a:xfrm>
          <a:off x="0" y="0"/>
          <a:ext cx="0" cy="0"/>
          <a:chOff x="0" y="0"/>
          <a:chExt cx="0" cy="0"/>
        </a:xfrm>
      </p:grpSpPr>
      <p:sp>
        <p:nvSpPr>
          <p:cNvPr id="47" name="Google Shape;47;p11"/>
          <p:cNvSpPr>
            <a:spLocks noGrp="1"/>
          </p:cNvSpPr>
          <p:nvPr>
            <p:ph type="pic" idx="2"/>
          </p:nvPr>
        </p:nvSpPr>
        <p:spPr>
          <a:xfrm>
            <a:off x="1" y="0"/>
            <a:ext cx="24384002" cy="13716000"/>
          </a:xfrm>
          <a:prstGeom prst="rect">
            <a:avLst/>
          </a:prstGeom>
          <a:noFill/>
          <a:ln>
            <a:noFill/>
          </a:ln>
        </p:spPr>
      </p:sp>
      <p:sp>
        <p:nvSpPr>
          <p:cNvPr id="48" name="Google Shape;48;p11"/>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efault Slide">
  <p:cSld name="Default Slide">
    <p:bg>
      <p:bgPr>
        <a:solidFill>
          <a:srgbClr val="FFFFFF"/>
        </a:solidFill>
        <a:effectLst/>
      </p:bgPr>
    </p:bg>
    <p:spTree>
      <p:nvGrpSpPr>
        <p:cNvPr id="1" name="Shape 51"/>
        <p:cNvGrpSpPr/>
        <p:nvPr/>
      </p:nvGrpSpPr>
      <p:grpSpPr>
        <a:xfrm>
          <a:off x="0" y="0"/>
          <a:ext cx="0" cy="0"/>
          <a:chOff x="0" y="0"/>
          <a:chExt cx="0" cy="0"/>
        </a:xfrm>
      </p:grpSpPr>
      <p:sp>
        <p:nvSpPr>
          <p:cNvPr id="52" name="Google Shape;52;p13"/>
          <p:cNvSpPr/>
          <p:nvPr/>
        </p:nvSpPr>
        <p:spPr>
          <a:xfrm>
            <a:off x="22109949" y="752553"/>
            <a:ext cx="731522" cy="731522"/>
          </a:xfrm>
          <a:prstGeom prst="ellipse">
            <a:avLst/>
          </a:prstGeom>
          <a:solidFill>
            <a:srgbClr val="D3D2D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5000"/>
              <a:buFont typeface="Calibri"/>
              <a:buNone/>
            </a:pPr>
            <a:endParaRPr sz="5000" b="0" i="0" u="none" strike="noStrike" cap="none">
              <a:solidFill>
                <a:srgbClr val="535353"/>
              </a:solidFill>
              <a:latin typeface="Gill Sans"/>
              <a:ea typeface="Gill Sans"/>
              <a:cs typeface="Gill Sans"/>
              <a:sym typeface="Gill Sans"/>
            </a:endParaRPr>
          </a:p>
        </p:txBody>
      </p:sp>
      <p:sp>
        <p:nvSpPr>
          <p:cNvPr id="53" name="Google Shape;53;p13"/>
          <p:cNvSpPr txBox="1">
            <a:spLocks noGrp="1"/>
          </p:cNvSpPr>
          <p:nvPr>
            <p:ph type="sldNum" idx="12"/>
          </p:nvPr>
        </p:nvSpPr>
        <p:spPr>
          <a:xfrm>
            <a:off x="22276428" y="916182"/>
            <a:ext cx="443100" cy="461624"/>
          </a:xfrm>
          <a:prstGeom prst="rect">
            <a:avLst/>
          </a:prstGeom>
          <a:noFill/>
          <a:ln>
            <a:noFill/>
          </a:ln>
        </p:spPr>
        <p:txBody>
          <a:bodyPr spcFirstLastPara="1" wrap="square" lIns="45700" tIns="45700" rIns="45700" bIns="45700" anchor="ctr" anchorCtr="0">
            <a:spAutoFit/>
          </a:bodyPr>
          <a:lstStyle>
            <a:lvl1pPr marL="0" marR="0" lvl="0"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FFFFFF"/>
              </a:buClr>
              <a:buSzPts val="2400"/>
              <a:buFont typeface="Helvetica Neue"/>
              <a:buNone/>
              <a:defRPr sz="2400" b="0" i="0" u="none" strike="noStrike" cap="none">
                <a:solidFill>
                  <a:srgbClr val="FFFFFF"/>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1200" y="1186733"/>
            <a:ext cx="22721600" cy="152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15"/>
          <p:cNvSpPr txBox="1">
            <a:spLocks noGrp="1"/>
          </p:cNvSpPr>
          <p:nvPr>
            <p:ph type="body" idx="1"/>
          </p:nvPr>
        </p:nvSpPr>
        <p:spPr>
          <a:xfrm>
            <a:off x="831200" y="3073267"/>
            <a:ext cx="22721600" cy="9110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4" name="Google Shape;64;p15"/>
          <p:cNvSpPr txBox="1">
            <a:spLocks noGrp="1"/>
          </p:cNvSpPr>
          <p:nvPr>
            <p:ph type="sldNum" idx="12"/>
          </p:nvPr>
        </p:nvSpPr>
        <p:spPr>
          <a:xfrm>
            <a:off x="22593221" y="12435245"/>
            <a:ext cx="1463200" cy="1049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panose="020B0604020202020204" pitchFamily="34" charset="0"/>
                <a:ea typeface="Arial" panose="020B0604020202020204" pitchFamily="34" charset="0"/>
                <a:cs typeface="Arial" panose="020B0604020202020204" pitchFamily="34" charset="0"/>
                <a:sym typeface="Arial"/>
              </a:defRPr>
            </a:lvl1pPr>
            <a:lvl2pPr marL="0" marR="0" lvl="1"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673100" y="2870200"/>
            <a:ext cx="23050499" cy="45593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67" name="Google Shape;67;p16"/>
          <p:cNvSpPr txBox="1">
            <a:spLocks noGrp="1"/>
          </p:cNvSpPr>
          <p:nvPr>
            <p:ph type="body" idx="1"/>
          </p:nvPr>
        </p:nvSpPr>
        <p:spPr>
          <a:xfrm>
            <a:off x="673100" y="7416800"/>
            <a:ext cx="23050499" cy="18161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68" name="Google Shape;68;p16"/>
          <p:cNvSpPr txBox="1">
            <a:spLocks noGrp="1"/>
          </p:cNvSpPr>
          <p:nvPr>
            <p:ph type="sldNum" idx="12"/>
          </p:nvPr>
        </p:nvSpPr>
        <p:spPr>
          <a:xfrm>
            <a:off x="23723600" y="13024800"/>
            <a:ext cx="419100" cy="457200"/>
          </a:xfrm>
          <a:prstGeom prst="rect">
            <a:avLst/>
          </a:prstGeom>
          <a:noFill/>
          <a:ln>
            <a:noFill/>
          </a:ln>
        </p:spPr>
        <p:txBody>
          <a:bodyPr spcFirstLastPara="1" wrap="square" lIns="50800" tIns="50800" rIns="50800" bIns="50800" anchor="b" anchorCtr="0">
            <a:norm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673100" y="4572000"/>
            <a:ext cx="23050499"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76" name="Google Shape;76;p18"/>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77"/>
        <p:cNvGrpSpPr/>
        <p:nvPr/>
      </p:nvGrpSpPr>
      <p:grpSpPr>
        <a:xfrm>
          <a:off x="0" y="0"/>
          <a:ext cx="0" cy="0"/>
          <a:chOff x="0" y="0"/>
          <a:chExt cx="0" cy="0"/>
        </a:xfrm>
      </p:grpSpPr>
      <p:sp>
        <p:nvSpPr>
          <p:cNvPr id="78" name="Google Shape;78;p19"/>
          <p:cNvSpPr>
            <a:spLocks noGrp="1"/>
          </p:cNvSpPr>
          <p:nvPr>
            <p:ph type="pic" idx="2"/>
          </p:nvPr>
        </p:nvSpPr>
        <p:spPr>
          <a:xfrm>
            <a:off x="10590462" y="1511300"/>
            <a:ext cx="13644824" cy="12128732"/>
          </a:xfrm>
          <a:prstGeom prst="rect">
            <a:avLst/>
          </a:prstGeom>
          <a:noFill/>
          <a:ln>
            <a:noFill/>
          </a:ln>
        </p:spPr>
      </p:sp>
      <p:sp>
        <p:nvSpPr>
          <p:cNvPr id="79" name="Google Shape;79;p19"/>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0" name="Google Shape;80;p19"/>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81" name="Google Shape;81;p19"/>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4" name="Google Shape;84;p20"/>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87" name="Google Shape;87;p21"/>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88" name="Google Shape;88;p21"/>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89"/>
        <p:cNvGrpSpPr/>
        <p:nvPr/>
      </p:nvGrpSpPr>
      <p:grpSpPr>
        <a:xfrm>
          <a:off x="0" y="0"/>
          <a:ext cx="0" cy="0"/>
          <a:chOff x="0" y="0"/>
          <a:chExt cx="0" cy="0"/>
        </a:xfrm>
      </p:grpSpPr>
      <p:sp>
        <p:nvSpPr>
          <p:cNvPr id="90" name="Google Shape;90;p22"/>
          <p:cNvSpPr>
            <a:spLocks noGrp="1"/>
          </p:cNvSpPr>
          <p:nvPr>
            <p:ph type="pic" idx="2"/>
          </p:nvPr>
        </p:nvSpPr>
        <p:spPr>
          <a:xfrm>
            <a:off x="11814854" y="3230211"/>
            <a:ext cx="11753235" cy="10447317"/>
          </a:xfrm>
          <a:prstGeom prst="rect">
            <a:avLst/>
          </a:prstGeom>
          <a:noFill/>
          <a:ln>
            <a:noFill/>
          </a:ln>
        </p:spPr>
      </p:sp>
      <p:sp>
        <p:nvSpPr>
          <p:cNvPr id="91" name="Google Shape;91;p22"/>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92" name="Google Shape;92;p22"/>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3" name="Google Shape;93;p22"/>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94"/>
        <p:cNvGrpSpPr/>
        <p:nvPr/>
      </p:nvGrpSpPr>
      <p:grpSpPr>
        <a:xfrm>
          <a:off x="0" y="0"/>
          <a:ext cx="0" cy="0"/>
          <a:chOff x="0" y="0"/>
          <a:chExt cx="0" cy="0"/>
        </a:xfrm>
      </p:grpSpPr>
      <p:sp>
        <p:nvSpPr>
          <p:cNvPr id="95" name="Google Shape;95;p23"/>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96" name="Google Shape;96;p23"/>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Centre">
  <p:cSld name="Title - Centre">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73100" y="4572000"/>
            <a:ext cx="23050500" cy="45593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16" name="Google Shape;16;p3"/>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97"/>
        <p:cNvGrpSpPr/>
        <p:nvPr/>
      </p:nvGrpSpPr>
      <p:grpSpPr>
        <a:xfrm>
          <a:off x="0" y="0"/>
          <a:ext cx="0" cy="0"/>
          <a:chOff x="0" y="0"/>
          <a:chExt cx="0" cy="0"/>
        </a:xfrm>
      </p:grpSpPr>
      <p:sp>
        <p:nvSpPr>
          <p:cNvPr id="98" name="Google Shape;98;p24"/>
          <p:cNvSpPr>
            <a:spLocks noGrp="1"/>
          </p:cNvSpPr>
          <p:nvPr>
            <p:ph type="pic" idx="2"/>
          </p:nvPr>
        </p:nvSpPr>
        <p:spPr>
          <a:xfrm>
            <a:off x="12407900" y="5715000"/>
            <a:ext cx="11023600" cy="8255000"/>
          </a:xfrm>
          <a:prstGeom prst="rect">
            <a:avLst/>
          </a:prstGeom>
          <a:noFill/>
          <a:ln>
            <a:noFill/>
          </a:ln>
        </p:spPr>
      </p:sp>
      <p:sp>
        <p:nvSpPr>
          <p:cNvPr id="99" name="Google Shape;99;p24"/>
          <p:cNvSpPr>
            <a:spLocks noGrp="1"/>
          </p:cNvSpPr>
          <p:nvPr>
            <p:ph type="pic" idx="3"/>
          </p:nvPr>
        </p:nvSpPr>
        <p:spPr>
          <a:xfrm>
            <a:off x="12420600" y="-673100"/>
            <a:ext cx="11023600" cy="8255000"/>
          </a:xfrm>
          <a:prstGeom prst="rect">
            <a:avLst/>
          </a:prstGeom>
          <a:noFill/>
          <a:ln>
            <a:noFill/>
          </a:ln>
        </p:spPr>
      </p:sp>
      <p:sp>
        <p:nvSpPr>
          <p:cNvPr id="100" name="Google Shape;100;p24"/>
          <p:cNvSpPr>
            <a:spLocks noGrp="1"/>
          </p:cNvSpPr>
          <p:nvPr>
            <p:ph type="pic" idx="4"/>
          </p:nvPr>
        </p:nvSpPr>
        <p:spPr>
          <a:xfrm>
            <a:off x="-825499" y="-2108200"/>
            <a:ext cx="13804901" cy="18443211"/>
          </a:xfrm>
          <a:prstGeom prst="rect">
            <a:avLst/>
          </a:prstGeom>
          <a:noFill/>
          <a:ln>
            <a:noFill/>
          </a:ln>
        </p:spPr>
      </p:sp>
      <p:sp>
        <p:nvSpPr>
          <p:cNvPr id="101" name="Google Shape;101;p2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2"/>
        <p:cNvGrpSpPr/>
        <p:nvPr/>
      </p:nvGrpSpPr>
      <p:grpSpPr>
        <a:xfrm>
          <a:off x="0" y="0"/>
          <a:ext cx="0" cy="0"/>
          <a:chOff x="0" y="0"/>
          <a:chExt cx="0" cy="0"/>
        </a:xfrm>
      </p:grpSpPr>
      <p:sp>
        <p:nvSpPr>
          <p:cNvPr id="103" name="Google Shape;103;p25"/>
          <p:cNvSpPr txBox="1">
            <a:spLocks noGrp="1"/>
          </p:cNvSpPr>
          <p:nvPr>
            <p:ph type="body" idx="1"/>
          </p:nvPr>
        </p:nvSpPr>
        <p:spPr>
          <a:xfrm>
            <a:off x="2387600" y="8001000"/>
            <a:ext cx="19621500" cy="647700"/>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4" name="Google Shape;104;p25"/>
          <p:cNvSpPr txBox="1">
            <a:spLocks noGrp="1"/>
          </p:cNvSpPr>
          <p:nvPr>
            <p:ph type="body" idx="2"/>
          </p:nvPr>
        </p:nvSpPr>
        <p:spPr>
          <a:xfrm>
            <a:off x="2374900" y="5892800"/>
            <a:ext cx="19621500" cy="850900"/>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105" name="Google Shape;105;p25"/>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06"/>
        <p:cNvGrpSpPr/>
        <p:nvPr/>
      </p:nvGrpSpPr>
      <p:grpSpPr>
        <a:xfrm>
          <a:off x="0" y="0"/>
          <a:ext cx="0" cy="0"/>
          <a:chOff x="0" y="0"/>
          <a:chExt cx="0" cy="0"/>
        </a:xfrm>
      </p:grpSpPr>
      <p:sp>
        <p:nvSpPr>
          <p:cNvPr id="107" name="Google Shape;107;p26"/>
          <p:cNvSpPr>
            <a:spLocks noGrp="1"/>
          </p:cNvSpPr>
          <p:nvPr>
            <p:ph type="pic" idx="2"/>
          </p:nvPr>
        </p:nvSpPr>
        <p:spPr>
          <a:xfrm>
            <a:off x="0" y="0"/>
            <a:ext cx="24384001" cy="13716000"/>
          </a:xfrm>
          <a:prstGeom prst="rect">
            <a:avLst/>
          </a:prstGeom>
          <a:noFill/>
          <a:ln>
            <a:noFill/>
          </a:ln>
        </p:spPr>
      </p:sp>
      <p:sp>
        <p:nvSpPr>
          <p:cNvPr id="108" name="Google Shape;108;p26"/>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a:off x="10590462" y="1511300"/>
            <a:ext cx="13644824" cy="12128732"/>
          </a:xfrm>
          <a:prstGeom prst="rect">
            <a:avLst/>
          </a:prstGeom>
          <a:noFill/>
          <a:ln>
            <a:noFill/>
          </a:ln>
        </p:spPr>
      </p:sp>
      <p:sp>
        <p:nvSpPr>
          <p:cNvPr id="19" name="Google Shape;19;p4"/>
          <p:cNvSpPr txBox="1">
            <a:spLocks noGrp="1"/>
          </p:cNvSpPr>
          <p:nvPr>
            <p:ph type="title"/>
          </p:nvPr>
        </p:nvSpPr>
        <p:spPr>
          <a:xfrm>
            <a:off x="673100" y="1435100"/>
            <a:ext cx="11049000" cy="54610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0" name="Google Shape;20;p4"/>
          <p:cNvSpPr txBox="1">
            <a:spLocks noGrp="1"/>
          </p:cNvSpPr>
          <p:nvPr>
            <p:ph type="body" idx="1"/>
          </p:nvPr>
        </p:nvSpPr>
        <p:spPr>
          <a:xfrm>
            <a:off x="673100" y="6870700"/>
            <a:ext cx="11049000" cy="54610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535353"/>
              </a:buClr>
              <a:buSzPts val="1800"/>
              <a:buNone/>
              <a:defRPr/>
            </a:lvl1pPr>
            <a:lvl2pPr marL="914400" lvl="1" indent="-228600" algn="ctr">
              <a:lnSpc>
                <a:spcPct val="100000"/>
              </a:lnSpc>
              <a:spcBef>
                <a:spcPts val="0"/>
              </a:spcBef>
              <a:spcAft>
                <a:spcPts val="0"/>
              </a:spcAft>
              <a:buClr>
                <a:srgbClr val="535353"/>
              </a:buClr>
              <a:buSzPts val="1800"/>
              <a:buNone/>
              <a:defRPr/>
            </a:lvl2pPr>
            <a:lvl3pPr marL="1371600" lvl="2" indent="-228600" algn="ctr">
              <a:lnSpc>
                <a:spcPct val="100000"/>
              </a:lnSpc>
              <a:spcBef>
                <a:spcPts val="0"/>
              </a:spcBef>
              <a:spcAft>
                <a:spcPts val="0"/>
              </a:spcAft>
              <a:buClr>
                <a:srgbClr val="535353"/>
              </a:buClr>
              <a:buSzPts val="1800"/>
              <a:buNone/>
              <a:defRPr/>
            </a:lvl3pPr>
            <a:lvl4pPr marL="1828800" lvl="3" indent="-228600" algn="ctr">
              <a:lnSpc>
                <a:spcPct val="100000"/>
              </a:lnSpc>
              <a:spcBef>
                <a:spcPts val="0"/>
              </a:spcBef>
              <a:spcAft>
                <a:spcPts val="0"/>
              </a:spcAft>
              <a:buClr>
                <a:srgbClr val="535353"/>
              </a:buClr>
              <a:buSzPts val="1800"/>
              <a:buNone/>
              <a:defRPr/>
            </a:lvl4pPr>
            <a:lvl5pPr marL="2286000" lvl="4" indent="-228600" algn="ctr">
              <a:lnSpc>
                <a:spcPct val="100000"/>
              </a:lnSpc>
              <a:spcBef>
                <a:spcPts val="0"/>
              </a:spcBef>
              <a:spcAft>
                <a:spcPts val="0"/>
              </a:spcAft>
              <a:buClr>
                <a:srgbClr val="535353"/>
              </a:buClr>
              <a:buSzPts val="1800"/>
              <a:buNone/>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1" name="Google Shape;21;p4"/>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4" name="Google Shape;24;p5"/>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27" name="Google Shape;27;p6"/>
          <p:cNvSpPr txBox="1">
            <a:spLocks noGrp="1"/>
          </p:cNvSpPr>
          <p:nvPr>
            <p:ph type="body" idx="1"/>
          </p:nvPr>
        </p:nvSpPr>
        <p:spPr>
          <a:xfrm>
            <a:off x="673100" y="3835400"/>
            <a:ext cx="23050500" cy="88646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28" name="Google Shape;28;p6"/>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29"/>
        <p:cNvGrpSpPr/>
        <p:nvPr/>
      </p:nvGrpSpPr>
      <p:grpSpPr>
        <a:xfrm>
          <a:off x="0" y="0"/>
          <a:ext cx="0" cy="0"/>
          <a:chOff x="0" y="0"/>
          <a:chExt cx="0" cy="0"/>
        </a:xfrm>
      </p:grpSpPr>
      <p:sp>
        <p:nvSpPr>
          <p:cNvPr id="30" name="Google Shape;30;p7"/>
          <p:cNvSpPr>
            <a:spLocks noGrp="1"/>
          </p:cNvSpPr>
          <p:nvPr>
            <p:ph type="pic" idx="2"/>
          </p:nvPr>
        </p:nvSpPr>
        <p:spPr>
          <a:xfrm>
            <a:off x="11814854" y="3230213"/>
            <a:ext cx="11753236" cy="10447318"/>
          </a:xfrm>
          <a:prstGeom prst="rect">
            <a:avLst/>
          </a:prstGeom>
          <a:noFill/>
          <a:ln>
            <a:noFill/>
          </a:ln>
        </p:spPr>
      </p:sp>
      <p:sp>
        <p:nvSpPr>
          <p:cNvPr id="31" name="Google Shape;31;p7"/>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lvl="0" algn="ctr">
              <a:lnSpc>
                <a:spcPct val="100000"/>
              </a:lnSpc>
              <a:spcBef>
                <a:spcPts val="0"/>
              </a:spcBef>
              <a:spcAft>
                <a:spcPts val="0"/>
              </a:spcAft>
              <a:buClr>
                <a:srgbClr val="535353"/>
              </a:buClr>
              <a:buSzPts val="1800"/>
              <a:buNone/>
              <a:defRPr/>
            </a:lvl1pPr>
            <a:lvl2pPr lvl="1" algn="ctr">
              <a:lnSpc>
                <a:spcPct val="100000"/>
              </a:lnSpc>
              <a:spcBef>
                <a:spcPts val="0"/>
              </a:spcBef>
              <a:spcAft>
                <a:spcPts val="0"/>
              </a:spcAft>
              <a:buClr>
                <a:srgbClr val="535353"/>
              </a:buClr>
              <a:buSzPts val="1800"/>
              <a:buNone/>
              <a:defRPr/>
            </a:lvl2pPr>
            <a:lvl3pPr lvl="2" algn="ctr">
              <a:lnSpc>
                <a:spcPct val="100000"/>
              </a:lnSpc>
              <a:spcBef>
                <a:spcPts val="0"/>
              </a:spcBef>
              <a:spcAft>
                <a:spcPts val="0"/>
              </a:spcAft>
              <a:buClr>
                <a:srgbClr val="535353"/>
              </a:buClr>
              <a:buSzPts val="1800"/>
              <a:buNone/>
              <a:defRPr/>
            </a:lvl3pPr>
            <a:lvl4pPr lvl="3" algn="ctr">
              <a:lnSpc>
                <a:spcPct val="100000"/>
              </a:lnSpc>
              <a:spcBef>
                <a:spcPts val="0"/>
              </a:spcBef>
              <a:spcAft>
                <a:spcPts val="0"/>
              </a:spcAft>
              <a:buClr>
                <a:srgbClr val="535353"/>
              </a:buClr>
              <a:buSzPts val="1800"/>
              <a:buNone/>
              <a:defRPr/>
            </a:lvl4pPr>
            <a:lvl5pPr lvl="4" algn="ctr">
              <a:lnSpc>
                <a:spcPct val="100000"/>
              </a:lnSpc>
              <a:spcBef>
                <a:spcPts val="0"/>
              </a:spcBef>
              <a:spcAft>
                <a:spcPts val="0"/>
              </a:spcAft>
              <a:buClr>
                <a:srgbClr val="535353"/>
              </a:buClr>
              <a:buSzPts val="1800"/>
              <a:buNone/>
              <a:defRPr/>
            </a:lvl5pPr>
            <a:lvl6pPr lvl="5" algn="ctr">
              <a:lnSpc>
                <a:spcPct val="100000"/>
              </a:lnSpc>
              <a:spcBef>
                <a:spcPts val="0"/>
              </a:spcBef>
              <a:spcAft>
                <a:spcPts val="0"/>
              </a:spcAft>
              <a:buClr>
                <a:srgbClr val="535353"/>
              </a:buClr>
              <a:buSzPts val="1800"/>
              <a:buNone/>
              <a:defRPr/>
            </a:lvl6pPr>
            <a:lvl7pPr lvl="6" algn="ctr">
              <a:lnSpc>
                <a:spcPct val="100000"/>
              </a:lnSpc>
              <a:spcBef>
                <a:spcPts val="0"/>
              </a:spcBef>
              <a:spcAft>
                <a:spcPts val="0"/>
              </a:spcAft>
              <a:buClr>
                <a:srgbClr val="535353"/>
              </a:buClr>
              <a:buSzPts val="1800"/>
              <a:buNone/>
              <a:defRPr/>
            </a:lvl7pPr>
            <a:lvl8pPr lvl="7" algn="ctr">
              <a:lnSpc>
                <a:spcPct val="100000"/>
              </a:lnSpc>
              <a:spcBef>
                <a:spcPts val="0"/>
              </a:spcBef>
              <a:spcAft>
                <a:spcPts val="0"/>
              </a:spcAft>
              <a:buClr>
                <a:srgbClr val="535353"/>
              </a:buClr>
              <a:buSzPts val="1800"/>
              <a:buNone/>
              <a:defRPr/>
            </a:lvl8pPr>
            <a:lvl9pPr lvl="8" algn="ctr">
              <a:lnSpc>
                <a:spcPct val="100000"/>
              </a:lnSpc>
              <a:spcBef>
                <a:spcPts val="0"/>
              </a:spcBef>
              <a:spcAft>
                <a:spcPts val="0"/>
              </a:spcAft>
              <a:buClr>
                <a:srgbClr val="535353"/>
              </a:buClr>
              <a:buSzPts val="1800"/>
              <a:buNone/>
              <a:defRPr/>
            </a:lvl9pPr>
          </a:lstStyle>
          <a:p>
            <a:endParaRPr/>
          </a:p>
        </p:txBody>
      </p:sp>
      <p:sp>
        <p:nvSpPr>
          <p:cNvPr id="32" name="Google Shape;32;p7"/>
          <p:cNvSpPr txBox="1">
            <a:spLocks noGrp="1"/>
          </p:cNvSpPr>
          <p:nvPr>
            <p:ph type="body" idx="1"/>
          </p:nvPr>
        </p:nvSpPr>
        <p:spPr>
          <a:xfrm>
            <a:off x="673100" y="3835400"/>
            <a:ext cx="11049000" cy="8864600"/>
          </a:xfrm>
          <a:prstGeom prst="rect">
            <a:avLst/>
          </a:prstGeom>
          <a:noFill/>
          <a:ln>
            <a:noFill/>
          </a:ln>
        </p:spPr>
        <p:txBody>
          <a:bodyPr spcFirstLastPara="1" wrap="square" lIns="50800" tIns="50800" rIns="50800" bIns="50800" anchor="ctr" anchorCtr="0">
            <a:normAutofit/>
          </a:bodyPr>
          <a:lstStyle>
            <a:lvl1pPr marL="457200" lvl="0" indent="-322326" algn="l">
              <a:lnSpc>
                <a:spcPct val="100000"/>
              </a:lnSpc>
              <a:spcBef>
                <a:spcPts val="5300"/>
              </a:spcBef>
              <a:spcAft>
                <a:spcPts val="0"/>
              </a:spcAft>
              <a:buClr>
                <a:srgbClr val="535353"/>
              </a:buClr>
              <a:buSzPts val="1476"/>
              <a:buChar char="•"/>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3" name="Google Shape;33;p7"/>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4"/>
        <p:cNvGrpSpPr/>
        <p:nvPr/>
      </p:nvGrpSpPr>
      <p:grpSpPr>
        <a:xfrm>
          <a:off x="0" y="0"/>
          <a:ext cx="0" cy="0"/>
          <a:chOff x="0" y="0"/>
          <a:chExt cx="0" cy="0"/>
        </a:xfrm>
      </p:grpSpPr>
      <p:sp>
        <p:nvSpPr>
          <p:cNvPr id="35" name="Google Shape;35;p8"/>
          <p:cNvSpPr txBox="1">
            <a:spLocks noGrp="1"/>
          </p:cNvSpPr>
          <p:nvPr>
            <p:ph type="body" idx="1"/>
          </p:nvPr>
        </p:nvSpPr>
        <p:spPr>
          <a:xfrm>
            <a:off x="1435100" y="1066800"/>
            <a:ext cx="21501100" cy="11557000"/>
          </a:xfrm>
          <a:prstGeom prst="rect">
            <a:avLst/>
          </a:prstGeom>
          <a:noFill/>
          <a:ln>
            <a:noFill/>
          </a:ln>
        </p:spPr>
        <p:txBody>
          <a:bodyPr spcFirstLastPara="1" wrap="square" lIns="50800" tIns="50800" rIns="50800" bIns="50800" anchor="ctr" anchorCtr="0">
            <a:normAutofit/>
          </a:bodyPr>
          <a:lstStyle>
            <a:lvl1pPr marL="457200" lvl="0" indent="-561848" algn="l">
              <a:lnSpc>
                <a:spcPct val="120000"/>
              </a:lnSpc>
              <a:spcBef>
                <a:spcPts val="6500"/>
              </a:spcBef>
              <a:spcAft>
                <a:spcPts val="0"/>
              </a:spcAft>
              <a:buClr>
                <a:srgbClr val="535353"/>
              </a:buClr>
              <a:buSzPts val="5248"/>
              <a:buFont typeface="Gill Sans"/>
              <a:buChar char="•"/>
              <a:defRPr sz="6400"/>
            </a:lvl1pPr>
            <a:lvl2pPr marL="914400" lvl="1" indent="-561848" algn="l">
              <a:lnSpc>
                <a:spcPct val="120000"/>
              </a:lnSpc>
              <a:spcBef>
                <a:spcPts val="6500"/>
              </a:spcBef>
              <a:spcAft>
                <a:spcPts val="0"/>
              </a:spcAft>
              <a:buClr>
                <a:srgbClr val="535353"/>
              </a:buClr>
              <a:buSzPts val="5248"/>
              <a:buFont typeface="Gill Sans"/>
              <a:buChar char="•"/>
              <a:defRPr sz="6400"/>
            </a:lvl2pPr>
            <a:lvl3pPr marL="1371600" lvl="2" indent="-561848" algn="l">
              <a:lnSpc>
                <a:spcPct val="120000"/>
              </a:lnSpc>
              <a:spcBef>
                <a:spcPts val="6500"/>
              </a:spcBef>
              <a:spcAft>
                <a:spcPts val="0"/>
              </a:spcAft>
              <a:buClr>
                <a:srgbClr val="535353"/>
              </a:buClr>
              <a:buSzPts val="5248"/>
              <a:buFont typeface="Gill Sans"/>
              <a:buChar char="•"/>
              <a:defRPr sz="6400"/>
            </a:lvl3pPr>
            <a:lvl4pPr marL="1828800" lvl="3" indent="-561848" algn="l">
              <a:lnSpc>
                <a:spcPct val="120000"/>
              </a:lnSpc>
              <a:spcBef>
                <a:spcPts val="6500"/>
              </a:spcBef>
              <a:spcAft>
                <a:spcPts val="0"/>
              </a:spcAft>
              <a:buClr>
                <a:srgbClr val="535353"/>
              </a:buClr>
              <a:buSzPts val="5248"/>
              <a:buFont typeface="Gill Sans"/>
              <a:buChar char="•"/>
              <a:defRPr sz="6400"/>
            </a:lvl4pPr>
            <a:lvl5pPr marL="2286000" lvl="4" indent="-561848" algn="l">
              <a:lnSpc>
                <a:spcPct val="120000"/>
              </a:lnSpc>
              <a:spcBef>
                <a:spcPts val="6500"/>
              </a:spcBef>
              <a:spcAft>
                <a:spcPts val="0"/>
              </a:spcAft>
              <a:buClr>
                <a:srgbClr val="535353"/>
              </a:buClr>
              <a:buSzPts val="5248"/>
              <a:buFont typeface="Gill Sans"/>
              <a:buChar char="•"/>
              <a:defRPr sz="6400"/>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36" name="Google Shape;36;p8"/>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37"/>
        <p:cNvGrpSpPr/>
        <p:nvPr/>
      </p:nvGrpSpPr>
      <p:grpSpPr>
        <a:xfrm>
          <a:off x="0" y="0"/>
          <a:ext cx="0" cy="0"/>
          <a:chOff x="0" y="0"/>
          <a:chExt cx="0" cy="0"/>
        </a:xfrm>
      </p:grpSpPr>
      <p:sp>
        <p:nvSpPr>
          <p:cNvPr id="38" name="Google Shape;38;p9"/>
          <p:cNvSpPr>
            <a:spLocks noGrp="1"/>
          </p:cNvSpPr>
          <p:nvPr>
            <p:ph type="pic" idx="2"/>
          </p:nvPr>
        </p:nvSpPr>
        <p:spPr>
          <a:xfrm>
            <a:off x="12407900" y="5715000"/>
            <a:ext cx="11023600" cy="8255000"/>
          </a:xfrm>
          <a:prstGeom prst="rect">
            <a:avLst/>
          </a:prstGeom>
          <a:noFill/>
          <a:ln>
            <a:noFill/>
          </a:ln>
        </p:spPr>
      </p:sp>
      <p:sp>
        <p:nvSpPr>
          <p:cNvPr id="39" name="Google Shape;39;p9"/>
          <p:cNvSpPr>
            <a:spLocks noGrp="1"/>
          </p:cNvSpPr>
          <p:nvPr>
            <p:ph type="pic" idx="3"/>
          </p:nvPr>
        </p:nvSpPr>
        <p:spPr>
          <a:xfrm>
            <a:off x="12420600" y="-673100"/>
            <a:ext cx="11023600" cy="8255000"/>
          </a:xfrm>
          <a:prstGeom prst="rect">
            <a:avLst/>
          </a:prstGeom>
          <a:noFill/>
          <a:ln>
            <a:noFill/>
          </a:ln>
        </p:spPr>
      </p:sp>
      <p:sp>
        <p:nvSpPr>
          <p:cNvPr id="40" name="Google Shape;40;p9"/>
          <p:cNvSpPr>
            <a:spLocks noGrp="1"/>
          </p:cNvSpPr>
          <p:nvPr>
            <p:ph type="pic" idx="4"/>
          </p:nvPr>
        </p:nvSpPr>
        <p:spPr>
          <a:xfrm>
            <a:off x="-825499" y="-2108200"/>
            <a:ext cx="13804902" cy="18443212"/>
          </a:xfrm>
          <a:prstGeom prst="rect">
            <a:avLst/>
          </a:prstGeom>
          <a:noFill/>
          <a:ln>
            <a:noFill/>
          </a:ln>
        </p:spPr>
      </p:sp>
      <p:sp>
        <p:nvSpPr>
          <p:cNvPr id="41" name="Google Shape;41;p9"/>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2387600" y="8001000"/>
            <a:ext cx="19621500" cy="687368"/>
          </a:xfrm>
          <a:prstGeom prst="rect">
            <a:avLst/>
          </a:prstGeom>
          <a:noFill/>
          <a:ln>
            <a:noFill/>
          </a:ln>
        </p:spPr>
        <p:txBody>
          <a:bodyPr spcFirstLastPara="1" wrap="square" lIns="50800" tIns="50800" rIns="50800" bIns="50800" anchor="t" anchorCtr="0">
            <a:spAutoFit/>
          </a:bodyPr>
          <a:lstStyle>
            <a:lvl1pPr marL="457200" lvl="0" indent="-228600" algn="ctr">
              <a:lnSpc>
                <a:spcPct val="100000"/>
              </a:lnSpc>
              <a:spcBef>
                <a:spcPts val="0"/>
              </a:spcBef>
              <a:spcAft>
                <a:spcPts val="0"/>
              </a:spcAft>
              <a:buClr>
                <a:srgbClr val="535353"/>
              </a:buClr>
              <a:buSzPts val="3800"/>
              <a:buFont typeface="Gill Sans"/>
              <a:buNone/>
              <a:defRPr sz="3800"/>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4" name="Google Shape;44;p10"/>
          <p:cNvSpPr txBox="1">
            <a:spLocks noGrp="1"/>
          </p:cNvSpPr>
          <p:nvPr>
            <p:ph type="body" idx="2"/>
          </p:nvPr>
        </p:nvSpPr>
        <p:spPr>
          <a:xfrm>
            <a:off x="2374900" y="5866846"/>
            <a:ext cx="19621500" cy="902811"/>
          </a:xfrm>
          <a:prstGeom prst="rect">
            <a:avLst/>
          </a:prstGeom>
          <a:noFill/>
          <a:ln>
            <a:noFill/>
          </a:ln>
        </p:spPr>
        <p:txBody>
          <a:bodyPr spcFirstLastPara="1" wrap="square" lIns="50800" tIns="50800" rIns="50800" bIns="50800" anchor="ctr" anchorCtr="0">
            <a:spAutoFit/>
          </a:bodyPr>
          <a:lstStyle>
            <a:lvl1pPr marL="457200" lvl="0" indent="-228600" algn="ctr">
              <a:lnSpc>
                <a:spcPct val="100000"/>
              </a:lnSpc>
              <a:spcBef>
                <a:spcPts val="0"/>
              </a:spcBef>
              <a:spcAft>
                <a:spcPts val="0"/>
              </a:spcAft>
              <a:buClr>
                <a:srgbClr val="535353"/>
              </a:buClr>
              <a:buSzPts val="1800"/>
              <a:buNone/>
              <a:defRPr/>
            </a:lvl1pPr>
            <a:lvl2pPr marL="914400" lvl="1" indent="-322326" algn="l">
              <a:lnSpc>
                <a:spcPct val="100000"/>
              </a:lnSpc>
              <a:spcBef>
                <a:spcPts val="5300"/>
              </a:spcBef>
              <a:spcAft>
                <a:spcPts val="0"/>
              </a:spcAft>
              <a:buClr>
                <a:srgbClr val="535353"/>
              </a:buClr>
              <a:buSzPts val="1476"/>
              <a:buChar char="•"/>
              <a:defRPr/>
            </a:lvl2pPr>
            <a:lvl3pPr marL="1371600" lvl="2" indent="-322325" algn="l">
              <a:lnSpc>
                <a:spcPct val="100000"/>
              </a:lnSpc>
              <a:spcBef>
                <a:spcPts val="5300"/>
              </a:spcBef>
              <a:spcAft>
                <a:spcPts val="0"/>
              </a:spcAft>
              <a:buClr>
                <a:srgbClr val="535353"/>
              </a:buClr>
              <a:buSzPts val="1476"/>
              <a:buChar char="•"/>
              <a:defRPr/>
            </a:lvl3pPr>
            <a:lvl4pPr marL="1828800" lvl="3" indent="-322325" algn="l">
              <a:lnSpc>
                <a:spcPct val="100000"/>
              </a:lnSpc>
              <a:spcBef>
                <a:spcPts val="5300"/>
              </a:spcBef>
              <a:spcAft>
                <a:spcPts val="0"/>
              </a:spcAft>
              <a:buClr>
                <a:srgbClr val="535353"/>
              </a:buClr>
              <a:buSzPts val="1476"/>
              <a:buChar char="•"/>
              <a:defRPr/>
            </a:lvl4pPr>
            <a:lvl5pPr marL="2286000" lvl="4" indent="-322326" algn="l">
              <a:lnSpc>
                <a:spcPct val="100000"/>
              </a:lnSpc>
              <a:spcBef>
                <a:spcPts val="5300"/>
              </a:spcBef>
              <a:spcAft>
                <a:spcPts val="0"/>
              </a:spcAft>
              <a:buClr>
                <a:srgbClr val="535353"/>
              </a:buClr>
              <a:buSzPts val="1476"/>
              <a:buChar char="•"/>
              <a:defRPr/>
            </a:lvl5pPr>
            <a:lvl6pPr marL="2743200" lvl="5" indent="-322326" algn="l">
              <a:lnSpc>
                <a:spcPct val="100000"/>
              </a:lnSpc>
              <a:spcBef>
                <a:spcPts val="5300"/>
              </a:spcBef>
              <a:spcAft>
                <a:spcPts val="0"/>
              </a:spcAft>
              <a:buClr>
                <a:srgbClr val="535353"/>
              </a:buClr>
              <a:buSzPts val="1476"/>
              <a:buChar char="•"/>
              <a:defRPr/>
            </a:lvl6pPr>
            <a:lvl7pPr marL="3200400" lvl="6" indent="-322326" algn="l">
              <a:lnSpc>
                <a:spcPct val="100000"/>
              </a:lnSpc>
              <a:spcBef>
                <a:spcPts val="5300"/>
              </a:spcBef>
              <a:spcAft>
                <a:spcPts val="0"/>
              </a:spcAft>
              <a:buClr>
                <a:srgbClr val="535353"/>
              </a:buClr>
              <a:buSzPts val="1476"/>
              <a:buChar char="•"/>
              <a:defRPr/>
            </a:lvl7pPr>
            <a:lvl8pPr marL="3657600" lvl="7" indent="-322326" algn="l">
              <a:lnSpc>
                <a:spcPct val="100000"/>
              </a:lnSpc>
              <a:spcBef>
                <a:spcPts val="5300"/>
              </a:spcBef>
              <a:spcAft>
                <a:spcPts val="0"/>
              </a:spcAft>
              <a:buClr>
                <a:srgbClr val="535353"/>
              </a:buClr>
              <a:buSzPts val="1476"/>
              <a:buChar char="•"/>
              <a:defRPr/>
            </a:lvl8pPr>
            <a:lvl9pPr marL="4114800" lvl="8" indent="-322326" algn="l">
              <a:lnSpc>
                <a:spcPct val="100000"/>
              </a:lnSpc>
              <a:spcBef>
                <a:spcPts val="5300"/>
              </a:spcBef>
              <a:spcAft>
                <a:spcPts val="0"/>
              </a:spcAft>
              <a:buClr>
                <a:srgbClr val="535353"/>
              </a:buClr>
              <a:buSzPts val="1476"/>
              <a:buChar char="•"/>
              <a:defRPr/>
            </a:lvl9pPr>
          </a:lstStyle>
          <a:p>
            <a:endParaRPr/>
          </a:p>
        </p:txBody>
      </p:sp>
      <p:sp>
        <p:nvSpPr>
          <p:cNvPr id="45" name="Google Shape;45;p10"/>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6F6">
            <a:alpha val="48627"/>
          </a:srgbClr>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t="2114" r="2248"/>
          <a:stretch/>
        </p:blipFill>
        <p:spPr>
          <a:xfrm>
            <a:off x="1" y="1"/>
            <a:ext cx="24384002" cy="12366874"/>
          </a:xfrm>
          <a:prstGeom prst="rect">
            <a:avLst/>
          </a:prstGeom>
          <a:noFill/>
          <a:ln>
            <a:noFill/>
          </a:ln>
        </p:spPr>
      </p:pic>
      <p:sp>
        <p:nvSpPr>
          <p:cNvPr id="7" name="Google Shape;7;p1"/>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8" name="Google Shape;8;p1"/>
          <p:cNvSpPr txBox="1">
            <a:spLocks noGrp="1"/>
          </p:cNvSpPr>
          <p:nvPr>
            <p:ph type="body" idx="1"/>
          </p:nvPr>
        </p:nvSpPr>
        <p:spPr>
          <a:xfrm>
            <a:off x="673100" y="3835400"/>
            <a:ext cx="23050500"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9" name="Google Shape;9;p1"/>
          <p:cNvSpPr txBox="1">
            <a:spLocks noGrp="1"/>
          </p:cNvSpPr>
          <p:nvPr>
            <p:ph type="sldNum" idx="12"/>
          </p:nvPr>
        </p:nvSpPr>
        <p:spPr>
          <a:xfrm>
            <a:off x="23527876" y="12627320"/>
            <a:ext cx="419100" cy="841256"/>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0" name="Google Shape;10;p1"/>
          <p:cNvSpPr txBox="1"/>
          <p:nvPr/>
        </p:nvSpPr>
        <p:spPr>
          <a:xfrm>
            <a:off x="6658252" y="13075577"/>
            <a:ext cx="11067497" cy="46158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US" sz="1800" b="0" i="0" u="none" strike="noStrike" cap="none" dirty="0">
                <a:solidFill>
                  <a:schemeClr val="dk1"/>
                </a:solidFill>
                <a:latin typeface="Arial" panose="020B0604020202020204" pitchFamily="34" charset="0"/>
                <a:ea typeface="Arial"/>
                <a:cs typeface="Arial" panose="020B0604020202020204" pitchFamily="34" charset="0"/>
                <a:sym typeface="Arial"/>
              </a:rPr>
              <a:t>Proprietary content. ©Great Learning. All Rights Reserved. Unauthorized use or distribution prohibited</a:t>
            </a:r>
            <a:endParaRPr sz="1800" b="0" i="0" u="none" strike="noStrike" cap="none" dirty="0">
              <a:solidFill>
                <a:schemeClr val="dk1"/>
              </a:solidFill>
              <a:latin typeface="Arial" panose="020B0604020202020204" pitchFamily="34" charset="0"/>
              <a:ea typeface="Arial"/>
              <a:cs typeface="Arial" panose="020B0604020202020204" pitchFamily="34" charset="0"/>
              <a:sym typeface="Arial"/>
            </a:endParaRPr>
          </a:p>
        </p:txBody>
      </p:sp>
      <p:pic>
        <p:nvPicPr>
          <p:cNvPr id="11" name="Google Shape;11;p1"/>
          <p:cNvPicPr preferRelativeResize="0"/>
          <p:nvPr/>
        </p:nvPicPr>
        <p:blipFill rotWithShape="1">
          <a:blip r:embed="rId14">
            <a:alphaModFix/>
          </a:blip>
          <a:srcRect l="9021" t="12607" r="9029" b="9172"/>
          <a:stretch/>
        </p:blipFill>
        <p:spPr>
          <a:xfrm>
            <a:off x="660400" y="903112"/>
            <a:ext cx="2408652" cy="734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6F6F6">
            <a:alpha val="49019"/>
          </a:srgbClr>
        </a:solidFill>
        <a:effectLst/>
      </p:bgPr>
    </p:bg>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13">
            <a:alphaModFix/>
          </a:blip>
          <a:srcRect t="2114" r="2248"/>
          <a:stretch/>
        </p:blipFill>
        <p:spPr>
          <a:xfrm>
            <a:off x="0" y="0"/>
            <a:ext cx="24384001" cy="12366874"/>
          </a:xfrm>
          <a:prstGeom prst="rect">
            <a:avLst/>
          </a:prstGeom>
          <a:noFill/>
          <a:ln>
            <a:noFill/>
          </a:ln>
        </p:spPr>
      </p:pic>
      <p:sp>
        <p:nvSpPr>
          <p:cNvPr id="56" name="Google Shape;56;p14"/>
          <p:cNvSpPr txBox="1">
            <a:spLocks noGrp="1"/>
          </p:cNvSpPr>
          <p:nvPr>
            <p:ph type="title"/>
          </p:nvPr>
        </p:nvSpPr>
        <p:spPr>
          <a:xfrm>
            <a:off x="673100" y="355600"/>
            <a:ext cx="23050500" cy="3429000"/>
          </a:xfrm>
          <a:prstGeom prst="rect">
            <a:avLst/>
          </a:prstGeom>
          <a:noFill/>
          <a:ln>
            <a:noFill/>
          </a:ln>
        </p:spPr>
        <p:txBody>
          <a:bodyPr spcFirstLastPara="1" wrap="square" lIns="50800" tIns="50800" rIns="50800" bIns="50800" anchor="ctr" anchorCtr="0">
            <a:normAutofit/>
          </a:bodyPr>
          <a:lstStyle>
            <a:lvl1pPr marR="0" lvl="0"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1pPr>
            <a:lvl2pPr marR="0" lvl="1"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2pPr>
            <a:lvl3pPr marR="0" lvl="2"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3pPr>
            <a:lvl4pPr marR="0" lvl="3"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4pPr>
            <a:lvl5pPr marR="0" lvl="4"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5pPr>
            <a:lvl6pPr marR="0" lvl="5"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6pPr>
            <a:lvl7pPr marR="0" lvl="6"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7pPr>
            <a:lvl8pPr marR="0" lvl="7"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8pPr>
            <a:lvl9pPr marR="0" lvl="8" algn="ctr" rtl="0">
              <a:lnSpc>
                <a:spcPct val="100000"/>
              </a:lnSpc>
              <a:spcBef>
                <a:spcPts val="0"/>
              </a:spcBef>
              <a:spcAft>
                <a:spcPts val="0"/>
              </a:spcAft>
              <a:buClr>
                <a:srgbClr val="535353"/>
              </a:buClr>
              <a:buSzPts val="10000"/>
              <a:buFont typeface="Gill Sans"/>
              <a:buNone/>
              <a:defRPr sz="10000" b="0" i="0" u="none" strike="noStrike" cap="none">
                <a:solidFill>
                  <a:srgbClr val="535353"/>
                </a:solidFill>
                <a:latin typeface="Gill Sans"/>
                <a:ea typeface="Gill Sans"/>
                <a:cs typeface="Gill Sans"/>
                <a:sym typeface="Gill Sans"/>
              </a:defRPr>
            </a:lvl9pPr>
          </a:lstStyle>
          <a:p>
            <a:endParaRPr/>
          </a:p>
        </p:txBody>
      </p:sp>
      <p:sp>
        <p:nvSpPr>
          <p:cNvPr id="57" name="Google Shape;57;p14"/>
          <p:cNvSpPr txBox="1">
            <a:spLocks noGrp="1"/>
          </p:cNvSpPr>
          <p:nvPr>
            <p:ph type="body" idx="1"/>
          </p:nvPr>
        </p:nvSpPr>
        <p:spPr>
          <a:xfrm>
            <a:off x="673100" y="3835400"/>
            <a:ext cx="23050499" cy="8864600"/>
          </a:xfrm>
          <a:prstGeom prst="rect">
            <a:avLst/>
          </a:prstGeom>
          <a:noFill/>
          <a:ln>
            <a:noFill/>
          </a:ln>
        </p:spPr>
        <p:txBody>
          <a:bodyPr spcFirstLastPara="1" wrap="square" lIns="50800" tIns="50800" rIns="50800" bIns="50800" anchor="ctr" anchorCtr="0">
            <a:normAutofit/>
          </a:bodyPr>
          <a:lstStyle>
            <a:lvl1pPr marL="457200" marR="0" lvl="0"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1pPr>
            <a:lvl2pPr marL="914400" marR="0" lvl="1"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2pPr>
            <a:lvl3pPr marL="1371600" marR="0" lvl="2"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3pPr>
            <a:lvl4pPr marL="1828800" marR="0" lvl="3"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4pPr>
            <a:lvl5pPr marL="2286000" marR="0" lvl="4"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5pPr>
            <a:lvl6pPr marL="2743200" marR="0" lvl="5"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6pPr>
            <a:lvl7pPr marL="3200400" marR="0" lvl="6"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7pPr>
            <a:lvl8pPr marL="3657600" marR="0" lvl="7"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8pPr>
            <a:lvl9pPr marL="4114800" marR="0" lvl="8" indent="-499364" algn="l" rtl="0">
              <a:lnSpc>
                <a:spcPct val="100000"/>
              </a:lnSpc>
              <a:spcBef>
                <a:spcPts val="5300"/>
              </a:spcBef>
              <a:spcAft>
                <a:spcPts val="0"/>
              </a:spcAft>
              <a:buClr>
                <a:srgbClr val="535353"/>
              </a:buClr>
              <a:buSzPts val="4264"/>
              <a:buFont typeface="Gill Sans"/>
              <a:buChar char="•"/>
              <a:defRPr sz="5200" b="0" i="0" u="none" strike="noStrike" cap="none">
                <a:solidFill>
                  <a:srgbClr val="535353"/>
                </a:solidFill>
                <a:latin typeface="Gill Sans"/>
                <a:ea typeface="Gill Sans"/>
                <a:cs typeface="Gill Sans"/>
                <a:sym typeface="Gill Sans"/>
              </a:defRPr>
            </a:lvl9pPr>
          </a:lstStyle>
          <a:p>
            <a:endParaRPr/>
          </a:p>
        </p:txBody>
      </p:sp>
      <p:sp>
        <p:nvSpPr>
          <p:cNvPr id="58" name="Google Shape;58;p14"/>
          <p:cNvSpPr txBox="1">
            <a:spLocks noGrp="1"/>
          </p:cNvSpPr>
          <p:nvPr>
            <p:ph type="sldNum" idx="12"/>
          </p:nvPr>
        </p:nvSpPr>
        <p:spPr>
          <a:xfrm>
            <a:off x="23527875" y="12996675"/>
            <a:ext cx="419100" cy="4719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1pPr>
            <a:lvl2pPr marL="0" marR="0" lvl="1"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2pPr>
            <a:lvl3pPr marL="0" marR="0" lvl="2"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3pPr>
            <a:lvl4pPr marL="0" marR="0" lvl="3"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4pPr>
            <a:lvl5pPr marL="0" marR="0" lvl="4"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5pPr>
            <a:lvl6pPr marL="0" marR="0" lvl="5"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6pPr>
            <a:lvl7pPr marL="0" marR="0" lvl="6"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7pPr>
            <a:lvl8pPr marL="0" marR="0" lvl="7"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8pPr>
            <a:lvl9pPr marL="0" marR="0" lvl="8" indent="0" algn="ctr" rtl="0">
              <a:lnSpc>
                <a:spcPct val="100000"/>
              </a:lnSpc>
              <a:spcBef>
                <a:spcPts val="0"/>
              </a:spcBef>
              <a:spcAft>
                <a:spcPts val="0"/>
              </a:spcAft>
              <a:buClr>
                <a:srgbClr val="535353"/>
              </a:buClr>
              <a:buSzPts val="2400"/>
              <a:buFont typeface="Gill Sans"/>
              <a:buNone/>
              <a:defRPr sz="2400" b="0" i="0" u="none" strike="noStrike" cap="none">
                <a:solidFill>
                  <a:srgbClr val="53535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14"/>
          <p:cNvSpPr txBox="1"/>
          <p:nvPr/>
        </p:nvSpPr>
        <p:spPr>
          <a:xfrm>
            <a:off x="7391700" y="13075575"/>
            <a:ext cx="8352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panose="020B0604020202020204" pitchFamily="34" charset="0"/>
                <a:ea typeface="Arial"/>
                <a:cs typeface="Arial" panose="020B0604020202020204" pitchFamily="34" charset="0"/>
                <a:sym typeface="Arial"/>
              </a:rPr>
              <a:t>Proprietary content. ©Great Learning. All Rights Reserved. Unauthorized use or distribution prohibited</a:t>
            </a:r>
            <a:endParaRPr sz="1400" b="0" i="0" u="none" strike="noStrike" cap="none" dirty="0">
              <a:solidFill>
                <a:srgbClr val="000000"/>
              </a:solidFill>
              <a:latin typeface="Arial" panose="020B0604020202020204" pitchFamily="34" charset="0"/>
              <a:ea typeface="Arial"/>
              <a:cs typeface="Arial" panose="020B0604020202020204" pitchFamily="34" charset="0"/>
              <a:sym typeface="Arial"/>
            </a:endParaRPr>
          </a:p>
        </p:txBody>
      </p:sp>
      <p:pic>
        <p:nvPicPr>
          <p:cNvPr id="60" name="Google Shape;60;p14"/>
          <p:cNvPicPr preferRelativeResize="0"/>
          <p:nvPr/>
        </p:nvPicPr>
        <p:blipFill rotWithShape="1">
          <a:blip r:embed="rId14">
            <a:alphaModFix/>
          </a:blip>
          <a:srcRect l="9022" t="12608" r="9029" b="9173"/>
          <a:stretch/>
        </p:blipFill>
        <p:spPr>
          <a:xfrm>
            <a:off x="407325" y="579154"/>
            <a:ext cx="2408651" cy="73484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
        <p:cNvGrpSpPr/>
        <p:nvPr/>
      </p:nvGrpSpPr>
      <p:grpSpPr>
        <a:xfrm>
          <a:off x="0" y="0"/>
          <a:ext cx="0" cy="0"/>
          <a:chOff x="0" y="0"/>
          <a:chExt cx="0" cy="0"/>
        </a:xfrm>
      </p:grpSpPr>
      <p:sp>
        <p:nvSpPr>
          <p:cNvPr id="118" name="Google Shape;118;p29"/>
          <p:cNvSpPr/>
          <p:nvPr/>
        </p:nvSpPr>
        <p:spPr>
          <a:xfrm>
            <a:off x="74" y="900"/>
            <a:ext cx="24384000" cy="13716000"/>
          </a:xfrm>
          <a:prstGeom prst="rect">
            <a:avLst/>
          </a:prstGeom>
          <a:noFill/>
          <a:ln w="28425" cap="flat" cmpd="sng">
            <a:solidFill>
              <a:srgbClr val="1836B2"/>
            </a:solidFill>
            <a:prstDash val="solid"/>
            <a:miter lim="8000"/>
            <a:headEnd type="none" w="sm" len="sm"/>
            <a:tailEnd type="none" w="sm" len="sm"/>
          </a:ln>
        </p:spPr>
        <p:txBody>
          <a:bodyPr spcFirstLastPara="1" wrap="square" lIns="91400" tIns="91400" rIns="91400" bIns="914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sp>
        <p:nvSpPr>
          <p:cNvPr id="119" name="Google Shape;119;p29"/>
          <p:cNvSpPr/>
          <p:nvPr/>
        </p:nvSpPr>
        <p:spPr>
          <a:xfrm>
            <a:off x="1713961" y="4668295"/>
            <a:ext cx="21514898" cy="7998838"/>
          </a:xfrm>
          <a:prstGeom prst="roundRect">
            <a:avLst>
              <a:gd name="adj" fmla="val 11919"/>
            </a:avLst>
          </a:prstGeom>
          <a:solidFill>
            <a:srgbClr val="D5D5D5"/>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20" name="Google Shape;120;p29"/>
          <p:cNvSpPr/>
          <p:nvPr/>
        </p:nvSpPr>
        <p:spPr>
          <a:xfrm>
            <a:off x="1697126" y="3938640"/>
            <a:ext cx="21548564" cy="1809612"/>
          </a:xfrm>
          <a:prstGeom prst="rect">
            <a:avLst/>
          </a:prstGeom>
          <a:solidFill>
            <a:srgbClr val="3974AE"/>
          </a:solidFill>
          <a:ln>
            <a:noFill/>
          </a:ln>
          <a:effectLst>
            <a:outerShdw blurRad="63500" dist="25400" dir="5400000" rotWithShape="0">
              <a:srgbClr val="7587A0">
                <a:alpha val="48627"/>
              </a:srgbClr>
            </a:outerShdw>
          </a:effectLst>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000000"/>
              </a:buClr>
              <a:buSzPts val="5000"/>
              <a:buFont typeface="Arial"/>
              <a:buNone/>
            </a:pPr>
            <a:endParaRPr sz="5000" b="0" i="0" u="none" strike="noStrike" cap="none">
              <a:solidFill>
                <a:srgbClr val="535353"/>
              </a:solidFill>
              <a:latin typeface="Gill Sans"/>
              <a:ea typeface="Gill Sans"/>
              <a:cs typeface="Gill Sans"/>
              <a:sym typeface="Gill Sans"/>
            </a:endParaRPr>
          </a:p>
        </p:txBody>
      </p:sp>
      <p:sp>
        <p:nvSpPr>
          <p:cNvPr id="121" name="Google Shape;121;p29"/>
          <p:cNvSpPr txBox="1"/>
          <p:nvPr/>
        </p:nvSpPr>
        <p:spPr>
          <a:xfrm>
            <a:off x="1680272" y="4053493"/>
            <a:ext cx="21548564" cy="1579920"/>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None/>
            </a:pPr>
            <a:r>
              <a:rPr lang="en-US" sz="6000" dirty="0">
                <a:solidFill>
                  <a:srgbClr val="FFFFFF"/>
                </a:solidFill>
                <a:latin typeface="Arial" panose="020B0604020202020204" pitchFamily="34" charset="0"/>
                <a:cs typeface="Arial" panose="020B0604020202020204" pitchFamily="34" charset="0"/>
              </a:rPr>
              <a:t>Introduction to Python</a:t>
            </a:r>
          </a:p>
          <a:p>
            <a:pPr marL="0" marR="0" lvl="0" indent="0" algn="ctr" rtl="0">
              <a:lnSpc>
                <a:spcPct val="80000"/>
              </a:lnSpc>
              <a:spcBef>
                <a:spcPts val="0"/>
              </a:spcBef>
              <a:spcAft>
                <a:spcPts val="0"/>
              </a:spcAft>
              <a:buNone/>
            </a:pPr>
            <a:r>
              <a:rPr lang="en-US" sz="6000" dirty="0">
                <a:solidFill>
                  <a:srgbClr val="FFFFFF"/>
                </a:solidFill>
                <a:latin typeface="Arial" panose="020B0604020202020204" pitchFamily="34" charset="0"/>
                <a:cs typeface="Arial" panose="020B0604020202020204" pitchFamily="34" charset="0"/>
              </a:rPr>
              <a:t>Week - 3</a:t>
            </a:r>
            <a:endParaRPr sz="1050" dirty="0">
              <a:latin typeface="Arial" panose="020B0604020202020204" pitchFamily="34" charset="0"/>
              <a:cs typeface="Arial" panose="020B0604020202020204" pitchFamily="34" charset="0"/>
            </a:endParaRPr>
          </a:p>
        </p:txBody>
      </p:sp>
      <p:cxnSp>
        <p:nvCxnSpPr>
          <p:cNvPr id="122" name="Google Shape;122;p29"/>
          <p:cNvCxnSpPr/>
          <p:nvPr/>
        </p:nvCxnSpPr>
        <p:spPr>
          <a:xfrm rot="10800000" flipH="1">
            <a:off x="10340357" y="6800188"/>
            <a:ext cx="2" cy="4804908"/>
          </a:xfrm>
          <a:prstGeom prst="straightConnector1">
            <a:avLst/>
          </a:prstGeom>
          <a:noFill/>
          <a:ln w="12700" cap="flat" cmpd="sng">
            <a:solidFill>
              <a:srgbClr val="1F2631"/>
            </a:solidFill>
            <a:prstDash val="solid"/>
            <a:miter lim="400000"/>
            <a:headEnd type="none" w="sm" len="sm"/>
            <a:tailEnd type="none" w="sm" len="sm"/>
          </a:ln>
        </p:spPr>
      </p:cxnSp>
      <p:sp>
        <p:nvSpPr>
          <p:cNvPr id="123" name="Google Shape;123;p29"/>
          <p:cNvSpPr txBox="1"/>
          <p:nvPr/>
        </p:nvSpPr>
        <p:spPr>
          <a:xfrm>
            <a:off x="2071845" y="7304686"/>
            <a:ext cx="7543118" cy="3795911"/>
          </a:xfrm>
          <a:prstGeom prst="rect">
            <a:avLst/>
          </a:prstGeom>
          <a:noFill/>
          <a:ln>
            <a:noFill/>
          </a:ln>
        </p:spPr>
        <p:txBody>
          <a:bodyPr spcFirstLastPara="1" wrap="square" lIns="50800" tIns="50800" rIns="50800" bIns="50800" anchor="ctr" anchorCtr="0">
            <a:spAutoFit/>
          </a:bodyPr>
          <a:lstStyle/>
          <a:p>
            <a:pPr marL="0" marR="0" lvl="0" indent="0" algn="r" rtl="0">
              <a:lnSpc>
                <a:spcPct val="80000"/>
              </a:lnSpc>
              <a:spcBef>
                <a:spcPts val="0"/>
              </a:spcBef>
              <a:spcAft>
                <a:spcPts val="0"/>
              </a:spcAft>
              <a:buClr>
                <a:srgbClr val="000000"/>
              </a:buClr>
              <a:buSzPts val="10000"/>
              <a:buFont typeface="Arial"/>
              <a:buNone/>
            </a:pPr>
            <a:r>
              <a:rPr lang="en-US" sz="10000" b="0" i="0" u="none" strike="noStrike" cap="none" dirty="0">
                <a:solidFill>
                  <a:srgbClr val="3974AE"/>
                </a:solidFill>
                <a:latin typeface="Arial" panose="020B0604020202020204" pitchFamily="34" charset="0"/>
                <a:cs typeface="Arial" panose="020B0604020202020204" pitchFamily="34" charset="0"/>
                <a:sym typeface="Arial"/>
              </a:rPr>
              <a:t>POST GRADUATE </a:t>
            </a:r>
            <a:r>
              <a:rPr lang="en-US" sz="10000" b="0" i="0" u="none" strike="noStrike" cap="none" dirty="0">
                <a:solidFill>
                  <a:srgbClr val="3C4452"/>
                </a:solidFill>
                <a:latin typeface="Arial" panose="020B0604020202020204" pitchFamily="34" charset="0"/>
                <a:cs typeface="Arial" panose="020B0604020202020204" pitchFamily="34" charset="0"/>
                <a:sym typeface="Arial"/>
              </a:rPr>
              <a:t>PROGRAM</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sp>
        <p:nvSpPr>
          <p:cNvPr id="124" name="Google Shape;124;p29"/>
          <p:cNvSpPr txBox="1"/>
          <p:nvPr/>
        </p:nvSpPr>
        <p:spPr>
          <a:xfrm>
            <a:off x="11435803" y="6769760"/>
            <a:ext cx="10430822" cy="3795911"/>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0000"/>
              <a:buFont typeface="Arial"/>
              <a:buNone/>
            </a:pPr>
            <a:r>
              <a:rPr lang="en-US" sz="30000" b="0" i="0" u="none" strike="noStrike" cap="none" dirty="0">
                <a:solidFill>
                  <a:srgbClr val="3974AE"/>
                </a:solidFill>
                <a:latin typeface="Arial" panose="020B0604020202020204" pitchFamily="34" charset="0"/>
                <a:cs typeface="Arial" panose="020B0604020202020204" pitchFamily="34" charset="0"/>
                <a:sym typeface="Arial"/>
              </a:rPr>
              <a:t>AI</a:t>
            </a:r>
            <a:r>
              <a:rPr lang="en-US" sz="30000" b="0" i="0" u="none" strike="noStrike" cap="none" dirty="0">
                <a:solidFill>
                  <a:srgbClr val="3C4452"/>
                </a:solidFill>
                <a:latin typeface="Arial" panose="020B0604020202020204" pitchFamily="34" charset="0"/>
                <a:cs typeface="Arial" panose="020B0604020202020204" pitchFamily="34" charset="0"/>
                <a:sym typeface="Arial"/>
              </a:rPr>
              <a:t>ML</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sp>
        <p:nvSpPr>
          <p:cNvPr id="125" name="Google Shape;125;p29"/>
          <p:cNvSpPr txBox="1"/>
          <p:nvPr/>
        </p:nvSpPr>
        <p:spPr>
          <a:xfrm>
            <a:off x="11955867" y="10416921"/>
            <a:ext cx="9390694" cy="865878"/>
          </a:xfrm>
          <a:prstGeom prst="rect">
            <a:avLst/>
          </a:prstGeom>
          <a:noFill/>
          <a:ln>
            <a:noFill/>
          </a:ln>
        </p:spPr>
        <p:txBody>
          <a:bodyPr spcFirstLastPara="1" wrap="square" lIns="50800" tIns="50800" rIns="50800" bIns="50800" anchor="ctr" anchorCtr="0">
            <a:spAutoFit/>
          </a:bodyPr>
          <a:lstStyle/>
          <a:p>
            <a:pPr marL="0" marR="0" lvl="0" indent="0" algn="ctr" rtl="0">
              <a:lnSpc>
                <a:spcPct val="80000"/>
              </a:lnSpc>
              <a:spcBef>
                <a:spcPts val="0"/>
              </a:spcBef>
              <a:spcAft>
                <a:spcPts val="0"/>
              </a:spcAft>
              <a:buClr>
                <a:srgbClr val="000000"/>
              </a:buClr>
              <a:buSzPts val="3100"/>
              <a:buFont typeface="Arial"/>
              <a:buNone/>
            </a:pPr>
            <a:r>
              <a:rPr lang="en-US" sz="3100" b="0" i="0" u="none" strike="noStrike" cap="none" dirty="0">
                <a:solidFill>
                  <a:srgbClr val="3C4452"/>
                </a:solidFill>
                <a:latin typeface="Arial" panose="020B0604020202020204" pitchFamily="34" charset="0"/>
                <a:cs typeface="Arial" panose="020B0604020202020204" pitchFamily="34" charset="0"/>
                <a:sym typeface="Arial"/>
              </a:rPr>
              <a:t>ARTIFICIAL INTELLIGENCE &amp; MACHINE LEARNING</a:t>
            </a:r>
            <a:endParaRPr sz="1400" b="0" i="0" u="none" strike="noStrike" cap="none" dirty="0">
              <a:solidFill>
                <a:srgbClr val="000000"/>
              </a:solidFill>
              <a:latin typeface="Arial" panose="020B0604020202020204" pitchFamily="34" charset="0"/>
              <a:cs typeface="Arial" panose="020B0604020202020204" pitchFamily="34" charset="0"/>
              <a:sym typeface="Arial"/>
            </a:endParaRPr>
          </a:p>
        </p:txBody>
      </p:sp>
      <p:pic>
        <p:nvPicPr>
          <p:cNvPr id="126" name="Google Shape;126;p29" descr="Screenshot 2021-02-22 at 11.52.34 AM.png"/>
          <p:cNvPicPr preferRelativeResize="0"/>
          <p:nvPr/>
        </p:nvPicPr>
        <p:blipFill rotWithShape="1">
          <a:blip r:embed="rId3">
            <a:alphaModFix/>
          </a:blip>
          <a:srcRect/>
          <a:stretch/>
        </p:blipFill>
        <p:spPr>
          <a:xfrm>
            <a:off x="7420632" y="676719"/>
            <a:ext cx="3287532" cy="1135694"/>
          </a:xfrm>
          <a:prstGeom prst="rect">
            <a:avLst/>
          </a:prstGeom>
          <a:noFill/>
          <a:ln>
            <a:noFill/>
          </a:ln>
        </p:spPr>
      </p:pic>
      <p:pic>
        <p:nvPicPr>
          <p:cNvPr id="127" name="Google Shape;127;p29" descr="Screenshot 2021-02-22 at 11.52.22 AM.png"/>
          <p:cNvPicPr preferRelativeResize="0"/>
          <p:nvPr/>
        </p:nvPicPr>
        <p:blipFill rotWithShape="1">
          <a:blip r:embed="rId4">
            <a:alphaModFix/>
          </a:blip>
          <a:srcRect/>
          <a:stretch/>
        </p:blipFill>
        <p:spPr>
          <a:xfrm>
            <a:off x="3355043" y="733704"/>
            <a:ext cx="4065590" cy="1168652"/>
          </a:xfrm>
          <a:prstGeom prst="rect">
            <a:avLst/>
          </a:prstGeom>
          <a:noFill/>
          <a:ln>
            <a:noFill/>
          </a:ln>
        </p:spPr>
      </p:pic>
      <p:cxnSp>
        <p:nvCxnSpPr>
          <p:cNvPr id="128" name="Google Shape;128;p29"/>
          <p:cNvCxnSpPr/>
          <p:nvPr/>
        </p:nvCxnSpPr>
        <p:spPr>
          <a:xfrm rot="10800000">
            <a:off x="3355042" y="750130"/>
            <a:ext cx="0" cy="1135800"/>
          </a:xfrm>
          <a:prstGeom prst="straightConnector1">
            <a:avLst/>
          </a:prstGeom>
          <a:noFill/>
          <a:ln w="9525" cap="flat" cmpd="sng">
            <a:solidFill>
              <a:schemeClr val="accent6"/>
            </a:solidFill>
            <a:prstDash val="solid"/>
            <a:miter lim="400000"/>
            <a:headEnd type="none" w="sm" len="sm"/>
            <a:tailEnd type="none" w="sm" len="sm"/>
          </a:ln>
        </p:spPr>
      </p:cxnSp>
      <p:cxnSp>
        <p:nvCxnSpPr>
          <p:cNvPr id="129" name="Google Shape;129;p29"/>
          <p:cNvCxnSpPr/>
          <p:nvPr/>
        </p:nvCxnSpPr>
        <p:spPr>
          <a:xfrm rot="10800000">
            <a:off x="7435886" y="733704"/>
            <a:ext cx="0" cy="1135800"/>
          </a:xfrm>
          <a:prstGeom prst="straightConnector1">
            <a:avLst/>
          </a:prstGeom>
          <a:noFill/>
          <a:ln w="9525" cap="flat" cmpd="sng">
            <a:solidFill>
              <a:schemeClr val="accent6"/>
            </a:solidFill>
            <a:prstDash val="solid"/>
            <a:miter lim="4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7;p20">
            <a:extLst>
              <a:ext uri="{FF2B5EF4-FFF2-40B4-BE49-F238E27FC236}">
                <a16:creationId xmlns:a16="http://schemas.microsoft.com/office/drawing/2014/main" id="{171D0307-E7A2-41C7-B2F1-4790755C0604}"/>
              </a:ext>
            </a:extLst>
          </p:cNvPr>
          <p:cNvSpPr txBox="1">
            <a:spLocks/>
          </p:cNvSpPr>
          <p:nvPr/>
        </p:nvSpPr>
        <p:spPr>
          <a:xfrm>
            <a:off x="687005" y="3366732"/>
            <a:ext cx="10753628" cy="79888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3200" b="1" dirty="0"/>
              <a:t>Observations:</a:t>
            </a:r>
          </a:p>
          <a:p>
            <a:pPr marL="609600" indent="-457200">
              <a:buSzPct val="100000"/>
              <a:buFont typeface="Arial" panose="020B0604020202020204" pitchFamily="34" charset="0"/>
              <a:buChar char="•"/>
            </a:pPr>
            <a:r>
              <a:rPr lang="en-US" sz="3200" dirty="0"/>
              <a:t>Temperature shows a high correlation with dew point</a:t>
            </a:r>
          </a:p>
          <a:p>
            <a:pPr marL="609600" indent="-457200">
              <a:buSzPct val="100000"/>
              <a:buFont typeface="Arial" panose="020B0604020202020204" pitchFamily="34" charset="0"/>
              <a:buChar char="•"/>
            </a:pPr>
            <a:r>
              <a:rPr lang="en-US" sz="3200" dirty="0"/>
              <a:t>Visibility is negatively correlated with precipitation. If the rains are high during the hour, visibility is low. </a:t>
            </a:r>
          </a:p>
          <a:p>
            <a:pPr marL="609600" indent="-457200">
              <a:buSzPct val="100000"/>
              <a:buFont typeface="Arial" panose="020B0604020202020204" pitchFamily="34" charset="0"/>
              <a:buChar char="•"/>
            </a:pPr>
            <a:r>
              <a:rPr lang="en-US" sz="3200" dirty="0"/>
              <a:t>Snow depth is also negatively correlated with temperature.</a:t>
            </a:r>
          </a:p>
          <a:p>
            <a:pPr marL="609600" indent="-457200">
              <a:buSzPct val="100000"/>
              <a:buFont typeface="Arial" panose="020B0604020202020204" pitchFamily="34" charset="0"/>
              <a:buChar char="•"/>
            </a:pPr>
            <a:r>
              <a:rPr lang="en-US" sz="3200" dirty="0"/>
              <a:t>Wind speed and sea level pressure is negatively correlated with temperature. As the temperature increases, wind speeds decrease and so does sea level pressure. </a:t>
            </a:r>
          </a:p>
          <a:p>
            <a:pPr marL="609600" indent="-457200">
              <a:buSzPct val="100000"/>
              <a:buFont typeface="Arial" panose="020B0604020202020204" pitchFamily="34" charset="0"/>
              <a:buChar char="•"/>
            </a:pPr>
            <a:r>
              <a:rPr lang="en-US" sz="3200" dirty="0"/>
              <a:t>There does not seem to be a strong relationship between number of pickups and weather stats. </a:t>
            </a:r>
          </a:p>
          <a:p>
            <a:endParaRPr lang="en-US" sz="3200" dirty="0"/>
          </a:p>
        </p:txBody>
      </p:sp>
      <p:sp>
        <p:nvSpPr>
          <p:cNvPr id="5" name="Google Shape;149;p20">
            <a:extLst>
              <a:ext uri="{FF2B5EF4-FFF2-40B4-BE49-F238E27FC236}">
                <a16:creationId xmlns:a16="http://schemas.microsoft.com/office/drawing/2014/main" id="{66D10F2A-FAF3-4972-B504-B0FA4CB35F77}"/>
              </a:ext>
            </a:extLst>
          </p:cNvPr>
          <p:cNvSpPr txBox="1"/>
          <p:nvPr/>
        </p:nvSpPr>
        <p:spPr>
          <a:xfrm>
            <a:off x="15911981" y="2689901"/>
            <a:ext cx="3694456" cy="10065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Correlation matrix</a:t>
            </a:r>
            <a:endParaRPr sz="3200" dirty="0">
              <a:solidFill>
                <a:srgbClr val="0000FF"/>
              </a:solidFill>
              <a:latin typeface="Arial" panose="020B0604020202020204" pitchFamily="34" charset="0"/>
              <a:ea typeface="Nunito"/>
              <a:cs typeface="Arial" panose="020B0604020202020204" pitchFamily="34" charset="0"/>
              <a:sym typeface="Nunito"/>
            </a:endParaRPr>
          </a:p>
        </p:txBody>
      </p:sp>
      <p:pic>
        <p:nvPicPr>
          <p:cNvPr id="6" name="Google Shape;150;p20">
            <a:extLst>
              <a:ext uri="{FF2B5EF4-FFF2-40B4-BE49-F238E27FC236}">
                <a16:creationId xmlns:a16="http://schemas.microsoft.com/office/drawing/2014/main" id="{62EDE75A-BBDF-4CCD-AC0E-73DA35575563}"/>
              </a:ext>
            </a:extLst>
          </p:cNvPr>
          <p:cNvPicPr preferRelativeResize="0"/>
          <p:nvPr/>
        </p:nvPicPr>
        <p:blipFill>
          <a:blip r:embed="rId2">
            <a:alphaModFix/>
          </a:blip>
          <a:stretch>
            <a:fillRect/>
          </a:stretch>
        </p:blipFill>
        <p:spPr>
          <a:xfrm>
            <a:off x="11929731" y="3834634"/>
            <a:ext cx="11823404" cy="7712324"/>
          </a:xfrm>
          <a:prstGeom prst="rect">
            <a:avLst/>
          </a:prstGeom>
          <a:noFill/>
          <a:ln>
            <a:noFill/>
          </a:ln>
        </p:spPr>
      </p:pic>
      <p:sp>
        <p:nvSpPr>
          <p:cNvPr id="7" name="Google Shape;62;p13">
            <a:extLst>
              <a:ext uri="{FF2B5EF4-FFF2-40B4-BE49-F238E27FC236}">
                <a16:creationId xmlns:a16="http://schemas.microsoft.com/office/drawing/2014/main" id="{6F9A3D22-4E0C-4EFA-9085-1E4E1DE68C90}"/>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Correlation Matrix</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726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1">
            <a:extLst>
              <a:ext uri="{FF2B5EF4-FFF2-40B4-BE49-F238E27FC236}">
                <a16:creationId xmlns:a16="http://schemas.microsoft.com/office/drawing/2014/main" id="{7EDE9DF5-ACAE-4009-B5D0-165526D4B1E5}"/>
              </a:ext>
            </a:extLst>
          </p:cNvPr>
          <p:cNvSpPr txBox="1">
            <a:spLocks/>
          </p:cNvSpPr>
          <p:nvPr/>
        </p:nvSpPr>
        <p:spPr>
          <a:xfrm>
            <a:off x="823759" y="8997018"/>
            <a:ext cx="8086325" cy="32878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t>Observations:</a:t>
            </a:r>
          </a:p>
          <a:p>
            <a:pPr marL="609600" indent="-457200">
              <a:buSzPct val="100000"/>
              <a:buFont typeface="Arial" panose="020B0604020202020204" pitchFamily="34" charset="0"/>
              <a:buChar char="•"/>
            </a:pPr>
            <a:r>
              <a:rPr lang="en-US" sz="2800" dirty="0">
                <a:solidFill>
                  <a:srgbClr val="080808"/>
                </a:solidFill>
              </a:rPr>
              <a:t>There is clear increasing trend in monthly bookings</a:t>
            </a:r>
          </a:p>
          <a:p>
            <a:pPr marL="609600" indent="-457200">
              <a:buSzPct val="100000"/>
              <a:buFont typeface="Arial" panose="020B0604020202020204" pitchFamily="34" charset="0"/>
              <a:buChar char="•"/>
            </a:pPr>
            <a:r>
              <a:rPr lang="en-US" sz="2800" dirty="0">
                <a:solidFill>
                  <a:srgbClr val="080808"/>
                </a:solidFill>
              </a:rPr>
              <a:t>Bookings in June are almost 2.8 times than that that of Jan</a:t>
            </a:r>
          </a:p>
          <a:p>
            <a:endParaRPr lang="en-US" sz="2800" dirty="0"/>
          </a:p>
        </p:txBody>
      </p:sp>
      <p:sp>
        <p:nvSpPr>
          <p:cNvPr id="5" name="Google Shape;158;p21">
            <a:extLst>
              <a:ext uri="{FF2B5EF4-FFF2-40B4-BE49-F238E27FC236}">
                <a16:creationId xmlns:a16="http://schemas.microsoft.com/office/drawing/2014/main" id="{61F8A790-2965-4DC3-8947-B082C6A89112}"/>
              </a:ext>
            </a:extLst>
          </p:cNvPr>
          <p:cNvSpPr txBox="1"/>
          <p:nvPr/>
        </p:nvSpPr>
        <p:spPr>
          <a:xfrm>
            <a:off x="1843998" y="3203982"/>
            <a:ext cx="6151685" cy="86064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Total Pickups per month</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6" name="Google Shape;159;p21">
            <a:extLst>
              <a:ext uri="{FF2B5EF4-FFF2-40B4-BE49-F238E27FC236}">
                <a16:creationId xmlns:a16="http://schemas.microsoft.com/office/drawing/2014/main" id="{BAA1F52C-1D87-438E-B0D4-29CE51B22A66}"/>
              </a:ext>
            </a:extLst>
          </p:cNvPr>
          <p:cNvSpPr txBox="1"/>
          <p:nvPr/>
        </p:nvSpPr>
        <p:spPr>
          <a:xfrm>
            <a:off x="9774034" y="3132281"/>
            <a:ext cx="6279103" cy="3277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Total pickups per weekday</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7" name="Google Shape;160;p21">
            <a:extLst>
              <a:ext uri="{FF2B5EF4-FFF2-40B4-BE49-F238E27FC236}">
                <a16:creationId xmlns:a16="http://schemas.microsoft.com/office/drawing/2014/main" id="{E70BC9F5-A374-4D06-B5BF-16FE94C7730F}"/>
              </a:ext>
            </a:extLst>
          </p:cNvPr>
          <p:cNvSpPr txBox="1"/>
          <p:nvPr/>
        </p:nvSpPr>
        <p:spPr>
          <a:xfrm>
            <a:off x="16388319" y="3203982"/>
            <a:ext cx="6486865" cy="16583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Total pickups per hours of the day</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8" name="Google Shape;161;p21">
            <a:extLst>
              <a:ext uri="{FF2B5EF4-FFF2-40B4-BE49-F238E27FC236}">
                <a16:creationId xmlns:a16="http://schemas.microsoft.com/office/drawing/2014/main" id="{9511289D-6F9E-4C78-BC24-3556C5CB373E}"/>
              </a:ext>
            </a:extLst>
          </p:cNvPr>
          <p:cNvSpPr txBox="1">
            <a:spLocks/>
          </p:cNvSpPr>
          <p:nvPr/>
        </p:nvSpPr>
        <p:spPr>
          <a:xfrm>
            <a:off x="9311868" y="8997018"/>
            <a:ext cx="6461627" cy="35544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t>Observations:</a:t>
            </a:r>
          </a:p>
          <a:p>
            <a:pPr marL="609600" indent="-457200">
              <a:buClr>
                <a:srgbClr val="080808"/>
              </a:buClr>
              <a:buSzPct val="100000"/>
              <a:buFont typeface="Arial" panose="020B0604020202020204" pitchFamily="34" charset="0"/>
              <a:buChar char="•"/>
            </a:pPr>
            <a:r>
              <a:rPr lang="en-US" sz="2800" dirty="0"/>
              <a:t>Pickups gradually increase as the week progresses and starts dropping down after </a:t>
            </a:r>
            <a:r>
              <a:rPr lang="en-US" sz="2800" dirty="0" err="1"/>
              <a:t>saturday</a:t>
            </a:r>
            <a:r>
              <a:rPr lang="en-US" sz="2800" dirty="0"/>
              <a:t>.</a:t>
            </a:r>
          </a:p>
          <a:p>
            <a:pPr marL="609600" indent="-457200">
              <a:buClr>
                <a:srgbClr val="080808"/>
              </a:buClr>
              <a:buSzPct val="100000"/>
              <a:buFont typeface="Arial" panose="020B0604020202020204" pitchFamily="34" charset="0"/>
              <a:buChar char="•"/>
            </a:pPr>
            <a:r>
              <a:rPr lang="en-US" sz="2800" dirty="0"/>
              <a:t>Demand is usually low at the beginning of the week</a:t>
            </a:r>
          </a:p>
          <a:p>
            <a:endParaRPr lang="en-US" sz="2800" dirty="0"/>
          </a:p>
        </p:txBody>
      </p:sp>
      <p:sp>
        <p:nvSpPr>
          <p:cNvPr id="9" name="Google Shape;162;p21">
            <a:extLst>
              <a:ext uri="{FF2B5EF4-FFF2-40B4-BE49-F238E27FC236}">
                <a16:creationId xmlns:a16="http://schemas.microsoft.com/office/drawing/2014/main" id="{62719D0C-4C8D-447B-AFAA-B2DDF9F23754}"/>
              </a:ext>
            </a:extLst>
          </p:cNvPr>
          <p:cNvSpPr txBox="1">
            <a:spLocks/>
          </p:cNvSpPr>
          <p:nvPr/>
        </p:nvSpPr>
        <p:spPr>
          <a:xfrm>
            <a:off x="16053137" y="8997018"/>
            <a:ext cx="8104035" cy="328787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solidFill>
                  <a:srgbClr val="080808"/>
                </a:solidFill>
              </a:rPr>
              <a:t>Observations:</a:t>
            </a:r>
          </a:p>
          <a:p>
            <a:pPr marL="609600" indent="-457200">
              <a:spcBef>
                <a:spcPts val="600"/>
              </a:spcBef>
              <a:buClr>
                <a:srgbClr val="080808"/>
              </a:buClr>
              <a:buSzPct val="100000"/>
              <a:buFont typeface="Arial" panose="020B0604020202020204" pitchFamily="34" charset="0"/>
              <a:buChar char="•"/>
            </a:pPr>
            <a:r>
              <a:rPr lang="en-US" sz="2800" dirty="0">
                <a:solidFill>
                  <a:srgbClr val="080808"/>
                </a:solidFill>
                <a:highlight>
                  <a:srgbClr val="FFFFFF"/>
                </a:highlight>
              </a:rPr>
              <a:t>Bookings peak around the 19th and 20th hour of the day, which can be attributed to people leaving their workplaces</a:t>
            </a:r>
          </a:p>
          <a:p>
            <a:pPr>
              <a:spcBef>
                <a:spcPts val="500"/>
              </a:spcBef>
            </a:pPr>
            <a:endParaRPr lang="en-US" sz="2800" dirty="0">
              <a:solidFill>
                <a:srgbClr val="080808"/>
              </a:solidFill>
            </a:endParaRPr>
          </a:p>
          <a:p>
            <a:endParaRPr lang="en-US" sz="2800" dirty="0">
              <a:solidFill>
                <a:srgbClr val="080808"/>
              </a:solidFill>
            </a:endParaRPr>
          </a:p>
        </p:txBody>
      </p:sp>
      <p:pic>
        <p:nvPicPr>
          <p:cNvPr id="10" name="Google Shape;163;p21">
            <a:extLst>
              <a:ext uri="{FF2B5EF4-FFF2-40B4-BE49-F238E27FC236}">
                <a16:creationId xmlns:a16="http://schemas.microsoft.com/office/drawing/2014/main" id="{BEB3DD68-311A-4D51-B283-A1EC5D03616A}"/>
              </a:ext>
            </a:extLst>
          </p:cNvPr>
          <p:cNvPicPr preferRelativeResize="0"/>
          <p:nvPr/>
        </p:nvPicPr>
        <p:blipFill>
          <a:blip r:embed="rId2">
            <a:alphaModFix/>
          </a:blip>
          <a:stretch>
            <a:fillRect/>
          </a:stretch>
        </p:blipFill>
        <p:spPr>
          <a:xfrm>
            <a:off x="823759" y="4064623"/>
            <a:ext cx="7908376" cy="4613063"/>
          </a:xfrm>
          <a:prstGeom prst="rect">
            <a:avLst/>
          </a:prstGeom>
          <a:noFill/>
          <a:ln w="9525" cap="flat" cmpd="sng">
            <a:solidFill>
              <a:srgbClr val="9FC5E8"/>
            </a:solidFill>
            <a:prstDash val="solid"/>
            <a:round/>
            <a:headEnd type="none" w="sm" len="sm"/>
            <a:tailEnd type="none" w="sm" len="sm"/>
          </a:ln>
        </p:spPr>
      </p:pic>
      <p:pic>
        <p:nvPicPr>
          <p:cNvPr id="11" name="Google Shape;164;p21">
            <a:extLst>
              <a:ext uri="{FF2B5EF4-FFF2-40B4-BE49-F238E27FC236}">
                <a16:creationId xmlns:a16="http://schemas.microsoft.com/office/drawing/2014/main" id="{D24B9165-020C-4F7A-9CB9-00C5E7292326}"/>
              </a:ext>
            </a:extLst>
          </p:cNvPr>
          <p:cNvPicPr preferRelativeResize="0"/>
          <p:nvPr/>
        </p:nvPicPr>
        <p:blipFill>
          <a:blip r:embed="rId3">
            <a:alphaModFix/>
          </a:blip>
          <a:stretch>
            <a:fillRect/>
          </a:stretch>
        </p:blipFill>
        <p:spPr>
          <a:xfrm>
            <a:off x="16388319" y="4150702"/>
            <a:ext cx="7137861" cy="4440901"/>
          </a:xfrm>
          <a:prstGeom prst="rect">
            <a:avLst/>
          </a:prstGeom>
          <a:noFill/>
          <a:ln w="9525" cap="flat" cmpd="sng">
            <a:solidFill>
              <a:srgbClr val="9FC5E8"/>
            </a:solidFill>
            <a:prstDash val="solid"/>
            <a:round/>
            <a:headEnd type="none" w="sm" len="sm"/>
            <a:tailEnd type="none" w="sm" len="sm"/>
          </a:ln>
        </p:spPr>
      </p:pic>
      <p:pic>
        <p:nvPicPr>
          <p:cNvPr id="12" name="Google Shape;165;p21">
            <a:extLst>
              <a:ext uri="{FF2B5EF4-FFF2-40B4-BE49-F238E27FC236}">
                <a16:creationId xmlns:a16="http://schemas.microsoft.com/office/drawing/2014/main" id="{A6A65C75-36AB-4FC8-A2B9-C11041BA6F49}"/>
              </a:ext>
            </a:extLst>
          </p:cNvPr>
          <p:cNvPicPr preferRelativeResize="0"/>
          <p:nvPr/>
        </p:nvPicPr>
        <p:blipFill>
          <a:blip r:embed="rId4">
            <a:alphaModFix/>
          </a:blip>
          <a:stretch>
            <a:fillRect/>
          </a:stretch>
        </p:blipFill>
        <p:spPr>
          <a:xfrm>
            <a:off x="9252191" y="4087124"/>
            <a:ext cx="6486865" cy="4568059"/>
          </a:xfrm>
          <a:prstGeom prst="rect">
            <a:avLst/>
          </a:prstGeom>
          <a:noFill/>
          <a:ln w="9525" cap="flat" cmpd="sng">
            <a:solidFill>
              <a:srgbClr val="9FC5E8"/>
            </a:solidFill>
            <a:prstDash val="solid"/>
            <a:round/>
            <a:headEnd type="none" w="sm" len="sm"/>
            <a:tailEnd type="none" w="sm" len="sm"/>
          </a:ln>
        </p:spPr>
      </p:pic>
      <p:sp>
        <p:nvSpPr>
          <p:cNvPr id="13" name="Google Shape;62;p13">
            <a:extLst>
              <a:ext uri="{FF2B5EF4-FFF2-40B4-BE49-F238E27FC236}">
                <a16:creationId xmlns:a16="http://schemas.microsoft.com/office/drawing/2014/main" id="{C387649E-F357-4D69-8BAC-F3904B768DE5}"/>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Total Pickups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18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1;p22">
            <a:extLst>
              <a:ext uri="{FF2B5EF4-FFF2-40B4-BE49-F238E27FC236}">
                <a16:creationId xmlns:a16="http://schemas.microsoft.com/office/drawing/2014/main" id="{5FC77782-272A-4F37-A068-D638B2E3EE62}"/>
              </a:ext>
            </a:extLst>
          </p:cNvPr>
          <p:cNvSpPr txBox="1">
            <a:spLocks/>
          </p:cNvSpPr>
          <p:nvPr/>
        </p:nvSpPr>
        <p:spPr>
          <a:xfrm>
            <a:off x="670382" y="3351090"/>
            <a:ext cx="12280074" cy="868496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3200" b="1" dirty="0"/>
              <a:t>Observations:</a:t>
            </a:r>
          </a:p>
          <a:p>
            <a:pPr marL="609600" indent="-457200">
              <a:buSzPct val="100000"/>
              <a:buFont typeface="Arial" panose="020B0604020202020204" pitchFamily="34" charset="0"/>
              <a:buChar char="•"/>
            </a:pPr>
            <a:r>
              <a:rPr lang="en-US" sz="3200" dirty="0"/>
              <a:t>There is a clear difference in ridership across the different boroughs.</a:t>
            </a:r>
          </a:p>
          <a:p>
            <a:pPr marL="609600" indent="-457200">
              <a:buSzPct val="100000"/>
              <a:buFont typeface="Arial" panose="020B0604020202020204" pitchFamily="34" charset="0"/>
              <a:buChar char="•"/>
            </a:pPr>
            <a:endParaRPr lang="en-US" sz="3200" dirty="0"/>
          </a:p>
          <a:p>
            <a:pPr marL="609600" indent="-457200">
              <a:buSzPct val="100000"/>
              <a:buFont typeface="Arial" panose="020B0604020202020204" pitchFamily="34" charset="0"/>
              <a:buChar char="•"/>
            </a:pPr>
            <a:r>
              <a:rPr lang="en-US" sz="3200" dirty="0"/>
              <a:t>Manhattan has the highest no. of bookings</a:t>
            </a:r>
          </a:p>
          <a:p>
            <a:pPr marL="609600" indent="-457200">
              <a:buSzPct val="100000"/>
              <a:buFont typeface="Arial" panose="020B0604020202020204" pitchFamily="34" charset="0"/>
              <a:buChar char="•"/>
            </a:pPr>
            <a:endParaRPr lang="en-US" sz="3200" dirty="0"/>
          </a:p>
          <a:p>
            <a:pPr marL="609600" indent="-457200">
              <a:buSzPct val="100000"/>
              <a:buFont typeface="Arial" panose="020B0604020202020204" pitchFamily="34" charset="0"/>
              <a:buChar char="•"/>
            </a:pPr>
            <a:r>
              <a:rPr lang="en-US" sz="3200" dirty="0"/>
              <a:t>Brooklyn and Queens are distant followers</a:t>
            </a:r>
          </a:p>
          <a:p>
            <a:pPr marL="609600" indent="-457200">
              <a:buSzPct val="100000"/>
              <a:buFont typeface="Arial" panose="020B0604020202020204" pitchFamily="34" charset="0"/>
              <a:buChar char="•"/>
            </a:pPr>
            <a:endParaRPr lang="en-US" sz="3200" dirty="0"/>
          </a:p>
          <a:p>
            <a:pPr marL="609600" indent="-457200">
              <a:buSzPct val="100000"/>
              <a:buFont typeface="Arial" panose="020B0604020202020204" pitchFamily="34" charset="0"/>
              <a:buChar char="•"/>
            </a:pPr>
            <a:r>
              <a:rPr lang="en-US" sz="3200" dirty="0"/>
              <a:t>EWR, Unknown and Staten Island have very low bookings. The demand is so small that probably it can be covered by the drop-offs of the inbound trips from other areas.</a:t>
            </a:r>
          </a:p>
          <a:p>
            <a:endParaRPr lang="en-US" sz="3200" dirty="0"/>
          </a:p>
        </p:txBody>
      </p:sp>
      <p:pic>
        <p:nvPicPr>
          <p:cNvPr id="5" name="Google Shape;173;p22">
            <a:extLst>
              <a:ext uri="{FF2B5EF4-FFF2-40B4-BE49-F238E27FC236}">
                <a16:creationId xmlns:a16="http://schemas.microsoft.com/office/drawing/2014/main" id="{3D64DC97-2CB4-4A00-AD12-6A0899BA0482}"/>
              </a:ext>
            </a:extLst>
          </p:cNvPr>
          <p:cNvPicPr preferRelativeResize="0"/>
          <p:nvPr/>
        </p:nvPicPr>
        <p:blipFill>
          <a:blip r:embed="rId2">
            <a:alphaModFix/>
          </a:blip>
          <a:stretch>
            <a:fillRect/>
          </a:stretch>
        </p:blipFill>
        <p:spPr>
          <a:xfrm>
            <a:off x="13535076" y="3988148"/>
            <a:ext cx="10178542" cy="7770707"/>
          </a:xfrm>
          <a:prstGeom prst="rect">
            <a:avLst/>
          </a:prstGeom>
          <a:noFill/>
          <a:ln>
            <a:noFill/>
          </a:ln>
        </p:spPr>
      </p:pic>
      <p:sp>
        <p:nvSpPr>
          <p:cNvPr id="6" name="Google Shape;174;p22">
            <a:extLst>
              <a:ext uri="{FF2B5EF4-FFF2-40B4-BE49-F238E27FC236}">
                <a16:creationId xmlns:a16="http://schemas.microsoft.com/office/drawing/2014/main" id="{935E15AD-95A0-4ACC-83A5-95B148C70E69}"/>
              </a:ext>
            </a:extLst>
          </p:cNvPr>
          <p:cNvSpPr txBox="1"/>
          <p:nvPr/>
        </p:nvSpPr>
        <p:spPr>
          <a:xfrm>
            <a:off x="15236286" y="3129199"/>
            <a:ext cx="7029654" cy="4437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Pickups across borough</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7" name="Google Shape;62;p13">
            <a:extLst>
              <a:ext uri="{FF2B5EF4-FFF2-40B4-BE49-F238E27FC236}">
                <a16:creationId xmlns:a16="http://schemas.microsoft.com/office/drawing/2014/main" id="{0BA1B561-95D8-4498-937D-87B53A17AEAB}"/>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Pickups Across Borough</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917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0;p23">
            <a:extLst>
              <a:ext uri="{FF2B5EF4-FFF2-40B4-BE49-F238E27FC236}">
                <a16:creationId xmlns:a16="http://schemas.microsoft.com/office/drawing/2014/main" id="{77500394-94B6-45E2-BDE4-7241BE52BDBB}"/>
              </a:ext>
            </a:extLst>
          </p:cNvPr>
          <p:cNvSpPr txBox="1">
            <a:spLocks/>
          </p:cNvSpPr>
          <p:nvPr/>
        </p:nvSpPr>
        <p:spPr>
          <a:xfrm>
            <a:off x="670382" y="3366732"/>
            <a:ext cx="22189618" cy="839212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54050" indent="-514350">
              <a:lnSpc>
                <a:spcPct val="150000"/>
              </a:lnSpc>
              <a:buSzPct val="100000"/>
              <a:buFont typeface="+mj-lt"/>
              <a:buAutoNum type="arabicPeriod"/>
            </a:pPr>
            <a:r>
              <a:rPr lang="en-US" sz="3200" dirty="0"/>
              <a:t>Uber cabs are most popular in the Manhattan area of New York.</a:t>
            </a:r>
          </a:p>
          <a:p>
            <a:pPr marL="654050" indent="-514350">
              <a:lnSpc>
                <a:spcPct val="150000"/>
              </a:lnSpc>
              <a:spcBef>
                <a:spcPts val="1000"/>
              </a:spcBef>
              <a:buSzPct val="100000"/>
              <a:buFont typeface="+mj-lt"/>
              <a:buAutoNum type="arabicPeriod"/>
            </a:pPr>
            <a:r>
              <a:rPr lang="en-US" sz="3200" dirty="0"/>
              <a:t>Weather conditions do not have much impact on the number of Uber pickups.</a:t>
            </a:r>
          </a:p>
          <a:p>
            <a:pPr marL="654050" indent="-514350">
              <a:lnSpc>
                <a:spcPct val="150000"/>
              </a:lnSpc>
              <a:spcBef>
                <a:spcPts val="1000"/>
              </a:spcBef>
              <a:buSzPct val="100000"/>
              <a:buFont typeface="+mj-lt"/>
              <a:buAutoNum type="arabicPeriod"/>
            </a:pPr>
            <a:r>
              <a:rPr lang="en-US" sz="3200" dirty="0"/>
              <a:t>The demand for Ubers has been increasing steadily over the months (Jan to June).</a:t>
            </a:r>
          </a:p>
          <a:p>
            <a:pPr marL="654050" indent="-514350">
              <a:lnSpc>
                <a:spcPct val="150000"/>
              </a:lnSpc>
              <a:spcBef>
                <a:spcPts val="1000"/>
              </a:spcBef>
              <a:buSzPct val="100000"/>
              <a:buFont typeface="+mj-lt"/>
              <a:buAutoNum type="arabicPeriod"/>
            </a:pPr>
            <a:r>
              <a:rPr lang="en-US" sz="3200" dirty="0"/>
              <a:t>The rate of pickups is higher on the weekends as compared to weekdays.</a:t>
            </a:r>
          </a:p>
          <a:p>
            <a:pPr marL="654050" indent="-514350">
              <a:lnSpc>
                <a:spcPct val="150000"/>
              </a:lnSpc>
              <a:spcBef>
                <a:spcPts val="1000"/>
              </a:spcBef>
              <a:buSzPct val="100000"/>
              <a:buFont typeface="+mj-lt"/>
              <a:buAutoNum type="arabicPeriod"/>
            </a:pPr>
            <a:r>
              <a:rPr lang="en-US" sz="3200" dirty="0"/>
              <a:t>It is encouraging to see that New Yorkers trust Uber taxi services when they step out to enjoy their evenings.</a:t>
            </a:r>
          </a:p>
          <a:p>
            <a:pPr marL="654050" indent="-514350">
              <a:lnSpc>
                <a:spcPct val="150000"/>
              </a:lnSpc>
              <a:spcBef>
                <a:spcPts val="1000"/>
              </a:spcBef>
              <a:buSzPct val="100000"/>
              <a:buFont typeface="+mj-lt"/>
              <a:buAutoNum type="arabicPeriod"/>
            </a:pPr>
            <a:r>
              <a:rPr lang="en-US" sz="3200" dirty="0"/>
              <a:t>People use Uber for regular office commutes. The demand steadily increases from 6AM to 10AM in the morning, then declines a little and starts picking up at 12PM. The demand peaks at 7-8 PM at night.</a:t>
            </a:r>
          </a:p>
          <a:p>
            <a:pPr marL="654050" indent="-514350">
              <a:lnSpc>
                <a:spcPct val="150000"/>
              </a:lnSpc>
              <a:spcBef>
                <a:spcPts val="1000"/>
              </a:spcBef>
              <a:spcAft>
                <a:spcPts val="1000"/>
              </a:spcAft>
              <a:buSzPct val="100000"/>
              <a:buFont typeface="+mj-lt"/>
              <a:buAutoNum type="arabicPeriod"/>
            </a:pPr>
            <a:r>
              <a:rPr lang="en-US" sz="3200" dirty="0"/>
              <a:t>We need to further investigate the low demand for Ubers on Mondays.</a:t>
            </a:r>
          </a:p>
        </p:txBody>
      </p:sp>
      <p:sp>
        <p:nvSpPr>
          <p:cNvPr id="5" name="Google Shape;62;p13">
            <a:extLst>
              <a:ext uri="{FF2B5EF4-FFF2-40B4-BE49-F238E27FC236}">
                <a16:creationId xmlns:a16="http://schemas.microsoft.com/office/drawing/2014/main" id="{04307BCD-A836-4216-BEBE-829E4BACFEC3}"/>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Conclusions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321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7;p24">
            <a:extLst>
              <a:ext uri="{FF2B5EF4-FFF2-40B4-BE49-F238E27FC236}">
                <a16:creationId xmlns:a16="http://schemas.microsoft.com/office/drawing/2014/main" id="{3F6C0FF8-7EF2-485B-B322-577892F270D8}"/>
              </a:ext>
            </a:extLst>
          </p:cNvPr>
          <p:cNvSpPr txBox="1">
            <a:spLocks/>
          </p:cNvSpPr>
          <p:nvPr/>
        </p:nvSpPr>
        <p:spPr>
          <a:xfrm>
            <a:off x="670381" y="3151199"/>
            <a:ext cx="21828111" cy="88635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54050" indent="-514350">
              <a:lnSpc>
                <a:spcPct val="150000"/>
              </a:lnSpc>
              <a:buSzPct val="100000"/>
              <a:buFont typeface="+mj-lt"/>
              <a:buAutoNum type="arabicPeriod"/>
            </a:pPr>
            <a:r>
              <a:rPr lang="en-US" sz="3200" dirty="0"/>
              <a:t>Manhattan is the most mature market for Uber. Brooklyn, Queens and Bronx show a lot of potential. </a:t>
            </a:r>
          </a:p>
          <a:p>
            <a:pPr marL="654050" indent="-514350">
              <a:lnSpc>
                <a:spcPct val="150000"/>
              </a:lnSpc>
              <a:spcBef>
                <a:spcPts val="1000"/>
              </a:spcBef>
              <a:buSzPct val="100000"/>
              <a:buFont typeface="+mj-lt"/>
              <a:buAutoNum type="arabicPeriod"/>
            </a:pPr>
            <a:r>
              <a:rPr lang="en-US" sz="3200" dirty="0"/>
              <a:t>There has been a gradual increase in Uber rides over the last few months and we need to keep up the momentum.</a:t>
            </a:r>
          </a:p>
          <a:p>
            <a:pPr marL="654050" indent="-514350">
              <a:lnSpc>
                <a:spcPct val="150000"/>
              </a:lnSpc>
              <a:spcBef>
                <a:spcPts val="1000"/>
              </a:spcBef>
              <a:buSzPct val="100000"/>
              <a:buFont typeface="+mj-lt"/>
              <a:buAutoNum type="arabicPeriod"/>
            </a:pPr>
            <a:r>
              <a:rPr lang="en-US" sz="3200" dirty="0" err="1"/>
              <a:t>Riderships</a:t>
            </a:r>
            <a:r>
              <a:rPr lang="en-US" sz="3200" dirty="0"/>
              <a:t> are high at peak office commute hours on weekdays and during late evenings on Saturday. Cab availability must be ensured during these times.</a:t>
            </a:r>
          </a:p>
          <a:p>
            <a:pPr marL="654050" indent="-514350">
              <a:lnSpc>
                <a:spcPct val="150000"/>
              </a:lnSpc>
              <a:spcBef>
                <a:spcPts val="1000"/>
              </a:spcBef>
              <a:buSzPct val="100000"/>
              <a:buFont typeface="+mj-lt"/>
              <a:buAutoNum type="arabicPeriod"/>
            </a:pPr>
            <a:r>
              <a:rPr lang="en-US" sz="3200" dirty="0"/>
              <a:t>The demand for cabs is highest during </a:t>
            </a:r>
            <a:r>
              <a:rPr lang="en-US" sz="3200" dirty="0" err="1"/>
              <a:t>saturday</a:t>
            </a:r>
            <a:r>
              <a:rPr lang="en-US" sz="3200" dirty="0"/>
              <a:t> nights. Cab availability must be ensured during this time of the week.</a:t>
            </a:r>
          </a:p>
          <a:p>
            <a:pPr marL="654050" indent="-514350">
              <a:lnSpc>
                <a:spcPct val="150000"/>
              </a:lnSpc>
              <a:spcBef>
                <a:spcPts val="1000"/>
              </a:spcBef>
              <a:buSzPct val="100000"/>
              <a:buFont typeface="+mj-lt"/>
              <a:buAutoNum type="arabicPeriod"/>
            </a:pPr>
            <a:r>
              <a:rPr lang="en-US" sz="3200" dirty="0"/>
              <a:t>We need to procure data for fleet size availability to get a better understanding of demand-supply status and build a machine learning model to accurately predict pickups per hour, to </a:t>
            </a:r>
            <a:r>
              <a:rPr lang="en-US" sz="3200" dirty="0" err="1"/>
              <a:t>optimise</a:t>
            </a:r>
            <a:r>
              <a:rPr lang="en-US" sz="3200" dirty="0"/>
              <a:t> the cab fleet in respective areas.</a:t>
            </a:r>
          </a:p>
          <a:p>
            <a:pPr marL="654050" indent="-514350">
              <a:lnSpc>
                <a:spcPct val="150000"/>
              </a:lnSpc>
              <a:spcBef>
                <a:spcPts val="1000"/>
              </a:spcBef>
              <a:spcAft>
                <a:spcPts val="1000"/>
              </a:spcAft>
              <a:buSzPct val="100000"/>
              <a:buFont typeface="+mj-lt"/>
              <a:buAutoNum type="arabicPeriod"/>
            </a:pPr>
            <a:r>
              <a:rPr lang="en-US" sz="3200" dirty="0"/>
              <a:t>We need to procure more data on price and build a model that can predict optimal pricing.</a:t>
            </a:r>
          </a:p>
        </p:txBody>
      </p:sp>
      <p:sp>
        <p:nvSpPr>
          <p:cNvPr id="5" name="Google Shape;62;p13">
            <a:extLst>
              <a:ext uri="{FF2B5EF4-FFF2-40B4-BE49-F238E27FC236}">
                <a16:creationId xmlns:a16="http://schemas.microsoft.com/office/drawing/2014/main" id="{DD7345D6-63FD-4E09-A379-5F76DFB84C1B}"/>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Recommendations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1559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pic>
        <p:nvPicPr>
          <p:cNvPr id="613" name="Google Shape;613;p57"/>
          <p:cNvPicPr preferRelativeResize="0"/>
          <p:nvPr/>
        </p:nvPicPr>
        <p:blipFill rotWithShape="1">
          <a:blip r:embed="rId3">
            <a:alphaModFix/>
          </a:blip>
          <a:srcRect/>
          <a:stretch/>
        </p:blipFill>
        <p:spPr>
          <a:xfrm>
            <a:off x="2840371" y="1994789"/>
            <a:ext cx="7539392" cy="4608000"/>
          </a:xfrm>
          <a:prstGeom prst="rect">
            <a:avLst/>
          </a:prstGeom>
          <a:noFill/>
          <a:ln>
            <a:noFill/>
          </a:ln>
        </p:spPr>
      </p:pic>
      <p:pic>
        <p:nvPicPr>
          <p:cNvPr id="614" name="Google Shape;614;p57"/>
          <p:cNvPicPr preferRelativeResize="0"/>
          <p:nvPr/>
        </p:nvPicPr>
        <p:blipFill rotWithShape="1">
          <a:blip r:embed="rId4">
            <a:alphaModFix/>
          </a:blip>
          <a:srcRect/>
          <a:stretch/>
        </p:blipFill>
        <p:spPr>
          <a:xfrm>
            <a:off x="8389476" y="7048517"/>
            <a:ext cx="7277128" cy="2592000"/>
          </a:xfrm>
          <a:prstGeom prst="rect">
            <a:avLst/>
          </a:prstGeom>
          <a:noFill/>
          <a:ln>
            <a:noFill/>
          </a:ln>
        </p:spPr>
      </p:pic>
      <p:pic>
        <p:nvPicPr>
          <p:cNvPr id="615" name="Google Shape;615;p57"/>
          <p:cNvPicPr preferRelativeResize="0"/>
          <p:nvPr/>
        </p:nvPicPr>
        <p:blipFill rotWithShape="1">
          <a:blip r:embed="rId5">
            <a:alphaModFix/>
          </a:blip>
          <a:srcRect/>
          <a:stretch/>
        </p:blipFill>
        <p:spPr>
          <a:xfrm>
            <a:off x="16610499" y="5833259"/>
            <a:ext cx="6624000" cy="662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57;p12">
            <a:extLst>
              <a:ext uri="{FF2B5EF4-FFF2-40B4-BE49-F238E27FC236}">
                <a16:creationId xmlns:a16="http://schemas.microsoft.com/office/drawing/2014/main" id="{5147ECC0-0615-40B8-A30B-9C319F3875C6}"/>
              </a:ext>
            </a:extLst>
          </p:cNvPr>
          <p:cNvSpPr txBox="1">
            <a:spLocks/>
          </p:cNvSpPr>
          <p:nvPr/>
        </p:nvSpPr>
        <p:spPr>
          <a:xfrm>
            <a:off x="8249500" y="5953420"/>
            <a:ext cx="11463262" cy="9045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E39A9"/>
              </a:buClr>
              <a:buSzPts val="4800"/>
              <a:buFont typeface="Nunito"/>
              <a:buNone/>
              <a:defRPr sz="4800" b="1" i="0" u="none" strike="noStrike" cap="none">
                <a:solidFill>
                  <a:srgbClr val="0E39A9"/>
                </a:solidFill>
                <a:latin typeface="Nunito"/>
                <a:ea typeface="Nunito"/>
                <a:cs typeface="Nunito"/>
                <a:sym typeface="Nunito"/>
              </a:defRPr>
            </a:lvl1pPr>
            <a:lvl2pPr marR="0" lvl="1"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2pPr>
            <a:lvl3pPr marR="0" lvl="2"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3pPr>
            <a:lvl4pPr marR="0" lvl="3"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4pPr>
            <a:lvl5pPr marR="0" lvl="4"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5pPr>
            <a:lvl6pPr marR="0" lvl="5"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6pPr>
            <a:lvl7pPr marR="0" lvl="6"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7pPr>
            <a:lvl8pPr marR="0" lvl="7"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8pPr>
            <a:lvl9pPr marR="0" lvl="8" algn="l" rtl="0">
              <a:lnSpc>
                <a:spcPct val="100000"/>
              </a:lnSpc>
              <a:spcBef>
                <a:spcPts val="0"/>
              </a:spcBef>
              <a:spcAft>
                <a:spcPts val="0"/>
              </a:spcAft>
              <a:buClr>
                <a:srgbClr val="0E39A9"/>
              </a:buClr>
              <a:buSzPts val="4800"/>
              <a:buFont typeface="Nunito"/>
              <a:buNone/>
              <a:defRPr sz="4800" b="0" i="0" u="none" strike="noStrike" cap="none">
                <a:solidFill>
                  <a:srgbClr val="0E39A9"/>
                </a:solidFill>
                <a:latin typeface="Nunito"/>
                <a:ea typeface="Nunito"/>
                <a:cs typeface="Nunito"/>
                <a:sym typeface="Nunito"/>
              </a:defRPr>
            </a:lvl9pPr>
          </a:lstStyle>
          <a:p>
            <a:r>
              <a:rPr lang="en-US" sz="7200" dirty="0">
                <a:latin typeface="Arial" panose="020B0604020202020204" pitchFamily="34" charset="0"/>
                <a:cs typeface="Arial" panose="020B0604020202020204" pitchFamily="34" charset="0"/>
              </a:rPr>
              <a:t>Uber Case Study</a:t>
            </a:r>
          </a:p>
        </p:txBody>
      </p:sp>
    </p:spTree>
    <p:extLst>
      <p:ext uri="{BB962C8B-B14F-4D97-AF65-F5344CB8AC3E}">
        <p14:creationId xmlns:p14="http://schemas.microsoft.com/office/powerpoint/2010/main" val="344776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62;p13">
            <a:extLst>
              <a:ext uri="{FF2B5EF4-FFF2-40B4-BE49-F238E27FC236}">
                <a16:creationId xmlns:a16="http://schemas.microsoft.com/office/drawing/2014/main" id="{D2A995CD-20A0-4BFD-A521-C3790BA16067}"/>
              </a:ext>
            </a:extLst>
          </p:cNvPr>
          <p:cNvSpPr txBox="1">
            <a:spLocks/>
          </p:cNvSpPr>
          <p:nvPr/>
        </p:nvSpPr>
        <p:spPr>
          <a:xfrm>
            <a:off x="670382" y="1957144"/>
            <a:ext cx="13555980"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Background</a:t>
            </a:r>
            <a:r>
              <a:rPr lang="en-US" sz="6000" dirty="0">
                <a:latin typeface="Arial" panose="020B0604020202020204" pitchFamily="34" charset="0"/>
                <a:cs typeface="Arial" panose="020B0604020202020204" pitchFamily="34" charset="0"/>
              </a:rPr>
              <a:t> </a:t>
            </a:r>
          </a:p>
        </p:txBody>
      </p:sp>
      <p:grpSp>
        <p:nvGrpSpPr>
          <p:cNvPr id="24" name="Group 23">
            <a:extLst>
              <a:ext uri="{FF2B5EF4-FFF2-40B4-BE49-F238E27FC236}">
                <a16:creationId xmlns:a16="http://schemas.microsoft.com/office/drawing/2014/main" id="{9F67A2C3-0026-4E78-B61A-DB64D410152D}"/>
              </a:ext>
            </a:extLst>
          </p:cNvPr>
          <p:cNvGrpSpPr/>
          <p:nvPr/>
        </p:nvGrpSpPr>
        <p:grpSpPr>
          <a:xfrm>
            <a:off x="3678866" y="3062176"/>
            <a:ext cx="17267274" cy="9122735"/>
            <a:chOff x="5511756" y="4252691"/>
            <a:chExt cx="8157625" cy="3834325"/>
          </a:xfrm>
        </p:grpSpPr>
        <p:sp>
          <p:nvSpPr>
            <p:cNvPr id="18" name="Google Shape;64;p13">
              <a:extLst>
                <a:ext uri="{FF2B5EF4-FFF2-40B4-BE49-F238E27FC236}">
                  <a16:creationId xmlns:a16="http://schemas.microsoft.com/office/drawing/2014/main" id="{75A04CD3-AAF4-4AA5-84AB-1C67C8016183}"/>
                </a:ext>
              </a:extLst>
            </p:cNvPr>
            <p:cNvSpPr/>
            <p:nvPr/>
          </p:nvSpPr>
          <p:spPr>
            <a:xfrm>
              <a:off x="5511756" y="6343303"/>
              <a:ext cx="2150100" cy="1344300"/>
            </a:xfrm>
            <a:prstGeom prst="roundRect">
              <a:avLst>
                <a:gd name="adj" fmla="val 16667"/>
              </a:avLst>
            </a:prstGeom>
            <a:solidFill>
              <a:srgbClr val="EFEFE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lnSpc>
                  <a:spcPct val="135714"/>
                </a:lnSpc>
                <a:buSzPts val="1100"/>
              </a:pPr>
              <a:r>
                <a:rPr lang="en" sz="2600" dirty="0">
                  <a:solidFill>
                    <a:srgbClr val="434343"/>
                  </a:solidFill>
                  <a:latin typeface="Arial" panose="020B0604020202020204" pitchFamily="34" charset="0"/>
                  <a:ea typeface="Nunito"/>
                  <a:cs typeface="Arial" panose="020B0604020202020204" pitchFamily="34" charset="0"/>
                  <a:sym typeface="Nunito"/>
                </a:rPr>
                <a:t>It has operations in over 785 metropolitan areas worldwide with over 110 million users worldwide.</a:t>
              </a:r>
              <a:endParaRPr sz="2600" dirty="0">
                <a:solidFill>
                  <a:srgbClr val="434343"/>
                </a:solidFill>
                <a:highlight>
                  <a:srgbClr val="FFFFFE"/>
                </a:highlight>
                <a:latin typeface="Arial" panose="020B0604020202020204" pitchFamily="34" charset="0"/>
                <a:ea typeface="Nunito"/>
                <a:cs typeface="Arial" panose="020B0604020202020204" pitchFamily="34" charset="0"/>
                <a:sym typeface="Nunito"/>
              </a:endParaRPr>
            </a:p>
          </p:txBody>
        </p:sp>
        <p:sp>
          <p:nvSpPr>
            <p:cNvPr id="19" name="Google Shape;65;p13">
              <a:extLst>
                <a:ext uri="{FF2B5EF4-FFF2-40B4-BE49-F238E27FC236}">
                  <a16:creationId xmlns:a16="http://schemas.microsoft.com/office/drawing/2014/main" id="{150DD154-398C-4134-83C9-4E6138DA8C26}"/>
                </a:ext>
              </a:extLst>
            </p:cNvPr>
            <p:cNvSpPr/>
            <p:nvPr/>
          </p:nvSpPr>
          <p:spPr>
            <a:xfrm>
              <a:off x="11401681" y="6319741"/>
              <a:ext cx="2267700" cy="1391400"/>
            </a:xfrm>
            <a:prstGeom prst="roundRect">
              <a:avLst>
                <a:gd name="adj" fmla="val 16667"/>
              </a:avLst>
            </a:prstGeom>
            <a:solidFill>
              <a:srgbClr val="EFEFE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nSpc>
                  <a:spcPct val="135714"/>
                </a:lnSpc>
                <a:buSzPts val="1100"/>
              </a:pPr>
              <a:r>
                <a:rPr lang="en" sz="2600" dirty="0">
                  <a:solidFill>
                    <a:srgbClr val="434343"/>
                  </a:solidFill>
                  <a:latin typeface="Arial" panose="020B0604020202020204" pitchFamily="34" charset="0"/>
                  <a:ea typeface="Nunito"/>
                  <a:cs typeface="Arial" panose="020B0604020202020204" pitchFamily="34" charset="0"/>
                  <a:sym typeface="Nunito"/>
                </a:rPr>
                <a:t>The key to being successful in this business is to be able to detect patterns in these fluctuations and cater to the demand at any given time. </a:t>
              </a:r>
              <a:endParaRPr sz="2600" dirty="0">
                <a:solidFill>
                  <a:srgbClr val="434343"/>
                </a:solidFill>
                <a:latin typeface="Arial" panose="020B0604020202020204" pitchFamily="34" charset="0"/>
                <a:ea typeface="Nunito"/>
                <a:cs typeface="Arial" panose="020B0604020202020204" pitchFamily="34" charset="0"/>
                <a:sym typeface="Nunito"/>
              </a:endParaRPr>
            </a:p>
          </p:txBody>
        </p:sp>
        <p:pic>
          <p:nvPicPr>
            <p:cNvPr id="20" name="Google Shape;66;p13">
              <a:extLst>
                <a:ext uri="{FF2B5EF4-FFF2-40B4-BE49-F238E27FC236}">
                  <a16:creationId xmlns:a16="http://schemas.microsoft.com/office/drawing/2014/main" id="{4106AF92-17F6-4C6A-BECD-B2406E77CA98}"/>
                </a:ext>
              </a:extLst>
            </p:cNvPr>
            <p:cNvPicPr preferRelativeResize="0"/>
            <p:nvPr/>
          </p:nvPicPr>
          <p:blipFill>
            <a:blip r:embed="rId2">
              <a:alphaModFix/>
            </a:blip>
            <a:stretch>
              <a:fillRect/>
            </a:stretch>
          </p:blipFill>
          <p:spPr>
            <a:xfrm>
              <a:off x="7981231" y="4409352"/>
              <a:ext cx="3101075" cy="1078125"/>
            </a:xfrm>
            <a:prstGeom prst="rect">
              <a:avLst/>
            </a:prstGeom>
            <a:noFill/>
            <a:ln>
              <a:noFill/>
            </a:ln>
            <a:effectLst>
              <a:outerShdw blurRad="57150" dist="66675" dir="5400000" algn="bl" rotWithShape="0">
                <a:srgbClr val="000000">
                  <a:alpha val="50000"/>
                </a:srgbClr>
              </a:outerShdw>
            </a:effectLst>
          </p:spPr>
        </p:pic>
        <p:pic>
          <p:nvPicPr>
            <p:cNvPr id="21" name="Google Shape;67;p13">
              <a:extLst>
                <a:ext uri="{FF2B5EF4-FFF2-40B4-BE49-F238E27FC236}">
                  <a16:creationId xmlns:a16="http://schemas.microsoft.com/office/drawing/2014/main" id="{E70F1FC5-81BF-4FFB-B31C-B5AD44DADCAC}"/>
                </a:ext>
              </a:extLst>
            </p:cNvPr>
            <p:cNvPicPr preferRelativeResize="0"/>
            <p:nvPr/>
          </p:nvPicPr>
          <p:blipFill>
            <a:blip r:embed="rId3">
              <a:alphaModFix/>
            </a:blip>
            <a:stretch>
              <a:fillRect/>
            </a:stretch>
          </p:blipFill>
          <p:spPr>
            <a:xfrm>
              <a:off x="8519006" y="5943891"/>
              <a:ext cx="2143125" cy="2143125"/>
            </a:xfrm>
            <a:prstGeom prst="rect">
              <a:avLst/>
            </a:prstGeom>
            <a:noFill/>
            <a:ln>
              <a:noFill/>
            </a:ln>
          </p:spPr>
        </p:pic>
        <p:sp>
          <p:nvSpPr>
            <p:cNvPr id="22" name="Google Shape;68;p13">
              <a:extLst>
                <a:ext uri="{FF2B5EF4-FFF2-40B4-BE49-F238E27FC236}">
                  <a16:creationId xmlns:a16="http://schemas.microsoft.com/office/drawing/2014/main" id="{60FB4D6D-F648-4365-95FA-B4C47ED406AE}"/>
                </a:ext>
              </a:extLst>
            </p:cNvPr>
            <p:cNvSpPr/>
            <p:nvPr/>
          </p:nvSpPr>
          <p:spPr>
            <a:xfrm>
              <a:off x="11401681" y="4252691"/>
              <a:ext cx="2267700" cy="1391400"/>
            </a:xfrm>
            <a:prstGeom prst="roundRect">
              <a:avLst>
                <a:gd name="adj" fmla="val 16667"/>
              </a:avLst>
            </a:prstGeom>
            <a:solidFill>
              <a:srgbClr val="EFEFE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lnSpc>
                  <a:spcPct val="135714"/>
                </a:lnSpc>
                <a:buSzPts val="1100"/>
              </a:pPr>
              <a:r>
                <a:rPr lang="en" sz="2600" dirty="0">
                  <a:solidFill>
                    <a:srgbClr val="434343"/>
                  </a:solidFill>
                  <a:latin typeface="Arial" panose="020B0604020202020204" pitchFamily="34" charset="0"/>
                  <a:ea typeface="Nunito"/>
                  <a:cs typeface="Arial" panose="020B0604020202020204" pitchFamily="34" charset="0"/>
                  <a:sym typeface="Nunito"/>
                </a:rPr>
                <a:t>Ridesharing is a very volatile market and demand fluctuates wildly with time, place, weather, local events, etc. </a:t>
              </a:r>
              <a:endParaRPr sz="2600" dirty="0">
                <a:solidFill>
                  <a:srgbClr val="434343"/>
                </a:solidFill>
                <a:latin typeface="Arial" panose="020B0604020202020204" pitchFamily="34" charset="0"/>
                <a:ea typeface="Nunito"/>
                <a:cs typeface="Arial" panose="020B0604020202020204" pitchFamily="34" charset="0"/>
                <a:sym typeface="Nunito"/>
              </a:endParaRPr>
            </a:p>
          </p:txBody>
        </p:sp>
        <p:sp>
          <p:nvSpPr>
            <p:cNvPr id="23" name="Google Shape;69;p13">
              <a:extLst>
                <a:ext uri="{FF2B5EF4-FFF2-40B4-BE49-F238E27FC236}">
                  <a16:creationId xmlns:a16="http://schemas.microsoft.com/office/drawing/2014/main" id="{87D93622-B33B-4CCB-9C62-EA4735CB8470}"/>
                </a:ext>
              </a:extLst>
            </p:cNvPr>
            <p:cNvSpPr/>
            <p:nvPr/>
          </p:nvSpPr>
          <p:spPr>
            <a:xfrm>
              <a:off x="5511756" y="4252703"/>
              <a:ext cx="2150100" cy="1344300"/>
            </a:xfrm>
            <a:prstGeom prst="roundRect">
              <a:avLst>
                <a:gd name="adj" fmla="val 16667"/>
              </a:avLst>
            </a:prstGeom>
            <a:solidFill>
              <a:srgbClr val="EFEFE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lnSpc>
                  <a:spcPct val="135714"/>
                </a:lnSpc>
                <a:buSzPts val="1100"/>
              </a:pPr>
              <a:r>
                <a:rPr lang="en" sz="2600" dirty="0">
                  <a:solidFill>
                    <a:srgbClr val="434343"/>
                  </a:solidFill>
                  <a:latin typeface="Arial" panose="020B0604020202020204" pitchFamily="34" charset="0"/>
                  <a:ea typeface="Nunito"/>
                  <a:cs typeface="Arial" panose="020B0604020202020204" pitchFamily="34" charset="0"/>
                  <a:sym typeface="Nunito"/>
                </a:rPr>
                <a:t>Uber Technologies, Inc. is an American multinational transportation network company based in San Francisco.</a:t>
              </a:r>
              <a:endParaRPr sz="2600" dirty="0">
                <a:solidFill>
                  <a:srgbClr val="434343"/>
                </a:solidFill>
                <a:latin typeface="Arial" panose="020B0604020202020204" pitchFamily="34" charset="0"/>
                <a:ea typeface="Nunito"/>
                <a:cs typeface="Arial" panose="020B0604020202020204" pitchFamily="34" charset="0"/>
                <a:sym typeface="Nunito"/>
              </a:endParaRPr>
            </a:p>
          </p:txBody>
        </p:sp>
      </p:grpSp>
    </p:spTree>
    <p:extLst>
      <p:ext uri="{BB962C8B-B14F-4D97-AF65-F5344CB8AC3E}">
        <p14:creationId xmlns:p14="http://schemas.microsoft.com/office/powerpoint/2010/main" val="16219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75;p14">
            <a:extLst>
              <a:ext uri="{FF2B5EF4-FFF2-40B4-BE49-F238E27FC236}">
                <a16:creationId xmlns:a16="http://schemas.microsoft.com/office/drawing/2014/main" id="{FFC3BE56-022A-4AB9-8887-D279F00500FD}"/>
              </a:ext>
            </a:extLst>
          </p:cNvPr>
          <p:cNvSpPr txBox="1">
            <a:spLocks/>
          </p:cNvSpPr>
          <p:nvPr/>
        </p:nvSpPr>
        <p:spPr>
          <a:xfrm>
            <a:off x="829340" y="3366732"/>
            <a:ext cx="22115720" cy="8818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marR="0" lvl="0" indent="0" algn="l" defTabSz="914400" rtl="0" eaLnBrk="1" fontAlgn="auto" latinLnBrk="0" hangingPunct="1">
              <a:lnSpc>
                <a:spcPct val="135714"/>
              </a:lnSpc>
              <a:spcBef>
                <a:spcPts val="0"/>
              </a:spcBef>
              <a:spcAft>
                <a:spcPts val="0"/>
              </a:spcAft>
              <a:buClr>
                <a:srgbClr val="595959"/>
              </a:buClr>
              <a:buSzPts val="1500"/>
              <a:buFont typeface="Nunito"/>
              <a:buNone/>
              <a:tabLst/>
              <a:defRPr/>
            </a:pPr>
            <a:r>
              <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rPr>
              <a:t>To extract actionable insights from the data that we have collected over the past 6 months to optimize resources and identify area of growth and improvement.</a:t>
            </a:r>
          </a:p>
          <a:p>
            <a:pPr marL="0" marR="0" lvl="0" indent="0" algn="l" defTabSz="914400" rtl="0" eaLnBrk="1" fontAlgn="auto" latinLnBrk="0" hangingPunct="1">
              <a:lnSpc>
                <a:spcPct val="135714"/>
              </a:lnSpc>
              <a:spcBef>
                <a:spcPts val="0"/>
              </a:spcBef>
              <a:spcAft>
                <a:spcPts val="0"/>
              </a:spcAft>
              <a:buClr>
                <a:srgbClr val="595959"/>
              </a:buClr>
              <a:buSzPts val="1500"/>
              <a:buFont typeface="Nunito"/>
              <a:buNone/>
              <a:tabLst/>
              <a:defRPr/>
            </a:pPr>
            <a:endPar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endParaRPr>
          </a:p>
          <a:p>
            <a:pPr marL="0" marR="0" lvl="0" indent="0" algn="l" defTabSz="914400" rtl="0" eaLnBrk="1" fontAlgn="auto" latinLnBrk="0" hangingPunct="1">
              <a:lnSpc>
                <a:spcPct val="135714"/>
              </a:lnSpc>
              <a:spcBef>
                <a:spcPts val="0"/>
              </a:spcBef>
              <a:spcAft>
                <a:spcPts val="0"/>
              </a:spcAft>
              <a:buClr>
                <a:srgbClr val="595959"/>
              </a:buClr>
              <a:buSzPts val="1500"/>
              <a:buFont typeface="Nunito"/>
              <a:buNone/>
              <a:tabLst/>
              <a:defRPr/>
            </a:pPr>
            <a:r>
              <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rPr>
              <a:t>We will be majorly focusing on these problems -</a:t>
            </a:r>
          </a:p>
          <a:p>
            <a:pPr marL="609600" marR="0" lvl="0" indent="-457200" algn="l" defTabSz="914400" rtl="0" eaLnBrk="1" fontAlgn="auto" latinLnBrk="0" hangingPunct="1">
              <a:lnSpc>
                <a:spcPct val="135714"/>
              </a:lnSpc>
              <a:spcBef>
                <a:spcPts val="0"/>
              </a:spcBef>
              <a:spcAft>
                <a:spcPts val="0"/>
              </a:spcAft>
              <a:buClr>
                <a:srgbClr val="2D3B45"/>
              </a:buClr>
              <a:buSzPct val="100000"/>
              <a:buFont typeface="Arial" panose="020B0604020202020204" pitchFamily="34" charset="0"/>
              <a:buChar char="•"/>
              <a:tabLst/>
              <a:defRPr/>
            </a:pPr>
            <a:r>
              <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rPr>
              <a:t>Variables that influence the pickups</a:t>
            </a:r>
          </a:p>
          <a:p>
            <a:pPr marL="609600" marR="0" lvl="0" indent="-457200" algn="l" defTabSz="914400" rtl="0" eaLnBrk="1" fontAlgn="auto" latinLnBrk="0" hangingPunct="1">
              <a:lnSpc>
                <a:spcPct val="135714"/>
              </a:lnSpc>
              <a:spcBef>
                <a:spcPts val="0"/>
              </a:spcBef>
              <a:spcAft>
                <a:spcPts val="0"/>
              </a:spcAft>
              <a:buClr>
                <a:srgbClr val="2D3B45"/>
              </a:buClr>
              <a:buSzPct val="100000"/>
              <a:buFont typeface="Arial" panose="020B0604020202020204" pitchFamily="34" charset="0"/>
              <a:buChar char="•"/>
              <a:tabLst/>
              <a:defRPr/>
            </a:pPr>
            <a:r>
              <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rPr>
              <a:t>Factors that affect pickups the most and the respective reasons</a:t>
            </a:r>
          </a:p>
          <a:p>
            <a:pPr marL="609600" marR="0" lvl="0" indent="-457200" algn="l" defTabSz="914400" rtl="0" eaLnBrk="1" fontAlgn="auto" latinLnBrk="0" hangingPunct="1">
              <a:lnSpc>
                <a:spcPct val="135714"/>
              </a:lnSpc>
              <a:spcBef>
                <a:spcPts val="0"/>
              </a:spcBef>
              <a:spcAft>
                <a:spcPts val="0"/>
              </a:spcAft>
              <a:buClr>
                <a:srgbClr val="2D3B45"/>
              </a:buClr>
              <a:buSzPct val="100000"/>
              <a:buFont typeface="Arial" panose="020B0604020202020204" pitchFamily="34" charset="0"/>
              <a:buChar char="•"/>
              <a:tabLst/>
              <a:defRPr/>
            </a:pPr>
            <a:r>
              <a:rPr kumimoji="0" lang="en-US" sz="3200" b="0" i="0" u="none" strike="noStrike" kern="0" cap="none" spc="0" normalizeH="0" baseline="0" noProof="0" dirty="0">
                <a:ln>
                  <a:noFill/>
                </a:ln>
                <a:solidFill>
                  <a:srgbClr val="080808"/>
                </a:solidFill>
                <a:effectLst/>
                <a:highlight>
                  <a:srgbClr val="FFFFFF"/>
                </a:highlight>
                <a:uLnTx/>
                <a:uFillTx/>
                <a:latin typeface="Arial" panose="020B0604020202020204" pitchFamily="34" charset="0"/>
                <a:cs typeface="Arial" panose="020B0604020202020204" pitchFamily="34" charset="0"/>
                <a:sym typeface="Nunito"/>
              </a:rPr>
              <a:t>Ways to capitalize the fluctuating demand</a:t>
            </a:r>
          </a:p>
        </p:txBody>
      </p:sp>
      <p:sp>
        <p:nvSpPr>
          <p:cNvPr id="10" name="Google Shape;62;p13">
            <a:extLst>
              <a:ext uri="{FF2B5EF4-FFF2-40B4-BE49-F238E27FC236}">
                <a16:creationId xmlns:a16="http://schemas.microsoft.com/office/drawing/2014/main" id="{8D0A4F7A-782B-4C04-88A0-58C0211FC766}"/>
              </a:ext>
            </a:extLst>
          </p:cNvPr>
          <p:cNvSpPr txBox="1">
            <a:spLocks/>
          </p:cNvSpPr>
          <p:nvPr/>
        </p:nvSpPr>
        <p:spPr>
          <a:xfrm>
            <a:off x="670382" y="1957144"/>
            <a:ext cx="13555980"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Objective</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60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82;p15">
            <a:extLst>
              <a:ext uri="{FF2B5EF4-FFF2-40B4-BE49-F238E27FC236}">
                <a16:creationId xmlns:a16="http://schemas.microsoft.com/office/drawing/2014/main" id="{82ACD7CC-A30C-4AF8-B8EE-71E4F1C2C466}"/>
              </a:ext>
            </a:extLst>
          </p:cNvPr>
          <p:cNvSpPr txBox="1">
            <a:spLocks/>
          </p:cNvSpPr>
          <p:nvPr/>
        </p:nvSpPr>
        <p:spPr>
          <a:xfrm>
            <a:off x="670382" y="3366732"/>
            <a:ext cx="22040762" cy="29579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0" marR="0" lvl="0" indent="0" algn="l" defTabSz="914400" rtl="0" eaLnBrk="1" fontAlgn="auto" latinLnBrk="0" hangingPunct="1">
              <a:lnSpc>
                <a:spcPct val="135714"/>
              </a:lnSpc>
              <a:spcBef>
                <a:spcPts val="0"/>
              </a:spcBef>
              <a:spcAft>
                <a:spcPts val="0"/>
              </a:spcAft>
              <a:buClr>
                <a:srgbClr val="000000"/>
              </a:buClr>
              <a:buSzPts val="1100"/>
              <a:buFont typeface="Arial"/>
              <a:buNone/>
              <a:tabLst/>
              <a:defRPr/>
            </a:pPr>
            <a:r>
              <a:rPr kumimoji="0" lang="en-US" sz="3200" b="0" i="0" u="none" strike="noStrike" kern="0" cap="none" spc="0" normalizeH="0" baseline="0" noProof="0" dirty="0">
                <a:ln>
                  <a:noFill/>
                </a:ln>
                <a:solidFill>
                  <a:srgbClr val="000000"/>
                </a:solidFill>
                <a:effectLst/>
                <a:highlight>
                  <a:srgbClr val="FFFFFE"/>
                </a:highlight>
                <a:uLnTx/>
                <a:uFillTx/>
                <a:latin typeface="Arial" panose="020B0604020202020204" pitchFamily="34" charset="0"/>
                <a:cs typeface="Arial" panose="020B0604020202020204" pitchFamily="34" charset="0"/>
                <a:sym typeface="Nunito"/>
              </a:rPr>
              <a:t>The data contains the details for the Uber rides across various boroughs (subdivisions) of New York City at an hourly level and attributes associated with weather conditions at that time.</a:t>
            </a:r>
          </a:p>
          <a:p>
            <a:pPr marL="0" marR="0" lvl="0" indent="0" algn="l" defTabSz="914400" rtl="0" eaLnBrk="1" fontAlgn="auto" latinLnBrk="0" hangingPunct="1">
              <a:lnSpc>
                <a:spcPct val="115000"/>
              </a:lnSpc>
              <a:spcBef>
                <a:spcPts val="0"/>
              </a:spcBef>
              <a:spcAft>
                <a:spcPts val="0"/>
              </a:spcAft>
              <a:buClr>
                <a:srgbClr val="595959"/>
              </a:buClr>
              <a:buSzPts val="1500"/>
              <a:buFont typeface="Nunito"/>
              <a:buNone/>
              <a:tabLst/>
              <a:defRPr/>
            </a:pPr>
            <a:endParaRPr kumimoji="0" lang="en-US" sz="3200" b="0" i="0" u="none" strike="noStrike" kern="0" cap="none" spc="0" normalizeH="0" baseline="0" noProof="0" dirty="0">
              <a:ln>
                <a:noFill/>
              </a:ln>
              <a:solidFill>
                <a:srgbClr val="434343"/>
              </a:solidFill>
              <a:effectLst/>
              <a:highlight>
                <a:srgbClr val="FFFFFE"/>
              </a:highlight>
              <a:uLnTx/>
              <a:uFillTx/>
              <a:latin typeface="Arial" panose="020B0604020202020204" pitchFamily="34" charset="0"/>
              <a:cs typeface="Arial" panose="020B0604020202020204" pitchFamily="34" charset="0"/>
              <a:sym typeface="Nunito"/>
            </a:endParaRPr>
          </a:p>
        </p:txBody>
      </p:sp>
      <p:graphicFrame>
        <p:nvGraphicFramePr>
          <p:cNvPr id="10" name="Google Shape;84;p15">
            <a:extLst>
              <a:ext uri="{FF2B5EF4-FFF2-40B4-BE49-F238E27FC236}">
                <a16:creationId xmlns:a16="http://schemas.microsoft.com/office/drawing/2014/main" id="{DDA97F2E-3575-4CE4-B88B-3FDF0033783E}"/>
              </a:ext>
            </a:extLst>
          </p:cNvPr>
          <p:cNvGraphicFramePr/>
          <p:nvPr>
            <p:extLst>
              <p:ext uri="{D42A27DB-BD31-4B8C-83A1-F6EECF244321}">
                <p14:modId xmlns:p14="http://schemas.microsoft.com/office/powerpoint/2010/main" val="555948587"/>
              </p:ext>
            </p:extLst>
          </p:nvPr>
        </p:nvGraphicFramePr>
        <p:xfrm>
          <a:off x="2083981" y="4890978"/>
          <a:ext cx="7612912" cy="7449960"/>
        </p:xfrm>
        <a:graphic>
          <a:graphicData uri="http://schemas.openxmlformats.org/drawingml/2006/table">
            <a:tbl>
              <a:tblPr>
                <a:noFill/>
              </a:tblPr>
              <a:tblGrid>
                <a:gridCol w="1813595">
                  <a:extLst>
                    <a:ext uri="{9D8B030D-6E8A-4147-A177-3AD203B41FA5}">
                      <a16:colId xmlns:a16="http://schemas.microsoft.com/office/drawing/2014/main" val="20000"/>
                    </a:ext>
                  </a:extLst>
                </a:gridCol>
                <a:gridCol w="5799317">
                  <a:extLst>
                    <a:ext uri="{9D8B030D-6E8A-4147-A177-3AD203B41FA5}">
                      <a16:colId xmlns:a16="http://schemas.microsoft.com/office/drawing/2014/main" val="20001"/>
                    </a:ext>
                  </a:extLst>
                </a:gridCol>
              </a:tblGrid>
              <a:tr h="510156">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400" b="1" dirty="0">
                          <a:latin typeface="Arial" panose="020B0604020202020204" pitchFamily="34" charset="0"/>
                          <a:ea typeface="Nunito"/>
                          <a:cs typeface="Arial" panose="020B0604020202020204" pitchFamily="34" charset="0"/>
                          <a:sym typeface="Nunito"/>
                        </a:rPr>
                        <a:t>Variable</a:t>
                      </a:r>
                      <a:endParaRPr sz="2400" b="1"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D9EAD3"/>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400" b="1" dirty="0">
                          <a:latin typeface="Arial" panose="020B0604020202020204" pitchFamily="34" charset="0"/>
                          <a:ea typeface="Nunito"/>
                          <a:cs typeface="Arial" panose="020B0604020202020204" pitchFamily="34" charset="0"/>
                          <a:sym typeface="Nunito"/>
                        </a:rPr>
                        <a:t>Description</a:t>
                      </a:r>
                      <a:endParaRPr sz="2400" b="1"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D9EAD3"/>
                    </a:solidFill>
                  </a:tcPr>
                </a:tc>
                <a:extLst>
                  <a:ext uri="{0D108BD9-81ED-4DB2-BD59-A6C34878D82A}">
                    <a16:rowId xmlns:a16="http://schemas.microsoft.com/office/drawing/2014/main" val="10000"/>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None/>
                      </a:pPr>
                      <a:r>
                        <a:rPr lang="en" sz="2400" dirty="0">
                          <a:solidFill>
                            <a:srgbClr val="434343"/>
                          </a:solidFill>
                          <a:latin typeface="Arial" panose="020B0604020202020204" pitchFamily="34" charset="0"/>
                          <a:ea typeface="Nunito"/>
                          <a:cs typeface="Arial" panose="020B0604020202020204" pitchFamily="34" charset="0"/>
                          <a:sym typeface="Nunito"/>
                        </a:rPr>
                        <a:t>pickup_dt</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Date and time of the pick up</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borough</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None/>
                      </a:pPr>
                      <a:r>
                        <a:rPr lang="en" sz="2400" dirty="0">
                          <a:solidFill>
                            <a:srgbClr val="434343"/>
                          </a:solidFill>
                          <a:latin typeface="Arial" panose="020B0604020202020204" pitchFamily="34" charset="0"/>
                          <a:ea typeface="Nunito"/>
                          <a:cs typeface="Arial" panose="020B0604020202020204" pitchFamily="34" charset="0"/>
                          <a:sym typeface="Nunito"/>
                        </a:rPr>
                        <a:t>NYC's borough</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72288">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pickups</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Number of pickups for the period (hourly)</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spd</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Wind speed in miles/hour</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vsb</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Visibility in miles to nearest tenth</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temp</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Temperature in Fahrenheit</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dewp</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Dew point in Fahrenheit</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slp</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Sea level pressure</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pcp01</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1-hour liquid precipitation</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pcp06</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6-hour liquid precipitation</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pcp24</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24-hour liquid precipitation</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sd</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Snow depth in inches</a:t>
                      </a:r>
                      <a:endParaRPr sz="2400" dirty="0">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486063">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hday</a:t>
                      </a:r>
                      <a:endParaRPr sz="2400" dirty="0">
                        <a:solidFill>
                          <a:srgbClr val="434343"/>
                        </a:solidFill>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lnSpc>
                          <a:spcPct val="135714"/>
                        </a:lnSpc>
                        <a:spcBef>
                          <a:spcPts val="0"/>
                        </a:spcBef>
                        <a:spcAft>
                          <a:spcPts val="0"/>
                        </a:spcAft>
                        <a:buClr>
                          <a:schemeClr val="dk1"/>
                        </a:buClr>
                        <a:buSzPts val="1100"/>
                        <a:buFont typeface="Arial"/>
                        <a:buNone/>
                      </a:pPr>
                      <a:r>
                        <a:rPr lang="en" sz="2400" dirty="0">
                          <a:solidFill>
                            <a:srgbClr val="434343"/>
                          </a:solidFill>
                          <a:latin typeface="Arial" panose="020B0604020202020204" pitchFamily="34" charset="0"/>
                          <a:ea typeface="Nunito"/>
                          <a:cs typeface="Arial" panose="020B0604020202020204" pitchFamily="34" charset="0"/>
                          <a:sym typeface="Nunito"/>
                        </a:rPr>
                        <a:t>Being a holiday (Y) or not (N)</a:t>
                      </a:r>
                      <a:endParaRPr sz="2400" dirty="0">
                        <a:solidFill>
                          <a:srgbClr val="434343"/>
                        </a:solidFill>
                        <a:latin typeface="Arial" panose="020B0604020202020204" pitchFamily="34" charset="0"/>
                        <a:ea typeface="Nunito"/>
                        <a:cs typeface="Arial" panose="020B0604020202020204" pitchFamily="34" charset="0"/>
                        <a:sym typeface="Nunito"/>
                      </a:endParaRPr>
                    </a:p>
                  </a:txBody>
                  <a:tcPr marL="91425" marR="91425" marT="9125" marB="45700" anchor="ctr">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grpSp>
        <p:nvGrpSpPr>
          <p:cNvPr id="14" name="Group 13">
            <a:extLst>
              <a:ext uri="{FF2B5EF4-FFF2-40B4-BE49-F238E27FC236}">
                <a16:creationId xmlns:a16="http://schemas.microsoft.com/office/drawing/2014/main" id="{1227DBD2-729F-4356-B276-EC9F3143F0D5}"/>
              </a:ext>
            </a:extLst>
          </p:cNvPr>
          <p:cNvGrpSpPr/>
          <p:nvPr/>
        </p:nvGrpSpPr>
        <p:grpSpPr>
          <a:xfrm>
            <a:off x="10972798" y="4890978"/>
            <a:ext cx="8102009" cy="7451684"/>
            <a:chOff x="10845209" y="5165114"/>
            <a:chExt cx="4077900" cy="3345534"/>
          </a:xfrm>
        </p:grpSpPr>
        <p:graphicFrame>
          <p:nvGraphicFramePr>
            <p:cNvPr id="11" name="Google Shape;85;p15">
              <a:extLst>
                <a:ext uri="{FF2B5EF4-FFF2-40B4-BE49-F238E27FC236}">
                  <a16:creationId xmlns:a16="http://schemas.microsoft.com/office/drawing/2014/main" id="{24E52139-8AEF-49AF-95E5-690E29594761}"/>
                </a:ext>
              </a:extLst>
            </p:cNvPr>
            <p:cNvGraphicFramePr/>
            <p:nvPr>
              <p:extLst>
                <p:ext uri="{D42A27DB-BD31-4B8C-83A1-F6EECF244321}">
                  <p14:modId xmlns:p14="http://schemas.microsoft.com/office/powerpoint/2010/main" val="3372974099"/>
                </p:ext>
              </p:extLst>
            </p:nvPr>
          </p:nvGraphicFramePr>
          <p:xfrm>
            <a:off x="10845209" y="5165114"/>
            <a:ext cx="4077899" cy="547349"/>
          </p:xfrm>
          <a:graphic>
            <a:graphicData uri="http://schemas.openxmlformats.org/drawingml/2006/table">
              <a:tbl>
                <a:tblPr>
                  <a:noFill/>
                </a:tblPr>
                <a:tblGrid>
                  <a:gridCol w="3089140">
                    <a:extLst>
                      <a:ext uri="{9D8B030D-6E8A-4147-A177-3AD203B41FA5}">
                        <a16:colId xmlns:a16="http://schemas.microsoft.com/office/drawing/2014/main" val="20000"/>
                      </a:ext>
                    </a:extLst>
                  </a:gridCol>
                  <a:gridCol w="2494538">
                    <a:extLst>
                      <a:ext uri="{9D8B030D-6E8A-4147-A177-3AD203B41FA5}">
                        <a16:colId xmlns:a16="http://schemas.microsoft.com/office/drawing/2014/main" val="20001"/>
                      </a:ext>
                    </a:extLst>
                  </a:gridCol>
                  <a:gridCol w="2518330">
                    <a:extLst>
                      <a:ext uri="{9D8B030D-6E8A-4147-A177-3AD203B41FA5}">
                        <a16:colId xmlns:a16="http://schemas.microsoft.com/office/drawing/2014/main" val="20002"/>
                      </a:ext>
                    </a:extLst>
                  </a:gridCol>
                </a:tblGrid>
                <a:tr h="54226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Observations</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9DAF8"/>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Variables</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9DAF8"/>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Duration</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rgbClr val="C9DAF8"/>
                      </a:solidFill>
                    </a:tcPr>
                  </a:tc>
                  <a:extLst>
                    <a:ext uri="{0D108BD9-81ED-4DB2-BD59-A6C34878D82A}">
                      <a16:rowId xmlns:a16="http://schemas.microsoft.com/office/drawing/2014/main" val="10000"/>
                    </a:ext>
                  </a:extLst>
                </a:tr>
                <a:tr h="542260">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29101</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13</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 sz="2800" dirty="0">
                            <a:solidFill>
                              <a:srgbClr val="080808"/>
                            </a:solidFill>
                            <a:latin typeface="Arial" panose="020B0604020202020204" pitchFamily="34" charset="0"/>
                            <a:ea typeface="Nunito"/>
                            <a:cs typeface="Arial" panose="020B0604020202020204" pitchFamily="34" charset="0"/>
                            <a:sym typeface="Nunito"/>
                          </a:rPr>
                          <a:t>6 months</a:t>
                        </a:r>
                        <a:endParaRPr sz="2800" dirty="0">
                          <a:solidFill>
                            <a:srgbClr val="080808"/>
                          </a:solidFill>
                          <a:latin typeface="Arial" panose="020B0604020202020204" pitchFamily="34" charset="0"/>
                          <a:ea typeface="Nunito"/>
                          <a:cs typeface="Arial" panose="020B0604020202020204" pitchFamily="34" charset="0"/>
                          <a:sym typeface="Nunito"/>
                        </a:endParaRPr>
                      </a:p>
                    </a:txBody>
                    <a:tcPr marL="91425" marR="91425" marT="91425" marB="91425">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2" name="Google Shape;86;p15">
              <a:extLst>
                <a:ext uri="{FF2B5EF4-FFF2-40B4-BE49-F238E27FC236}">
                  <a16:creationId xmlns:a16="http://schemas.microsoft.com/office/drawing/2014/main" id="{92C3B158-BE1F-4315-86C8-B8CCD655C9CC}"/>
                </a:ext>
              </a:extLst>
            </p:cNvPr>
            <p:cNvSpPr txBox="1"/>
            <p:nvPr/>
          </p:nvSpPr>
          <p:spPr>
            <a:xfrm>
              <a:off x="10845209" y="5712463"/>
              <a:ext cx="4077900" cy="2798185"/>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r>
                <a:rPr lang="en" sz="2400" b="1" dirty="0">
                  <a:solidFill>
                    <a:srgbClr val="080808"/>
                  </a:solidFill>
                  <a:latin typeface="Arial" panose="020B0604020202020204" pitchFamily="34" charset="0"/>
                  <a:ea typeface="Nunito"/>
                  <a:cs typeface="Arial" panose="020B0604020202020204" pitchFamily="34" charset="0"/>
                  <a:sym typeface="Nunito"/>
                </a:rPr>
                <a:t>Note:</a:t>
              </a:r>
              <a:endParaRPr sz="2400" b="1" dirty="0">
                <a:solidFill>
                  <a:srgbClr val="080808"/>
                </a:solidFill>
                <a:latin typeface="Arial" panose="020B0604020202020204" pitchFamily="34" charset="0"/>
                <a:ea typeface="Nunito"/>
                <a:cs typeface="Arial" panose="020B0604020202020204" pitchFamily="34" charset="0"/>
                <a:sym typeface="Nunito"/>
              </a:endParaRPr>
            </a:p>
            <a:p>
              <a:pPr marL="457200" indent="-304800">
                <a:lnSpc>
                  <a:spcPct val="115000"/>
                </a:lnSpc>
                <a:buSzPts val="1200"/>
                <a:buFont typeface="Nunito"/>
                <a:buChar char="●"/>
              </a:pPr>
              <a:r>
                <a:rPr lang="en" sz="2400" dirty="0">
                  <a:solidFill>
                    <a:srgbClr val="080808"/>
                  </a:solidFill>
                  <a:highlight>
                    <a:srgbClr val="FFFFFE"/>
                  </a:highlight>
                  <a:latin typeface="Arial" panose="020B0604020202020204" pitchFamily="34" charset="0"/>
                  <a:ea typeface="Nunito"/>
                  <a:cs typeface="Arial" panose="020B0604020202020204" pitchFamily="34" charset="0"/>
                  <a:sym typeface="Nunito"/>
                </a:rPr>
                <a:t>The time period for the data is from January to June for the year 2015 </a:t>
              </a:r>
              <a:endParaRPr sz="2400" dirty="0">
                <a:solidFill>
                  <a:srgbClr val="080808"/>
                </a:solidFill>
                <a:highlight>
                  <a:srgbClr val="FFFFFE"/>
                </a:highlight>
                <a:latin typeface="Arial" panose="020B0604020202020204" pitchFamily="34" charset="0"/>
                <a:ea typeface="Nunito"/>
                <a:cs typeface="Arial" panose="020B0604020202020204" pitchFamily="34" charset="0"/>
                <a:sym typeface="Nunito"/>
              </a:endParaRPr>
            </a:p>
            <a:p>
              <a:pPr marL="457200" indent="-304800">
                <a:lnSpc>
                  <a:spcPct val="115000"/>
                </a:lnSpc>
                <a:buSzPts val="1200"/>
                <a:buFont typeface="Nunito"/>
                <a:buChar char="●"/>
              </a:pPr>
              <a:r>
                <a:rPr lang="en" sz="2400" dirty="0">
                  <a:solidFill>
                    <a:srgbClr val="080808"/>
                  </a:solidFill>
                  <a:latin typeface="Arial" panose="020B0604020202020204" pitchFamily="34" charset="0"/>
                  <a:ea typeface="Nunito"/>
                  <a:cs typeface="Arial" panose="020B0604020202020204" pitchFamily="34" charset="0"/>
                  <a:sym typeface="Nunito"/>
                </a:rPr>
                <a:t>The date column has been splitted into </a:t>
              </a:r>
              <a:r>
                <a:rPr lang="en" sz="2400" dirty="0">
                  <a:solidFill>
                    <a:srgbClr val="080808"/>
                  </a:solidFill>
                  <a:highlight>
                    <a:srgbClr val="FFFFFF"/>
                  </a:highlight>
                  <a:latin typeface="Arial" panose="020B0604020202020204" pitchFamily="34" charset="0"/>
                  <a:ea typeface="Nunito"/>
                  <a:cs typeface="Arial" panose="020B0604020202020204" pitchFamily="34" charset="0"/>
                  <a:sym typeface="Nunito"/>
                </a:rPr>
                <a:t>month, year and time of the day</a:t>
              </a:r>
              <a:r>
                <a:rPr lang="en" sz="2400" dirty="0">
                  <a:solidFill>
                    <a:srgbClr val="080808"/>
                  </a:solidFill>
                  <a:latin typeface="Arial" panose="020B0604020202020204" pitchFamily="34" charset="0"/>
                  <a:ea typeface="Nunito"/>
                  <a:cs typeface="Arial" panose="020B0604020202020204" pitchFamily="34" charset="0"/>
                  <a:sym typeface="Nunito"/>
                </a:rPr>
                <a:t> separately for the analysis</a:t>
              </a:r>
              <a:endParaRPr sz="2400" dirty="0">
                <a:solidFill>
                  <a:srgbClr val="080808"/>
                </a:solidFill>
                <a:highlight>
                  <a:srgbClr val="FFFFFE"/>
                </a:highlight>
                <a:latin typeface="Arial" panose="020B0604020202020204" pitchFamily="34" charset="0"/>
                <a:ea typeface="Nunito"/>
                <a:cs typeface="Arial" panose="020B0604020202020204" pitchFamily="34" charset="0"/>
                <a:sym typeface="Nunito"/>
              </a:endParaRPr>
            </a:p>
            <a:p>
              <a:pPr marL="457200" indent="-304800">
                <a:lnSpc>
                  <a:spcPct val="115000"/>
                </a:lnSpc>
                <a:buSzPts val="1200"/>
                <a:buFont typeface="Nunito"/>
                <a:buChar char="●"/>
              </a:pPr>
              <a:r>
                <a:rPr lang="en" sz="2400" dirty="0">
                  <a:solidFill>
                    <a:srgbClr val="080808"/>
                  </a:solidFill>
                  <a:latin typeface="Arial" panose="020B0604020202020204" pitchFamily="34" charset="0"/>
                  <a:ea typeface="Nunito"/>
                  <a:cs typeface="Arial" panose="020B0604020202020204" pitchFamily="34" charset="0"/>
                  <a:sym typeface="Nunito"/>
                </a:rPr>
                <a:t>There are some missing values in the borough column that has been replaced with a new label named  ‘Unknown’ in the analysis</a:t>
              </a:r>
              <a:endParaRPr sz="2400" dirty="0">
                <a:solidFill>
                  <a:srgbClr val="080808"/>
                </a:solidFill>
                <a:latin typeface="Arial" panose="020B0604020202020204" pitchFamily="34" charset="0"/>
                <a:ea typeface="Nunito"/>
                <a:cs typeface="Arial" panose="020B0604020202020204" pitchFamily="34" charset="0"/>
                <a:sym typeface="Nunito"/>
              </a:endParaRPr>
            </a:p>
            <a:p>
              <a:pPr marL="457200" indent="-304800">
                <a:lnSpc>
                  <a:spcPct val="115000"/>
                </a:lnSpc>
                <a:buSzPts val="1200"/>
                <a:buFont typeface="Nunito"/>
                <a:buChar char="●"/>
              </a:pPr>
              <a:r>
                <a:rPr lang="en" sz="2400" dirty="0">
                  <a:solidFill>
                    <a:srgbClr val="080808"/>
                  </a:solidFill>
                  <a:latin typeface="Arial" panose="020B0604020202020204" pitchFamily="34" charset="0"/>
                  <a:ea typeface="Nunito"/>
                  <a:cs typeface="Arial" panose="020B0604020202020204" pitchFamily="34" charset="0"/>
                  <a:sym typeface="Nunito"/>
                </a:rPr>
                <a:t>The missing values in the temperature column have been imputed with the mean temperature of the month of January for the Brooklyn borough</a:t>
              </a:r>
              <a:endParaRPr sz="2400" dirty="0">
                <a:solidFill>
                  <a:srgbClr val="080808"/>
                </a:solidFill>
                <a:latin typeface="Arial" panose="020B0604020202020204" pitchFamily="34" charset="0"/>
                <a:ea typeface="Nunito"/>
                <a:cs typeface="Arial" panose="020B0604020202020204" pitchFamily="34" charset="0"/>
                <a:sym typeface="Nunito"/>
              </a:endParaRPr>
            </a:p>
          </p:txBody>
        </p:sp>
      </p:grpSp>
      <p:sp>
        <p:nvSpPr>
          <p:cNvPr id="13" name="Google Shape;62;p13">
            <a:extLst>
              <a:ext uri="{FF2B5EF4-FFF2-40B4-BE49-F238E27FC236}">
                <a16:creationId xmlns:a16="http://schemas.microsoft.com/office/drawing/2014/main" id="{F5ABB04C-DE44-4DD4-8AEE-A85E8F3BFDC5}"/>
              </a:ext>
            </a:extLst>
          </p:cNvPr>
          <p:cNvSpPr txBox="1">
            <a:spLocks/>
          </p:cNvSpPr>
          <p:nvPr/>
        </p:nvSpPr>
        <p:spPr>
          <a:xfrm>
            <a:off x="670382" y="1957144"/>
            <a:ext cx="13555980"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Data Information</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3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6">
            <a:extLst>
              <a:ext uri="{FF2B5EF4-FFF2-40B4-BE49-F238E27FC236}">
                <a16:creationId xmlns:a16="http://schemas.microsoft.com/office/drawing/2014/main" id="{997BAF82-DF9E-4C3E-8A56-6C6F58955C4C}"/>
              </a:ext>
            </a:extLst>
          </p:cNvPr>
          <p:cNvSpPr txBox="1">
            <a:spLocks/>
          </p:cNvSpPr>
          <p:nvPr/>
        </p:nvSpPr>
        <p:spPr>
          <a:xfrm>
            <a:off x="670382" y="3139945"/>
            <a:ext cx="13151944" cy="81518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t>In this data, there are variables like temperature, wind speed, dew point, number of pickups etc. that affects the ride sharing business.</a:t>
            </a:r>
          </a:p>
          <a:p>
            <a:r>
              <a:rPr lang="en-US" sz="3200" dirty="0"/>
              <a:t>Let us first explore some of the variables and how they are distributed</a:t>
            </a:r>
          </a:p>
          <a:p>
            <a:endParaRPr lang="en-US" sz="3200" dirty="0"/>
          </a:p>
          <a:p>
            <a:pPr lvl="0">
              <a:lnSpc>
                <a:spcPct val="115000"/>
              </a:lnSpc>
            </a:pPr>
            <a:r>
              <a:rPr lang="en-US" sz="3200" b="1" dirty="0">
                <a:solidFill>
                  <a:srgbClr val="434343"/>
                </a:solidFill>
                <a:latin typeface="Arial" panose="020B0604020202020204" pitchFamily="34" charset="0"/>
                <a:ea typeface="Nunito"/>
                <a:cs typeface="Arial" panose="020B0604020202020204" pitchFamily="34" charset="0"/>
                <a:sym typeface="Nunito"/>
              </a:rPr>
              <a:t>Observations:</a:t>
            </a:r>
          </a:p>
          <a:p>
            <a:pPr lvl="0">
              <a:lnSpc>
                <a:spcPct val="115000"/>
              </a:lnSpc>
              <a:buClr>
                <a:schemeClr val="dk1"/>
              </a:buClr>
              <a:buSzPts val="1100"/>
            </a:pPr>
            <a:endParaRPr lang="en-US" sz="3200" b="1" dirty="0">
              <a:solidFill>
                <a:srgbClr val="434343"/>
              </a:solidFill>
              <a:latin typeface="Arial" panose="020B0604020202020204" pitchFamily="34" charset="0"/>
              <a:ea typeface="Nunito"/>
              <a:cs typeface="Arial" panose="020B0604020202020204" pitchFamily="34" charset="0"/>
              <a:sym typeface="Nunito"/>
            </a:endParaRPr>
          </a:p>
          <a:p>
            <a:pPr marL="457200" lvl="0" indent="-304800">
              <a:lnSpc>
                <a:spcPct val="115000"/>
              </a:lnSpc>
              <a:buClr>
                <a:srgbClr val="434343"/>
              </a:buClr>
              <a:buSzPts val="1200"/>
              <a:buFont typeface="Nunito"/>
              <a:buChar char="●"/>
            </a:pPr>
            <a:r>
              <a:rPr lang="en-US" sz="3200" dirty="0">
                <a:solidFill>
                  <a:srgbClr val="434343"/>
                </a:solidFill>
                <a:latin typeface="Arial" panose="020B0604020202020204" pitchFamily="34" charset="0"/>
                <a:ea typeface="Nunito"/>
                <a:cs typeface="Arial" panose="020B0604020202020204" pitchFamily="34" charset="0"/>
                <a:sym typeface="Nunito"/>
              </a:rPr>
              <a:t>The distribution of hourly pickups is highly right skewed</a:t>
            </a:r>
          </a:p>
          <a:p>
            <a:pPr marL="457200" lvl="0" indent="-304800">
              <a:lnSpc>
                <a:spcPct val="115000"/>
              </a:lnSpc>
              <a:buClr>
                <a:srgbClr val="434343"/>
              </a:buClr>
              <a:buSzPts val="1200"/>
              <a:buFont typeface="Nunito"/>
              <a:buChar char="●"/>
            </a:pPr>
            <a:r>
              <a:rPr lang="en-US" sz="3200" dirty="0">
                <a:solidFill>
                  <a:srgbClr val="434343"/>
                </a:solidFill>
                <a:latin typeface="Arial" panose="020B0604020202020204" pitchFamily="34" charset="0"/>
                <a:ea typeface="Nunito"/>
                <a:cs typeface="Arial" panose="020B0604020202020204" pitchFamily="34" charset="0"/>
                <a:sym typeface="Nunito"/>
              </a:rPr>
              <a:t>There are a lot of outliers in this variable</a:t>
            </a:r>
          </a:p>
          <a:p>
            <a:pPr marL="457200" lvl="0" indent="-304800">
              <a:lnSpc>
                <a:spcPct val="115000"/>
              </a:lnSpc>
              <a:buClr>
                <a:srgbClr val="434343"/>
              </a:buClr>
              <a:buSzPts val="1200"/>
              <a:buFont typeface="Nunito"/>
              <a:buChar char="●"/>
            </a:pPr>
            <a:r>
              <a:rPr lang="en-US" sz="3200" dirty="0">
                <a:solidFill>
                  <a:srgbClr val="434343"/>
                </a:solidFill>
                <a:latin typeface="Arial" panose="020B0604020202020204" pitchFamily="34" charset="0"/>
                <a:ea typeface="Nunito"/>
                <a:cs typeface="Arial" panose="020B0604020202020204" pitchFamily="34" charset="0"/>
                <a:sym typeface="Nunito"/>
              </a:rPr>
              <a:t>While most hourly pickups are at lower end, we have observations where hourly pickups went as high as 8000</a:t>
            </a:r>
          </a:p>
          <a:p>
            <a:pPr lvl="0">
              <a:lnSpc>
                <a:spcPct val="115000"/>
              </a:lnSpc>
            </a:pPr>
            <a:endParaRPr lang="en-US" sz="3200" dirty="0">
              <a:solidFill>
                <a:srgbClr val="434343"/>
              </a:solidFill>
              <a:latin typeface="Arial" panose="020B0604020202020204" pitchFamily="34" charset="0"/>
              <a:ea typeface="Nunito"/>
              <a:cs typeface="Arial" panose="020B0604020202020204" pitchFamily="34" charset="0"/>
              <a:sym typeface="Nunito"/>
            </a:endParaRPr>
          </a:p>
          <a:p>
            <a:r>
              <a:rPr lang="en-US" sz="3200" dirty="0"/>
              <a:t> </a:t>
            </a:r>
          </a:p>
        </p:txBody>
      </p:sp>
      <p:pic>
        <p:nvPicPr>
          <p:cNvPr id="7" name="Google Shape;96;p16">
            <a:extLst>
              <a:ext uri="{FF2B5EF4-FFF2-40B4-BE49-F238E27FC236}">
                <a16:creationId xmlns:a16="http://schemas.microsoft.com/office/drawing/2014/main" id="{B411FEB6-F8BA-4850-B96C-B7598E1B6450}"/>
              </a:ext>
            </a:extLst>
          </p:cNvPr>
          <p:cNvPicPr preferRelativeResize="0"/>
          <p:nvPr/>
        </p:nvPicPr>
        <p:blipFill>
          <a:blip r:embed="rId2">
            <a:alphaModFix/>
          </a:blip>
          <a:stretch>
            <a:fillRect/>
          </a:stretch>
        </p:blipFill>
        <p:spPr>
          <a:xfrm>
            <a:off x="12716540" y="7786295"/>
            <a:ext cx="10675087" cy="4481723"/>
          </a:xfrm>
          <a:prstGeom prst="rect">
            <a:avLst/>
          </a:prstGeom>
          <a:noFill/>
          <a:ln>
            <a:noFill/>
          </a:ln>
        </p:spPr>
      </p:pic>
      <p:pic>
        <p:nvPicPr>
          <p:cNvPr id="8" name="Google Shape;97;p16">
            <a:extLst>
              <a:ext uri="{FF2B5EF4-FFF2-40B4-BE49-F238E27FC236}">
                <a16:creationId xmlns:a16="http://schemas.microsoft.com/office/drawing/2014/main" id="{36CF4277-A89D-4EFD-B78F-C380D9174EF4}"/>
              </a:ext>
            </a:extLst>
          </p:cNvPr>
          <p:cNvPicPr preferRelativeResize="0"/>
          <p:nvPr/>
        </p:nvPicPr>
        <p:blipFill>
          <a:blip r:embed="rId3">
            <a:alphaModFix/>
          </a:blip>
          <a:stretch>
            <a:fillRect/>
          </a:stretch>
        </p:blipFill>
        <p:spPr>
          <a:xfrm>
            <a:off x="14226361" y="4342975"/>
            <a:ext cx="8952615" cy="3142345"/>
          </a:xfrm>
          <a:prstGeom prst="rect">
            <a:avLst/>
          </a:prstGeom>
          <a:noFill/>
          <a:ln w="9525" cap="flat" cmpd="sng">
            <a:solidFill>
              <a:schemeClr val="lt1"/>
            </a:solidFill>
            <a:prstDash val="solid"/>
            <a:round/>
            <a:headEnd type="none" w="sm" len="sm"/>
            <a:tailEnd type="none" w="sm" len="sm"/>
          </a:ln>
        </p:spPr>
      </p:pic>
      <p:sp>
        <p:nvSpPr>
          <p:cNvPr id="9" name="Google Shape;62;p13">
            <a:extLst>
              <a:ext uri="{FF2B5EF4-FFF2-40B4-BE49-F238E27FC236}">
                <a16:creationId xmlns:a16="http://schemas.microsoft.com/office/drawing/2014/main" id="{A64BD452-68E0-4A9B-918B-8A5EC1A36D5D}"/>
              </a:ext>
            </a:extLst>
          </p:cNvPr>
          <p:cNvSpPr txBox="1">
            <a:spLocks/>
          </p:cNvSpPr>
          <p:nvPr/>
        </p:nvSpPr>
        <p:spPr>
          <a:xfrm>
            <a:off x="670382" y="1957144"/>
            <a:ext cx="13555980"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Number of Pickups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689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07;p17">
            <a:extLst>
              <a:ext uri="{FF2B5EF4-FFF2-40B4-BE49-F238E27FC236}">
                <a16:creationId xmlns:a16="http://schemas.microsoft.com/office/drawing/2014/main" id="{44CDC065-54A9-43EB-B45B-C6D3B46D7AAC}"/>
              </a:ext>
            </a:extLst>
          </p:cNvPr>
          <p:cNvSpPr txBox="1">
            <a:spLocks/>
          </p:cNvSpPr>
          <p:nvPr/>
        </p:nvSpPr>
        <p:spPr>
          <a:xfrm>
            <a:off x="1470226" y="10050331"/>
            <a:ext cx="6669848" cy="18041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01650" indent="-342900">
              <a:buSzPct val="120000"/>
              <a:buFont typeface="Arial" panose="020B0604020202020204" pitchFamily="34" charset="0"/>
              <a:buChar char="•"/>
            </a:pPr>
            <a:r>
              <a:rPr lang="en-US" sz="2400" dirty="0"/>
              <a:t>Both the mean and median are high indicating that the visibility is good on most days</a:t>
            </a:r>
          </a:p>
          <a:p>
            <a:pPr marL="501650" indent="-342900">
              <a:buSzPct val="120000"/>
              <a:buFont typeface="Arial" panose="020B0604020202020204" pitchFamily="34" charset="0"/>
              <a:buChar char="•"/>
            </a:pPr>
            <a:r>
              <a:rPr lang="en-US" sz="2400" dirty="0"/>
              <a:t>There are however outliers towards the left, indicating that visibility is extremely low on some days</a:t>
            </a:r>
          </a:p>
          <a:p>
            <a:pPr marL="342900" indent="-342900">
              <a:buSzPct val="120000"/>
              <a:buFont typeface="Arial" panose="020B0604020202020204" pitchFamily="34" charset="0"/>
              <a:buChar char="•"/>
            </a:pPr>
            <a:endParaRPr lang="en-US" sz="2400" dirty="0"/>
          </a:p>
          <a:p>
            <a:pPr marL="342900" indent="-342900">
              <a:buSzPct val="120000"/>
              <a:buFont typeface="Arial" panose="020B0604020202020204" pitchFamily="34" charset="0"/>
              <a:buChar char="•"/>
            </a:pPr>
            <a:endParaRPr lang="en-US" sz="2400" dirty="0"/>
          </a:p>
        </p:txBody>
      </p:sp>
      <p:sp>
        <p:nvSpPr>
          <p:cNvPr id="8" name="Google Shape;108;p17">
            <a:extLst>
              <a:ext uri="{FF2B5EF4-FFF2-40B4-BE49-F238E27FC236}">
                <a16:creationId xmlns:a16="http://schemas.microsoft.com/office/drawing/2014/main" id="{4856E9A6-80A2-4A94-BCC9-9800C38207F7}"/>
              </a:ext>
            </a:extLst>
          </p:cNvPr>
          <p:cNvSpPr txBox="1">
            <a:spLocks/>
          </p:cNvSpPr>
          <p:nvPr/>
        </p:nvSpPr>
        <p:spPr>
          <a:xfrm>
            <a:off x="9881929" y="10050330"/>
            <a:ext cx="7023837" cy="21380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01650" indent="-342900">
              <a:buSzPct val="120000"/>
              <a:buFont typeface="Arial" panose="020B0604020202020204" pitchFamily="34" charset="0"/>
              <a:buChar char="•"/>
            </a:pPr>
            <a:r>
              <a:rPr lang="en-US" sz="2400" dirty="0"/>
              <a:t>Temperature does not have any outliers</a:t>
            </a:r>
          </a:p>
          <a:p>
            <a:pPr marL="501650" indent="-342900">
              <a:buSzPct val="120000"/>
              <a:buFont typeface="Arial" panose="020B0604020202020204" pitchFamily="34" charset="0"/>
              <a:buChar char="•"/>
            </a:pPr>
            <a:r>
              <a:rPr lang="en-US" sz="2400" dirty="0"/>
              <a:t>50% of the temperature values are less than 45F (~7 degree </a:t>
            </a:r>
            <a:r>
              <a:rPr lang="en-US" sz="2400" dirty="0" err="1"/>
              <a:t>celsius</a:t>
            </a:r>
            <a:r>
              <a:rPr lang="en-US" sz="2400" dirty="0"/>
              <a:t>), indicating cold weather conditions</a:t>
            </a:r>
          </a:p>
        </p:txBody>
      </p:sp>
      <p:sp>
        <p:nvSpPr>
          <p:cNvPr id="9" name="Google Shape;109;p17">
            <a:extLst>
              <a:ext uri="{FF2B5EF4-FFF2-40B4-BE49-F238E27FC236}">
                <a16:creationId xmlns:a16="http://schemas.microsoft.com/office/drawing/2014/main" id="{821307D8-EB23-408F-B425-88CD0AF0D0A2}"/>
              </a:ext>
            </a:extLst>
          </p:cNvPr>
          <p:cNvSpPr txBox="1">
            <a:spLocks/>
          </p:cNvSpPr>
          <p:nvPr/>
        </p:nvSpPr>
        <p:spPr>
          <a:xfrm>
            <a:off x="17587258" y="10050330"/>
            <a:ext cx="6187142" cy="2138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01650" indent="-342900">
              <a:buSzPct val="120000"/>
              <a:buFont typeface="Arial" panose="020B0604020202020204" pitchFamily="34" charset="0"/>
              <a:buChar char="•"/>
            </a:pPr>
            <a:r>
              <a:rPr lang="en-US" sz="2400" dirty="0"/>
              <a:t>The distribution is similar to that of temperature. It suggests possible correlation between the two variables</a:t>
            </a:r>
          </a:p>
          <a:p>
            <a:pPr marL="501650" indent="-342900">
              <a:buSzPct val="120000"/>
              <a:buFont typeface="Arial" panose="020B0604020202020204" pitchFamily="34" charset="0"/>
              <a:buChar char="•"/>
            </a:pPr>
            <a:r>
              <a:rPr lang="en-US" sz="2400" dirty="0"/>
              <a:t>Dew point is an indication of humidity, which is correlated with temperature</a:t>
            </a:r>
          </a:p>
          <a:p>
            <a:pPr marL="342900" indent="-342900">
              <a:buSzPct val="120000"/>
              <a:buFont typeface="Arial" panose="020B0604020202020204" pitchFamily="34" charset="0"/>
              <a:buChar char="•"/>
            </a:pPr>
            <a:endParaRPr lang="en-US" sz="2400" dirty="0"/>
          </a:p>
        </p:txBody>
      </p:sp>
      <p:grpSp>
        <p:nvGrpSpPr>
          <p:cNvPr id="17" name="Group 16">
            <a:extLst>
              <a:ext uri="{FF2B5EF4-FFF2-40B4-BE49-F238E27FC236}">
                <a16:creationId xmlns:a16="http://schemas.microsoft.com/office/drawing/2014/main" id="{8A367CCA-5A65-4E59-A140-FF5F20BC0429}"/>
              </a:ext>
            </a:extLst>
          </p:cNvPr>
          <p:cNvGrpSpPr/>
          <p:nvPr/>
        </p:nvGrpSpPr>
        <p:grpSpPr>
          <a:xfrm>
            <a:off x="1052323" y="2952700"/>
            <a:ext cx="22900191" cy="7053009"/>
            <a:chOff x="1052323" y="3216164"/>
            <a:chExt cx="22900191" cy="7053009"/>
          </a:xfrm>
        </p:grpSpPr>
        <p:sp>
          <p:nvSpPr>
            <p:cNvPr id="4" name="Google Shape;104;p17">
              <a:extLst>
                <a:ext uri="{FF2B5EF4-FFF2-40B4-BE49-F238E27FC236}">
                  <a16:creationId xmlns:a16="http://schemas.microsoft.com/office/drawing/2014/main" id="{C4CF6DC1-7D04-406F-99AC-A4104417C781}"/>
                </a:ext>
              </a:extLst>
            </p:cNvPr>
            <p:cNvSpPr txBox="1"/>
            <p:nvPr/>
          </p:nvSpPr>
          <p:spPr>
            <a:xfrm>
              <a:off x="3968348" y="3216164"/>
              <a:ext cx="4028916" cy="7513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Visibility</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5" name="Google Shape;105;p17">
              <a:extLst>
                <a:ext uri="{FF2B5EF4-FFF2-40B4-BE49-F238E27FC236}">
                  <a16:creationId xmlns:a16="http://schemas.microsoft.com/office/drawing/2014/main" id="{B1C3A4B9-BE3E-45F1-A3E1-472C97B6D31F}"/>
                </a:ext>
              </a:extLst>
            </p:cNvPr>
            <p:cNvSpPr txBox="1"/>
            <p:nvPr/>
          </p:nvSpPr>
          <p:spPr>
            <a:xfrm>
              <a:off x="11295230" y="3252156"/>
              <a:ext cx="4396600" cy="8177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buNone/>
                <a:defRPr sz="3200">
                  <a:solidFill>
                    <a:srgbClr val="0000FF"/>
                  </a:solidFill>
                  <a:latin typeface="Arial" panose="020B0604020202020204" pitchFamily="34" charset="0"/>
                  <a:ea typeface="Nunito"/>
                  <a:cs typeface="Arial" panose="020B0604020202020204" pitchFamily="34" charset="0"/>
                </a:defRPr>
              </a:lvl1pPr>
            </a:lstStyle>
            <a:p>
              <a:r>
                <a:rPr lang="en" dirty="0">
                  <a:sym typeface="Nunito"/>
                </a:rPr>
                <a:t>Temperature</a:t>
              </a:r>
              <a:endParaRPr dirty="0">
                <a:sym typeface="Nunito"/>
              </a:endParaRPr>
            </a:p>
          </p:txBody>
        </p:sp>
        <p:sp>
          <p:nvSpPr>
            <p:cNvPr id="6" name="Google Shape;106;p17">
              <a:extLst>
                <a:ext uri="{FF2B5EF4-FFF2-40B4-BE49-F238E27FC236}">
                  <a16:creationId xmlns:a16="http://schemas.microsoft.com/office/drawing/2014/main" id="{25B1C32E-3905-48D2-9FEA-5A5AA7E3C1BB}"/>
                </a:ext>
              </a:extLst>
            </p:cNvPr>
            <p:cNvSpPr txBox="1"/>
            <p:nvPr/>
          </p:nvSpPr>
          <p:spPr>
            <a:xfrm>
              <a:off x="19555914" y="3374790"/>
              <a:ext cx="4396600" cy="4760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buNone/>
                <a:defRPr sz="3200">
                  <a:solidFill>
                    <a:srgbClr val="0000FF"/>
                  </a:solidFill>
                  <a:latin typeface="Arial" panose="020B0604020202020204" pitchFamily="34" charset="0"/>
                  <a:ea typeface="Nunito"/>
                  <a:cs typeface="Arial" panose="020B0604020202020204" pitchFamily="34" charset="0"/>
                </a:defRPr>
              </a:lvl1pPr>
            </a:lstStyle>
            <a:p>
              <a:r>
                <a:rPr lang="en" dirty="0">
                  <a:sym typeface="Nunito"/>
                </a:rPr>
                <a:t>Dew point</a:t>
              </a:r>
              <a:endParaRPr dirty="0">
                <a:sym typeface="Nunito"/>
              </a:endParaRPr>
            </a:p>
          </p:txBody>
        </p:sp>
        <p:pic>
          <p:nvPicPr>
            <p:cNvPr id="10" name="Google Shape;110;p17">
              <a:extLst>
                <a:ext uri="{FF2B5EF4-FFF2-40B4-BE49-F238E27FC236}">
                  <a16:creationId xmlns:a16="http://schemas.microsoft.com/office/drawing/2014/main" id="{90B78908-C270-47D9-9EA1-1D34FDFBD8D9}"/>
                </a:ext>
              </a:extLst>
            </p:cNvPr>
            <p:cNvPicPr preferRelativeResize="0"/>
            <p:nvPr/>
          </p:nvPicPr>
          <p:blipFill>
            <a:blip r:embed="rId2">
              <a:alphaModFix/>
            </a:blip>
            <a:stretch>
              <a:fillRect/>
            </a:stretch>
          </p:blipFill>
          <p:spPr>
            <a:xfrm>
              <a:off x="1052323" y="7462518"/>
              <a:ext cx="7326133" cy="2806655"/>
            </a:xfrm>
            <a:prstGeom prst="rect">
              <a:avLst/>
            </a:prstGeom>
            <a:noFill/>
            <a:ln>
              <a:noFill/>
            </a:ln>
          </p:spPr>
        </p:pic>
        <p:pic>
          <p:nvPicPr>
            <p:cNvPr id="11" name="Google Shape;111;p17">
              <a:extLst>
                <a:ext uri="{FF2B5EF4-FFF2-40B4-BE49-F238E27FC236}">
                  <a16:creationId xmlns:a16="http://schemas.microsoft.com/office/drawing/2014/main" id="{85BC15BD-0C5E-4E63-BD45-E9E4CA4CC0A0}"/>
                </a:ext>
              </a:extLst>
            </p:cNvPr>
            <p:cNvPicPr preferRelativeResize="0"/>
            <p:nvPr/>
          </p:nvPicPr>
          <p:blipFill>
            <a:blip r:embed="rId3">
              <a:alphaModFix/>
            </a:blip>
            <a:stretch>
              <a:fillRect/>
            </a:stretch>
          </p:blipFill>
          <p:spPr>
            <a:xfrm>
              <a:off x="1291469" y="4087643"/>
              <a:ext cx="7086987" cy="3156320"/>
            </a:xfrm>
            <a:prstGeom prst="rect">
              <a:avLst/>
            </a:prstGeom>
            <a:noFill/>
            <a:ln>
              <a:noFill/>
            </a:ln>
          </p:spPr>
        </p:pic>
        <p:pic>
          <p:nvPicPr>
            <p:cNvPr id="12" name="Google Shape;112;p17">
              <a:extLst>
                <a:ext uri="{FF2B5EF4-FFF2-40B4-BE49-F238E27FC236}">
                  <a16:creationId xmlns:a16="http://schemas.microsoft.com/office/drawing/2014/main" id="{B0B41036-CF95-4405-838E-A7B841E0D91C}"/>
                </a:ext>
              </a:extLst>
            </p:cNvPr>
            <p:cNvPicPr preferRelativeResize="0"/>
            <p:nvPr/>
          </p:nvPicPr>
          <p:blipFill>
            <a:blip r:embed="rId4">
              <a:alphaModFix/>
            </a:blip>
            <a:stretch>
              <a:fillRect/>
            </a:stretch>
          </p:blipFill>
          <p:spPr>
            <a:xfrm>
              <a:off x="9274677" y="7462518"/>
              <a:ext cx="7429765" cy="2585848"/>
            </a:xfrm>
            <a:prstGeom prst="rect">
              <a:avLst/>
            </a:prstGeom>
            <a:noFill/>
            <a:ln>
              <a:noFill/>
            </a:ln>
          </p:spPr>
        </p:pic>
        <p:pic>
          <p:nvPicPr>
            <p:cNvPr id="13" name="Google Shape;113;p17">
              <a:extLst>
                <a:ext uri="{FF2B5EF4-FFF2-40B4-BE49-F238E27FC236}">
                  <a16:creationId xmlns:a16="http://schemas.microsoft.com/office/drawing/2014/main" id="{EDF6336C-B2DF-41F6-B4D6-C0DC9AD53F7E}"/>
                </a:ext>
              </a:extLst>
            </p:cNvPr>
            <p:cNvPicPr preferRelativeResize="0"/>
            <p:nvPr/>
          </p:nvPicPr>
          <p:blipFill>
            <a:blip r:embed="rId5">
              <a:alphaModFix/>
            </a:blip>
            <a:stretch>
              <a:fillRect/>
            </a:stretch>
          </p:blipFill>
          <p:spPr>
            <a:xfrm>
              <a:off x="9305882" y="4090511"/>
              <a:ext cx="7429765" cy="3156320"/>
            </a:xfrm>
            <a:prstGeom prst="rect">
              <a:avLst/>
            </a:prstGeom>
            <a:noFill/>
            <a:ln>
              <a:noFill/>
            </a:ln>
          </p:spPr>
        </p:pic>
        <p:pic>
          <p:nvPicPr>
            <p:cNvPr id="14" name="Google Shape;114;p17">
              <a:extLst>
                <a:ext uri="{FF2B5EF4-FFF2-40B4-BE49-F238E27FC236}">
                  <a16:creationId xmlns:a16="http://schemas.microsoft.com/office/drawing/2014/main" id="{E5CCCF3E-4198-4A08-ACC1-A420EF6D95F0}"/>
                </a:ext>
              </a:extLst>
            </p:cNvPr>
            <p:cNvPicPr preferRelativeResize="0"/>
            <p:nvPr/>
          </p:nvPicPr>
          <p:blipFill>
            <a:blip r:embed="rId6">
              <a:alphaModFix/>
            </a:blip>
            <a:stretch>
              <a:fillRect/>
            </a:stretch>
          </p:blipFill>
          <p:spPr>
            <a:xfrm>
              <a:off x="17240630" y="7583324"/>
              <a:ext cx="6533770" cy="2585847"/>
            </a:xfrm>
            <a:prstGeom prst="rect">
              <a:avLst/>
            </a:prstGeom>
            <a:noFill/>
            <a:ln>
              <a:noFill/>
            </a:ln>
          </p:spPr>
        </p:pic>
        <p:pic>
          <p:nvPicPr>
            <p:cNvPr id="15" name="Google Shape;115;p17">
              <a:extLst>
                <a:ext uri="{FF2B5EF4-FFF2-40B4-BE49-F238E27FC236}">
                  <a16:creationId xmlns:a16="http://schemas.microsoft.com/office/drawing/2014/main" id="{14C8A9EB-7708-4946-9575-6E45835A2912}"/>
                </a:ext>
              </a:extLst>
            </p:cNvPr>
            <p:cNvPicPr preferRelativeResize="0"/>
            <p:nvPr/>
          </p:nvPicPr>
          <p:blipFill>
            <a:blip r:embed="rId7">
              <a:alphaModFix/>
            </a:blip>
            <a:stretch>
              <a:fillRect/>
            </a:stretch>
          </p:blipFill>
          <p:spPr>
            <a:xfrm>
              <a:off x="17320296" y="4187334"/>
              <a:ext cx="6454104" cy="3059497"/>
            </a:xfrm>
            <a:prstGeom prst="rect">
              <a:avLst/>
            </a:prstGeom>
            <a:noFill/>
            <a:ln>
              <a:noFill/>
            </a:ln>
          </p:spPr>
        </p:pic>
      </p:grpSp>
      <p:sp>
        <p:nvSpPr>
          <p:cNvPr id="16" name="Google Shape;62;p13">
            <a:extLst>
              <a:ext uri="{FF2B5EF4-FFF2-40B4-BE49-F238E27FC236}">
                <a16:creationId xmlns:a16="http://schemas.microsoft.com/office/drawing/2014/main" id="{0F472E4C-132B-4FD7-BE27-BF1B98235C69}"/>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Visibility, Temperature &amp; Dew Point</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31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1;p18">
            <a:extLst>
              <a:ext uri="{FF2B5EF4-FFF2-40B4-BE49-F238E27FC236}">
                <a16:creationId xmlns:a16="http://schemas.microsoft.com/office/drawing/2014/main" id="{CC7D7902-21F5-47CD-A4EC-7E7E19BE899D}"/>
              </a:ext>
            </a:extLst>
          </p:cNvPr>
          <p:cNvSpPr txBox="1">
            <a:spLocks/>
          </p:cNvSpPr>
          <p:nvPr/>
        </p:nvSpPr>
        <p:spPr>
          <a:xfrm>
            <a:off x="752792" y="10424720"/>
            <a:ext cx="8389500" cy="220983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t>Observations:</a:t>
            </a:r>
          </a:p>
          <a:p>
            <a:pPr marL="457200" indent="-304800">
              <a:buSzPts val="1200"/>
              <a:buFont typeface="Arial"/>
              <a:buChar char="●"/>
            </a:pPr>
            <a:r>
              <a:rPr lang="en-US" sz="2800" dirty="0"/>
              <a:t>It rains on relatively fewer days in New York</a:t>
            </a:r>
          </a:p>
          <a:p>
            <a:pPr marL="457200" indent="-304800">
              <a:buSzPts val="1200"/>
              <a:buFont typeface="Arial"/>
              <a:buChar char="●"/>
            </a:pPr>
            <a:r>
              <a:rPr lang="en-US" sz="2800" dirty="0"/>
              <a:t>Most of the days are dry</a:t>
            </a:r>
          </a:p>
          <a:p>
            <a:pPr marL="457200" indent="-304800">
              <a:buSzPts val="1200"/>
              <a:buFont typeface="Arial"/>
              <a:buChar char="●"/>
            </a:pPr>
            <a:r>
              <a:rPr lang="en-US" sz="2800" dirty="0"/>
              <a:t>The outliers occur when it rains heavily</a:t>
            </a:r>
          </a:p>
          <a:p>
            <a:endParaRPr lang="en-US" sz="2800" dirty="0"/>
          </a:p>
        </p:txBody>
      </p:sp>
      <p:sp>
        <p:nvSpPr>
          <p:cNvPr id="5" name="Google Shape;123;p18">
            <a:extLst>
              <a:ext uri="{FF2B5EF4-FFF2-40B4-BE49-F238E27FC236}">
                <a16:creationId xmlns:a16="http://schemas.microsoft.com/office/drawing/2014/main" id="{BD71806B-5CA7-4ABE-8F23-8292A3669BF4}"/>
              </a:ext>
            </a:extLst>
          </p:cNvPr>
          <p:cNvSpPr txBox="1"/>
          <p:nvPr/>
        </p:nvSpPr>
        <p:spPr>
          <a:xfrm>
            <a:off x="1772449" y="3383663"/>
            <a:ext cx="5290291" cy="123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1 hour liquid precipitation</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6" name="Google Shape;124;p18">
            <a:extLst>
              <a:ext uri="{FF2B5EF4-FFF2-40B4-BE49-F238E27FC236}">
                <a16:creationId xmlns:a16="http://schemas.microsoft.com/office/drawing/2014/main" id="{9693FE06-A6CD-49DE-AD3F-2B1A66EB6B07}"/>
              </a:ext>
            </a:extLst>
          </p:cNvPr>
          <p:cNvSpPr txBox="1"/>
          <p:nvPr/>
        </p:nvSpPr>
        <p:spPr>
          <a:xfrm>
            <a:off x="9684609" y="3343710"/>
            <a:ext cx="5290291" cy="3639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6 hour liquid precipitation</a:t>
            </a:r>
            <a:endParaRPr sz="3200" dirty="0">
              <a:solidFill>
                <a:srgbClr val="0000FF"/>
              </a:solidFill>
              <a:latin typeface="Arial" panose="020B0604020202020204" pitchFamily="34" charset="0"/>
              <a:ea typeface="Nunito"/>
              <a:cs typeface="Arial" panose="020B0604020202020204" pitchFamily="34" charset="0"/>
              <a:sym typeface="Nunito"/>
            </a:endParaRPr>
          </a:p>
        </p:txBody>
      </p:sp>
      <p:sp>
        <p:nvSpPr>
          <p:cNvPr id="7" name="Google Shape;125;p18">
            <a:extLst>
              <a:ext uri="{FF2B5EF4-FFF2-40B4-BE49-F238E27FC236}">
                <a16:creationId xmlns:a16="http://schemas.microsoft.com/office/drawing/2014/main" id="{65FDB598-7093-45A3-9558-61DB92FAA5EA}"/>
              </a:ext>
            </a:extLst>
          </p:cNvPr>
          <p:cNvSpPr txBox="1"/>
          <p:nvPr/>
        </p:nvSpPr>
        <p:spPr>
          <a:xfrm>
            <a:off x="17596769" y="3331047"/>
            <a:ext cx="5120777" cy="8265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24 hour liquid precipitation</a:t>
            </a:r>
            <a:endParaRPr sz="3200" dirty="0">
              <a:solidFill>
                <a:srgbClr val="0000FF"/>
              </a:solidFill>
              <a:latin typeface="Arial" panose="020B0604020202020204" pitchFamily="34" charset="0"/>
              <a:ea typeface="Nunito"/>
              <a:cs typeface="Arial" panose="020B0604020202020204" pitchFamily="34" charset="0"/>
              <a:sym typeface="Nunito"/>
            </a:endParaRPr>
          </a:p>
        </p:txBody>
      </p:sp>
      <p:pic>
        <p:nvPicPr>
          <p:cNvPr id="8" name="Google Shape;126;p18">
            <a:extLst>
              <a:ext uri="{FF2B5EF4-FFF2-40B4-BE49-F238E27FC236}">
                <a16:creationId xmlns:a16="http://schemas.microsoft.com/office/drawing/2014/main" id="{4B618E9C-6710-4DB7-B15F-A50B7C719521}"/>
              </a:ext>
            </a:extLst>
          </p:cNvPr>
          <p:cNvPicPr preferRelativeResize="0"/>
          <p:nvPr/>
        </p:nvPicPr>
        <p:blipFill>
          <a:blip r:embed="rId2">
            <a:alphaModFix/>
          </a:blip>
          <a:stretch>
            <a:fillRect/>
          </a:stretch>
        </p:blipFill>
        <p:spPr>
          <a:xfrm>
            <a:off x="670381" y="4126375"/>
            <a:ext cx="7197711" cy="3206721"/>
          </a:xfrm>
          <a:prstGeom prst="rect">
            <a:avLst/>
          </a:prstGeom>
          <a:noFill/>
          <a:ln>
            <a:noFill/>
          </a:ln>
        </p:spPr>
      </p:pic>
      <p:pic>
        <p:nvPicPr>
          <p:cNvPr id="9" name="Google Shape;127;p18">
            <a:extLst>
              <a:ext uri="{FF2B5EF4-FFF2-40B4-BE49-F238E27FC236}">
                <a16:creationId xmlns:a16="http://schemas.microsoft.com/office/drawing/2014/main" id="{4F0CDAC5-A4F4-4CDC-9EAA-3AB12B9D71F8}"/>
              </a:ext>
            </a:extLst>
          </p:cNvPr>
          <p:cNvPicPr preferRelativeResize="0"/>
          <p:nvPr/>
        </p:nvPicPr>
        <p:blipFill>
          <a:blip r:embed="rId3">
            <a:alphaModFix/>
          </a:blip>
          <a:stretch>
            <a:fillRect/>
          </a:stretch>
        </p:blipFill>
        <p:spPr>
          <a:xfrm>
            <a:off x="-323468" y="7420354"/>
            <a:ext cx="8191559" cy="2911983"/>
          </a:xfrm>
          <a:prstGeom prst="rect">
            <a:avLst/>
          </a:prstGeom>
          <a:noFill/>
          <a:ln>
            <a:noFill/>
          </a:ln>
        </p:spPr>
      </p:pic>
      <p:pic>
        <p:nvPicPr>
          <p:cNvPr id="10" name="Google Shape;128;p18">
            <a:extLst>
              <a:ext uri="{FF2B5EF4-FFF2-40B4-BE49-F238E27FC236}">
                <a16:creationId xmlns:a16="http://schemas.microsoft.com/office/drawing/2014/main" id="{0241C130-9FEF-4BF5-9D51-DD1F768C6B62}"/>
              </a:ext>
            </a:extLst>
          </p:cNvPr>
          <p:cNvPicPr preferRelativeResize="0"/>
          <p:nvPr/>
        </p:nvPicPr>
        <p:blipFill>
          <a:blip r:embed="rId4">
            <a:alphaModFix/>
          </a:blip>
          <a:stretch>
            <a:fillRect/>
          </a:stretch>
        </p:blipFill>
        <p:spPr>
          <a:xfrm>
            <a:off x="7793313" y="7420355"/>
            <a:ext cx="7714096" cy="3004366"/>
          </a:xfrm>
          <a:prstGeom prst="rect">
            <a:avLst/>
          </a:prstGeom>
          <a:noFill/>
          <a:ln>
            <a:noFill/>
          </a:ln>
        </p:spPr>
      </p:pic>
      <p:pic>
        <p:nvPicPr>
          <p:cNvPr id="11" name="Google Shape;129;p18">
            <a:extLst>
              <a:ext uri="{FF2B5EF4-FFF2-40B4-BE49-F238E27FC236}">
                <a16:creationId xmlns:a16="http://schemas.microsoft.com/office/drawing/2014/main" id="{5F1FC4C1-AE49-4A64-9EF2-6E070041965E}"/>
              </a:ext>
            </a:extLst>
          </p:cNvPr>
          <p:cNvPicPr preferRelativeResize="0"/>
          <p:nvPr/>
        </p:nvPicPr>
        <p:blipFill>
          <a:blip r:embed="rId5">
            <a:alphaModFix/>
          </a:blip>
          <a:stretch>
            <a:fillRect/>
          </a:stretch>
        </p:blipFill>
        <p:spPr>
          <a:xfrm>
            <a:off x="8269481" y="4193236"/>
            <a:ext cx="7197711" cy="3119507"/>
          </a:xfrm>
          <a:prstGeom prst="rect">
            <a:avLst/>
          </a:prstGeom>
          <a:noFill/>
          <a:ln>
            <a:noFill/>
          </a:ln>
        </p:spPr>
      </p:pic>
      <p:pic>
        <p:nvPicPr>
          <p:cNvPr id="12" name="Google Shape;130;p18">
            <a:extLst>
              <a:ext uri="{FF2B5EF4-FFF2-40B4-BE49-F238E27FC236}">
                <a16:creationId xmlns:a16="http://schemas.microsoft.com/office/drawing/2014/main" id="{5471BD18-F222-4035-B12F-4E4F4698E9D2}"/>
              </a:ext>
            </a:extLst>
          </p:cNvPr>
          <p:cNvPicPr preferRelativeResize="0"/>
          <p:nvPr/>
        </p:nvPicPr>
        <p:blipFill>
          <a:blip r:embed="rId6">
            <a:alphaModFix/>
          </a:blip>
          <a:stretch>
            <a:fillRect/>
          </a:stretch>
        </p:blipFill>
        <p:spPr>
          <a:xfrm>
            <a:off x="15507409" y="7348427"/>
            <a:ext cx="7714095" cy="3030685"/>
          </a:xfrm>
          <a:prstGeom prst="rect">
            <a:avLst/>
          </a:prstGeom>
          <a:noFill/>
          <a:ln>
            <a:noFill/>
          </a:ln>
        </p:spPr>
      </p:pic>
      <p:pic>
        <p:nvPicPr>
          <p:cNvPr id="13" name="Google Shape;131;p18">
            <a:extLst>
              <a:ext uri="{FF2B5EF4-FFF2-40B4-BE49-F238E27FC236}">
                <a16:creationId xmlns:a16="http://schemas.microsoft.com/office/drawing/2014/main" id="{14CD4532-0126-42B9-85EF-36D180516027}"/>
              </a:ext>
            </a:extLst>
          </p:cNvPr>
          <p:cNvPicPr preferRelativeResize="0"/>
          <p:nvPr/>
        </p:nvPicPr>
        <p:blipFill>
          <a:blip r:embed="rId7">
            <a:alphaModFix/>
          </a:blip>
          <a:stretch>
            <a:fillRect/>
          </a:stretch>
        </p:blipFill>
        <p:spPr>
          <a:xfrm>
            <a:off x="16308062" y="4193235"/>
            <a:ext cx="6913443" cy="3119507"/>
          </a:xfrm>
          <a:prstGeom prst="rect">
            <a:avLst/>
          </a:prstGeom>
          <a:noFill/>
          <a:ln>
            <a:noFill/>
          </a:ln>
        </p:spPr>
      </p:pic>
      <p:sp>
        <p:nvSpPr>
          <p:cNvPr id="14" name="Google Shape;62;p13">
            <a:extLst>
              <a:ext uri="{FF2B5EF4-FFF2-40B4-BE49-F238E27FC236}">
                <a16:creationId xmlns:a16="http://schemas.microsoft.com/office/drawing/2014/main" id="{BEEA93C3-FEE0-4FA0-B4D9-7347186E8F60}"/>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Univariate Analysis</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92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19">
            <a:extLst>
              <a:ext uri="{FF2B5EF4-FFF2-40B4-BE49-F238E27FC236}">
                <a16:creationId xmlns:a16="http://schemas.microsoft.com/office/drawing/2014/main" id="{F0C64ED7-0792-4660-9B98-D232D0A13F4E}"/>
              </a:ext>
            </a:extLst>
          </p:cNvPr>
          <p:cNvSpPr txBox="1">
            <a:spLocks/>
          </p:cNvSpPr>
          <p:nvPr/>
        </p:nvSpPr>
        <p:spPr>
          <a:xfrm>
            <a:off x="670382" y="3654960"/>
            <a:ext cx="10940371" cy="72327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3200" b="1" dirty="0"/>
              <a:t>Observations:</a:t>
            </a:r>
          </a:p>
          <a:p>
            <a:pPr marL="609600" indent="-457200">
              <a:lnSpc>
                <a:spcPct val="150000"/>
              </a:lnSpc>
              <a:buSzPct val="100000"/>
              <a:buFont typeface="Arial" panose="020B0604020202020204" pitchFamily="34" charset="0"/>
              <a:buChar char="•"/>
            </a:pPr>
            <a:r>
              <a:rPr lang="en-US" sz="3200" dirty="0"/>
              <a:t>We observe that there is a snowfall in the time period that we are </a:t>
            </a:r>
            <a:r>
              <a:rPr lang="en-US" sz="3200" dirty="0" err="1"/>
              <a:t>analysing</a:t>
            </a:r>
            <a:r>
              <a:rPr lang="en-US" sz="3200" dirty="0"/>
              <a:t>.</a:t>
            </a:r>
          </a:p>
          <a:p>
            <a:pPr marL="609600" indent="-457200">
              <a:lnSpc>
                <a:spcPct val="150000"/>
              </a:lnSpc>
              <a:buSzPct val="100000"/>
              <a:buFont typeface="Arial" panose="020B0604020202020204" pitchFamily="34" charset="0"/>
              <a:buChar char="•"/>
            </a:pPr>
            <a:r>
              <a:rPr lang="en-US" sz="3200" dirty="0"/>
              <a:t>There are outliers in this data.</a:t>
            </a:r>
          </a:p>
          <a:p>
            <a:pPr marL="609600" indent="-457200">
              <a:lnSpc>
                <a:spcPct val="150000"/>
              </a:lnSpc>
              <a:buSzPct val="100000"/>
              <a:buFont typeface="Arial" panose="020B0604020202020204" pitchFamily="34" charset="0"/>
              <a:buChar char="•"/>
            </a:pPr>
            <a:r>
              <a:rPr lang="en-US" sz="3200" dirty="0"/>
              <a:t>We will have to see how snowfall affects pickups. We know that very few people are likely to get out if it is snowing heavily, so our pickups will decrease when it snows. </a:t>
            </a:r>
          </a:p>
          <a:p>
            <a:endParaRPr lang="en-US" sz="3200" dirty="0"/>
          </a:p>
        </p:txBody>
      </p:sp>
      <p:sp>
        <p:nvSpPr>
          <p:cNvPr id="5" name="Google Shape;139;p19">
            <a:extLst>
              <a:ext uri="{FF2B5EF4-FFF2-40B4-BE49-F238E27FC236}">
                <a16:creationId xmlns:a16="http://schemas.microsoft.com/office/drawing/2014/main" id="{1C5EE143-C8DC-45B7-B359-5295FB7636F6}"/>
              </a:ext>
            </a:extLst>
          </p:cNvPr>
          <p:cNvSpPr txBox="1"/>
          <p:nvPr/>
        </p:nvSpPr>
        <p:spPr>
          <a:xfrm>
            <a:off x="16574525" y="2922064"/>
            <a:ext cx="3733661" cy="11608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Arial" panose="020B0604020202020204" pitchFamily="34" charset="0"/>
                <a:ea typeface="Nunito"/>
                <a:cs typeface="Arial" panose="020B0604020202020204" pitchFamily="34" charset="0"/>
                <a:sym typeface="Nunito"/>
              </a:rPr>
              <a:t>Snow depth</a:t>
            </a:r>
            <a:endParaRPr sz="3200" dirty="0">
              <a:solidFill>
                <a:srgbClr val="0000FF"/>
              </a:solidFill>
              <a:latin typeface="Arial" panose="020B0604020202020204" pitchFamily="34" charset="0"/>
              <a:ea typeface="Nunito"/>
              <a:cs typeface="Arial" panose="020B0604020202020204" pitchFamily="34" charset="0"/>
              <a:sym typeface="Nunito"/>
            </a:endParaRPr>
          </a:p>
        </p:txBody>
      </p:sp>
      <p:pic>
        <p:nvPicPr>
          <p:cNvPr id="6" name="Google Shape;140;p19">
            <a:extLst>
              <a:ext uri="{FF2B5EF4-FFF2-40B4-BE49-F238E27FC236}">
                <a16:creationId xmlns:a16="http://schemas.microsoft.com/office/drawing/2014/main" id="{2354C8C7-FC25-4D0D-9F25-B2FCF947A5BF}"/>
              </a:ext>
            </a:extLst>
          </p:cNvPr>
          <p:cNvPicPr preferRelativeResize="0"/>
          <p:nvPr/>
        </p:nvPicPr>
        <p:blipFill>
          <a:blip r:embed="rId2">
            <a:alphaModFix/>
          </a:blip>
          <a:stretch>
            <a:fillRect/>
          </a:stretch>
        </p:blipFill>
        <p:spPr>
          <a:xfrm>
            <a:off x="13966854" y="8390235"/>
            <a:ext cx="8382781" cy="3943531"/>
          </a:xfrm>
          <a:prstGeom prst="rect">
            <a:avLst/>
          </a:prstGeom>
          <a:noFill/>
          <a:ln>
            <a:noFill/>
          </a:ln>
        </p:spPr>
      </p:pic>
      <p:pic>
        <p:nvPicPr>
          <p:cNvPr id="7" name="Google Shape;141;p19">
            <a:extLst>
              <a:ext uri="{FF2B5EF4-FFF2-40B4-BE49-F238E27FC236}">
                <a16:creationId xmlns:a16="http://schemas.microsoft.com/office/drawing/2014/main" id="{3F75110A-11C2-4D33-BBBF-3421E2BD2D0A}"/>
              </a:ext>
            </a:extLst>
          </p:cNvPr>
          <p:cNvPicPr preferRelativeResize="0"/>
          <p:nvPr/>
        </p:nvPicPr>
        <p:blipFill>
          <a:blip r:embed="rId3">
            <a:alphaModFix/>
          </a:blip>
          <a:stretch>
            <a:fillRect/>
          </a:stretch>
        </p:blipFill>
        <p:spPr>
          <a:xfrm>
            <a:off x="14467697" y="3654960"/>
            <a:ext cx="7881939" cy="4447049"/>
          </a:xfrm>
          <a:prstGeom prst="rect">
            <a:avLst/>
          </a:prstGeom>
          <a:noFill/>
          <a:ln>
            <a:noFill/>
          </a:ln>
        </p:spPr>
      </p:pic>
      <p:sp>
        <p:nvSpPr>
          <p:cNvPr id="8" name="Google Shape;62;p13">
            <a:extLst>
              <a:ext uri="{FF2B5EF4-FFF2-40B4-BE49-F238E27FC236}">
                <a16:creationId xmlns:a16="http://schemas.microsoft.com/office/drawing/2014/main" id="{2717A073-1655-4E66-BA67-0EBADDD3CA3C}"/>
              </a:ext>
            </a:extLst>
          </p:cNvPr>
          <p:cNvSpPr txBox="1">
            <a:spLocks/>
          </p:cNvSpPr>
          <p:nvPr/>
        </p:nvSpPr>
        <p:spPr>
          <a:xfrm>
            <a:off x="670382" y="1957144"/>
            <a:ext cx="19488948" cy="14095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6000" dirty="0">
                <a:solidFill>
                  <a:srgbClr val="0E39A9"/>
                </a:solidFill>
                <a:latin typeface="Arial" panose="020B0604020202020204" pitchFamily="34" charset="0"/>
                <a:cs typeface="Arial" panose="020B0604020202020204" pitchFamily="34" charset="0"/>
              </a:rPr>
              <a:t>EDA – Snow Depth</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002684"/>
      </p:ext>
    </p:extLst>
  </p:cSld>
  <p:clrMapOvr>
    <a:masterClrMapping/>
  </p:clrMapOvr>
</p:sld>
</file>

<file path=ppt/theme/theme1.xml><?xml version="1.0" encoding="utf-8"?>
<a:theme xmlns:a="http://schemas.openxmlformats.org/drawingml/2006/main" name="2_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room">
  <a:themeElements>
    <a:clrScheme name="Showroom">
      <a:dk1>
        <a:srgbClr val="535353"/>
      </a:dk1>
      <a:lt1>
        <a:srgbClr val="340053"/>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room">
  <a:themeElements>
    <a:clrScheme name="Showroom">
      <a:dk1>
        <a:srgbClr val="000000"/>
      </a:dk1>
      <a:lt1>
        <a:srgbClr val="FFFFFF"/>
      </a:lt1>
      <a:dk2>
        <a:srgbClr val="5A5F5E"/>
      </a:dk2>
      <a:lt2>
        <a:srgbClr val="B4B4B4"/>
      </a:lt2>
      <a:accent1>
        <a:srgbClr val="78AAB3"/>
      </a:accent1>
      <a:accent2>
        <a:srgbClr val="9A9671"/>
      </a:accent2>
      <a:accent3>
        <a:srgbClr val="D9971A"/>
      </a:accent3>
      <a:accent4>
        <a:srgbClr val="D7620E"/>
      </a:accent4>
      <a:accent5>
        <a:srgbClr val="A61702"/>
      </a:accent5>
      <a:accent6>
        <a:srgbClr val="606B7E"/>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3190</TotalTime>
  <Words>1189</Words>
  <Application>Microsoft Office PowerPoint</Application>
  <PresentationFormat>Custom</PresentationFormat>
  <Paragraphs>139</Paragraphs>
  <Slides>15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Gill Sans</vt:lpstr>
      <vt:lpstr>Nunito</vt:lpstr>
      <vt:lpstr>Arial</vt:lpstr>
      <vt:lpstr>Calibri</vt:lpstr>
      <vt:lpstr>Helvetica Neue</vt:lpstr>
      <vt:lpstr>2_Showroom</vt:lpstr>
      <vt:lpstr>Showroom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Barwad</dc:creator>
  <cp:lastModifiedBy>Aakash Barwad</cp:lastModifiedBy>
  <cp:revision>74</cp:revision>
  <dcterms:modified xsi:type="dcterms:W3CDTF">2023-02-21T08:51:26Z</dcterms:modified>
</cp:coreProperties>
</file>