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Montserrat"/>
      <p:regular r:id="rId23"/>
      <p:bold r:id="rId24"/>
      <p:italic r:id="rId25"/>
      <p:boldItalic r:id="rId26"/>
    </p:embeddedFont>
    <p:embeddedFont>
      <p:font typeface="Corbel"/>
      <p:regular r:id="rId27"/>
      <p:bold r:id="rId28"/>
      <p:italic r:id="rId29"/>
      <p:boldItalic r:id="rId30"/>
    </p:embeddedFont>
    <p:embeddedFont>
      <p:font typeface="Candara"/>
      <p:regular r:id="rId31"/>
      <p:bold r:id="rId32"/>
      <p:italic r:id="rId33"/>
      <p:boldItalic r:id="rId34"/>
    </p:embeddedFont>
    <p:embeddedFont>
      <p:font typeface="Helvetica Neue"/>
      <p:regular r:id="rId35"/>
      <p:bold r:id="rId36"/>
      <p:italic r:id="rId37"/>
      <p:boldItalic r:id="rId38"/>
    </p:embeddedFont>
    <p:embeddedFont>
      <p:font typeface="Helvetica Neue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3" roundtripDataSignature="AMtx7mh5oy1CDE8twj4rKxH1i2KH8xkz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fntdata"/><Relationship Id="rId20" Type="http://schemas.openxmlformats.org/officeDocument/2006/relationships/slide" Target="slides/slide14.xml"/><Relationship Id="rId42" Type="http://schemas.openxmlformats.org/officeDocument/2006/relationships/font" Target="fonts/HelveticaNeueLight-boldItalic.fntdata"/><Relationship Id="rId41" Type="http://schemas.openxmlformats.org/officeDocument/2006/relationships/font" Target="fonts/HelveticaNeueLight-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orbel-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ndara-regular.fntdata"/><Relationship Id="rId30" Type="http://schemas.openxmlformats.org/officeDocument/2006/relationships/font" Target="fonts/Corbel-boldItalic.fntdata"/><Relationship Id="rId11" Type="http://schemas.openxmlformats.org/officeDocument/2006/relationships/slide" Target="slides/slide5.xml"/><Relationship Id="rId33" Type="http://schemas.openxmlformats.org/officeDocument/2006/relationships/font" Target="fonts/Candara-italic.fntdata"/><Relationship Id="rId10" Type="http://schemas.openxmlformats.org/officeDocument/2006/relationships/slide" Target="slides/slide4.xml"/><Relationship Id="rId32" Type="http://schemas.openxmlformats.org/officeDocument/2006/relationships/font" Target="fonts/Candara-bold.fntdata"/><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font" Target="fonts/Candara-boldItalic.fntdata"/><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39" Type="http://schemas.openxmlformats.org/officeDocument/2006/relationships/font" Target="fonts/HelveticaNeueLight-regular.fntdata"/><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3" name="Google Shape;23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8" name="Google Shape;24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6" name="Google Shape;25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3" name="Google Shape;26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61e9d653e_1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70" name="Google Shape;270;gf61e9d653e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3" name="Google Shape;1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1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1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gf61e9d653e_1_92"/>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6900"/>
              <a:buFont typeface="Helvetica Neue Light"/>
              <a:buNone/>
              <a:defRPr sz="6900">
                <a:solidFill>
                  <a:srgbClr val="365F91"/>
                </a:solidFill>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78" name="Google Shape;78;gf61e9d653e_1_92"/>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Clr>
                <a:srgbClr val="039BE5"/>
              </a:buClr>
              <a:buSzPts val="3700"/>
              <a:buNone/>
              <a:defRPr sz="3700">
                <a:solidFill>
                  <a:srgbClr val="039BE5"/>
                </a:solidFill>
              </a:defRPr>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79" name="Google Shape;79;gf61e9d653e_1_9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f61e9d653e_1_9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2" name="Google Shape;82;gf61e9d653e_1_9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83" name="Google Shape;83;gf61e9d653e_1_9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4" name="Shape 84"/>
        <p:cNvGrpSpPr/>
        <p:nvPr/>
      </p:nvGrpSpPr>
      <p:grpSpPr>
        <a:xfrm>
          <a:off x="0" y="0"/>
          <a:ext cx="0" cy="0"/>
          <a:chOff x="0" y="0"/>
          <a:chExt cx="0" cy="0"/>
        </a:xfrm>
      </p:grpSpPr>
      <p:sp>
        <p:nvSpPr>
          <p:cNvPr id="85" name="Google Shape;85;gf61e9d653e_1_10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86" name="Google Shape;86;gf61e9d653e_1_10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7" name="Shape 87"/>
        <p:cNvGrpSpPr/>
        <p:nvPr/>
      </p:nvGrpSpPr>
      <p:grpSpPr>
        <a:xfrm>
          <a:off x="0" y="0"/>
          <a:ext cx="0" cy="0"/>
          <a:chOff x="0" y="0"/>
          <a:chExt cx="0" cy="0"/>
        </a:xfrm>
      </p:grpSpPr>
      <p:sp>
        <p:nvSpPr>
          <p:cNvPr id="88" name="Google Shape;88;gf61e9d653e_1_103"/>
          <p:cNvSpPr txBox="1"/>
          <p:nvPr>
            <p:ph idx="1" type="body"/>
          </p:nvPr>
        </p:nvSpPr>
        <p:spPr>
          <a:xfrm>
            <a:off x="838200" y="1825625"/>
            <a:ext cx="10515600" cy="4351200"/>
          </a:xfrm>
          <a:prstGeom prst="rect">
            <a:avLst/>
          </a:prstGeom>
          <a:noFill/>
          <a:ln>
            <a:noFill/>
          </a:ln>
        </p:spPr>
        <p:txBody>
          <a:bodyPr anchorCtr="0" anchor="t" bIns="60925" lIns="121900" spcFirstLastPara="1" rIns="121900" wrap="square" tIns="60925">
            <a:normAutofit/>
          </a:bodyPr>
          <a:lstStyle>
            <a:lvl1pPr indent="-381000" lvl="0" marL="457200" rtl="0" algn="l">
              <a:lnSpc>
                <a:spcPct val="90000"/>
              </a:lnSpc>
              <a:spcBef>
                <a:spcPts val="1000"/>
              </a:spcBef>
              <a:spcAft>
                <a:spcPts val="0"/>
              </a:spcAft>
              <a:buClr>
                <a:schemeClr val="dk1"/>
              </a:buClr>
              <a:buSzPts val="2400"/>
              <a:buChar char="•"/>
              <a:defRPr/>
            </a:lvl1pPr>
            <a:lvl2pPr indent="-381000" lvl="1" marL="914400" rtl="0" algn="l">
              <a:lnSpc>
                <a:spcPct val="90000"/>
              </a:lnSpc>
              <a:spcBef>
                <a:spcPts val="500"/>
              </a:spcBef>
              <a:spcAft>
                <a:spcPts val="0"/>
              </a:spcAft>
              <a:buClr>
                <a:schemeClr val="dk1"/>
              </a:buClr>
              <a:buSzPts val="2400"/>
              <a:buChar char="•"/>
              <a:defRPr/>
            </a:lvl2pPr>
            <a:lvl3pPr indent="-381000" lvl="2" marL="1371600" rtl="0" algn="l">
              <a:lnSpc>
                <a:spcPct val="90000"/>
              </a:lnSpc>
              <a:spcBef>
                <a:spcPts val="500"/>
              </a:spcBef>
              <a:spcAft>
                <a:spcPts val="0"/>
              </a:spcAft>
              <a:buClr>
                <a:schemeClr val="dk1"/>
              </a:buClr>
              <a:buSzPts val="2400"/>
              <a:buChar char="•"/>
              <a:defRPr/>
            </a:lvl3pPr>
            <a:lvl4pPr indent="-381000" lvl="3" marL="1828800" rtl="0" algn="l">
              <a:lnSpc>
                <a:spcPct val="90000"/>
              </a:lnSpc>
              <a:spcBef>
                <a:spcPts val="500"/>
              </a:spcBef>
              <a:spcAft>
                <a:spcPts val="0"/>
              </a:spcAft>
              <a:buClr>
                <a:schemeClr val="dk1"/>
              </a:buClr>
              <a:buSzPts val="2400"/>
              <a:buChar char="•"/>
              <a:defRPr/>
            </a:lvl4pPr>
            <a:lvl5pPr indent="-381000" lvl="4" marL="2286000" rtl="0" algn="l">
              <a:lnSpc>
                <a:spcPct val="90000"/>
              </a:lnSpc>
              <a:spcBef>
                <a:spcPts val="500"/>
              </a:spcBef>
              <a:spcAft>
                <a:spcPts val="0"/>
              </a:spcAft>
              <a:buClr>
                <a:schemeClr val="dk1"/>
              </a:buClr>
              <a:buSzPts val="2400"/>
              <a:buChar char="•"/>
              <a:defRPr/>
            </a:lvl5pPr>
            <a:lvl6pPr indent="-381000" lvl="5" marL="2743200" rtl="0" algn="l">
              <a:lnSpc>
                <a:spcPct val="90000"/>
              </a:lnSpc>
              <a:spcBef>
                <a:spcPts val="500"/>
              </a:spcBef>
              <a:spcAft>
                <a:spcPts val="0"/>
              </a:spcAft>
              <a:buClr>
                <a:schemeClr val="dk1"/>
              </a:buClr>
              <a:buSzPts val="2400"/>
              <a:buChar char="•"/>
              <a:defRPr/>
            </a:lvl6pPr>
            <a:lvl7pPr indent="-381000" lvl="6" marL="3200400" rtl="0" algn="l">
              <a:lnSpc>
                <a:spcPct val="90000"/>
              </a:lnSpc>
              <a:spcBef>
                <a:spcPts val="500"/>
              </a:spcBef>
              <a:spcAft>
                <a:spcPts val="0"/>
              </a:spcAft>
              <a:buClr>
                <a:schemeClr val="dk1"/>
              </a:buClr>
              <a:buSzPts val="2400"/>
              <a:buChar char="•"/>
              <a:defRPr/>
            </a:lvl7pPr>
            <a:lvl8pPr indent="-381000" lvl="7" marL="3657600" rtl="0" algn="l">
              <a:lnSpc>
                <a:spcPct val="90000"/>
              </a:lnSpc>
              <a:spcBef>
                <a:spcPts val="500"/>
              </a:spcBef>
              <a:spcAft>
                <a:spcPts val="0"/>
              </a:spcAft>
              <a:buClr>
                <a:schemeClr val="dk1"/>
              </a:buClr>
              <a:buSzPts val="2400"/>
              <a:buChar char="•"/>
              <a:defRPr/>
            </a:lvl8pPr>
            <a:lvl9pPr indent="-381000" lvl="8" marL="4114800" rtl="0" algn="l">
              <a:lnSpc>
                <a:spcPct val="90000"/>
              </a:lnSpc>
              <a:spcBef>
                <a:spcPts val="500"/>
              </a:spcBef>
              <a:spcAft>
                <a:spcPts val="0"/>
              </a:spcAft>
              <a:buClr>
                <a:schemeClr val="dk1"/>
              </a:buClr>
              <a:buSzPts val="2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gf61e9d653e_1_105"/>
          <p:cNvSpPr txBox="1"/>
          <p:nvPr>
            <p:ph type="ctrTitle"/>
          </p:nvPr>
        </p:nvSpPr>
        <p:spPr>
          <a:xfrm>
            <a:off x="415600" y="2947200"/>
            <a:ext cx="11360700" cy="9636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Clr>
                <a:srgbClr val="365F91"/>
              </a:buClr>
              <a:buSzPts val="4800"/>
              <a:buNone/>
              <a:defRPr b="1" sz="4800">
                <a:solidFill>
                  <a:srgbClr val="365F91"/>
                </a:solidFill>
              </a:defRPr>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gf61e9d653e_1_10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3" name="Google Shape;93;gf61e9d653e_1_10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94" name="Google Shape;94;gf61e9d653e_1_10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95" name="Google Shape;95;gf61e9d653e_1_10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gf61e9d653e_1_1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8" name="Google Shape;98;gf61e9d653e_1_11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
    <p:spTree>
      <p:nvGrpSpPr>
        <p:cNvPr id="99" name="Shape 99"/>
        <p:cNvGrpSpPr/>
        <p:nvPr/>
      </p:nvGrpSpPr>
      <p:grpSpPr>
        <a:xfrm>
          <a:off x="0" y="0"/>
          <a:ext cx="0" cy="0"/>
          <a:chOff x="0" y="0"/>
          <a:chExt cx="0" cy="0"/>
        </a:xfrm>
      </p:grpSpPr>
      <p:sp>
        <p:nvSpPr>
          <p:cNvPr id="100" name="Google Shape;100;gf61e9d653e_1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1" name="Google Shape;101;gf61e9d653e_1_115"/>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rgbClr val="000000"/>
                </a:solidFill>
                <a:latin typeface="Helvetica Neue"/>
                <a:ea typeface="Helvetica Neue"/>
                <a:cs typeface="Helvetica Neue"/>
                <a:sym typeface="Helvetica Neue"/>
              </a:rPr>
              <a:t>Agenda</a:t>
            </a:r>
            <a:endParaRPr b="0" i="0" sz="3700" u="none" cap="none" strike="noStrike">
              <a:solidFill>
                <a:srgbClr val="000000"/>
              </a:solidFill>
              <a:latin typeface="Helvetica Neue"/>
              <a:ea typeface="Helvetica Neue"/>
              <a:cs typeface="Helvetica Neue"/>
              <a:sym typeface="Helvetica Neue"/>
            </a:endParaRPr>
          </a:p>
        </p:txBody>
      </p:sp>
      <p:sp>
        <p:nvSpPr>
          <p:cNvPr id="102" name="Google Shape;102;gf61e9d653e_1_11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vantages &amp; Disadvantages">
  <p:cSld name="TITLE_ONLY_1_1">
    <p:spTree>
      <p:nvGrpSpPr>
        <p:cNvPr id="103" name="Shape 103"/>
        <p:cNvGrpSpPr/>
        <p:nvPr/>
      </p:nvGrpSpPr>
      <p:grpSpPr>
        <a:xfrm>
          <a:off x="0" y="0"/>
          <a:ext cx="0" cy="0"/>
          <a:chOff x="0" y="0"/>
          <a:chExt cx="0" cy="0"/>
        </a:xfrm>
      </p:grpSpPr>
      <p:sp>
        <p:nvSpPr>
          <p:cNvPr id="104" name="Google Shape;104;gf61e9d653e_1_11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5" name="Google Shape;105;gf61e9d653e_1_119"/>
          <p:cNvSpPr txBox="1"/>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rgbClr val="000000"/>
                </a:solidFill>
                <a:latin typeface="Helvetica Neue"/>
                <a:ea typeface="Helvetica Neue"/>
                <a:cs typeface="Helvetica Neue"/>
                <a:sym typeface="Helvetica Neue"/>
              </a:rPr>
              <a:t>Advantages &amp; Disadvantages</a:t>
            </a:r>
            <a:endParaRPr b="0" i="0" sz="3700" u="none" cap="none" strike="noStrike">
              <a:solidFill>
                <a:srgbClr val="000000"/>
              </a:solidFill>
              <a:latin typeface="Helvetica Neue"/>
              <a:ea typeface="Helvetica Neue"/>
              <a:cs typeface="Helvetica Neue"/>
              <a:sym typeface="Helvetica Neue"/>
            </a:endParaRPr>
          </a:p>
        </p:txBody>
      </p:sp>
      <p:sp>
        <p:nvSpPr>
          <p:cNvPr id="106" name="Google Shape;106;gf61e9d653e_1_1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gf61e9d653e_1_1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09" name="Google Shape;109;gf61e9d653e_1_12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0" name="Google Shape;110;gf61e9d653e_1_12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1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19"/>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19"/>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gf61e9d653e_1_127"/>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13" name="Google Shape;113;gf61e9d653e_1_12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gf61e9d653e_1_1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6" name="Google Shape;116;gf61e9d653e_1_130"/>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7" name="Google Shape;117;gf61e9d653e_1_130"/>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gf61e9d653e_1_130"/>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19" name="Google Shape;119;gf61e9d653e_1_13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urce">
  <p:cSld name="CUSTOM_1">
    <p:spTree>
      <p:nvGrpSpPr>
        <p:cNvPr id="120" name="Shape 120"/>
        <p:cNvGrpSpPr/>
        <p:nvPr/>
      </p:nvGrpSpPr>
      <p:grpSpPr>
        <a:xfrm>
          <a:off x="0" y="0"/>
          <a:ext cx="0" cy="0"/>
          <a:chOff x="0" y="0"/>
          <a:chExt cx="0" cy="0"/>
        </a:xfrm>
      </p:grpSpPr>
      <p:sp>
        <p:nvSpPr>
          <p:cNvPr id="121" name="Google Shape;121;gf61e9d653e_1_136"/>
          <p:cNvSpPr txBox="1"/>
          <p:nvPr>
            <p:ph idx="1" type="subTitle"/>
          </p:nvPr>
        </p:nvSpPr>
        <p:spPr>
          <a:xfrm>
            <a:off x="196400" y="6452633"/>
            <a:ext cx="2013300" cy="2157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800"/>
              <a:buNone/>
              <a:defRPr i="1" sz="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gf61e9d653e_1_13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gf61e9d653e_1_14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26" name="Google Shape;126;gf61e9d653e_1_14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27" name="Google Shape;127;gf61e9d653e_1_14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type="blank">
  <p:cSld name="BLANK">
    <p:spTree>
      <p:nvGrpSpPr>
        <p:cNvPr id="128" name="Shape 128"/>
        <p:cNvGrpSpPr/>
        <p:nvPr/>
      </p:nvGrpSpPr>
      <p:grpSpPr>
        <a:xfrm>
          <a:off x="0" y="0"/>
          <a:ext cx="0" cy="0"/>
          <a:chOff x="0" y="0"/>
          <a:chExt cx="0" cy="0"/>
        </a:xfrm>
      </p:grpSpPr>
      <p:sp>
        <p:nvSpPr>
          <p:cNvPr id="129" name="Google Shape;129;gf61e9d653e_1_144"/>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30" name="Google Shape;130;gf61e9d653e_1_144"/>
          <p:cNvSpPr txBox="1"/>
          <p:nvPr/>
        </p:nvSpPr>
        <p:spPr>
          <a:xfrm>
            <a:off x="415600" y="2060600"/>
            <a:ext cx="11360700" cy="2736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IN" sz="6900" u="none" cap="none" strike="noStrike">
                <a:solidFill>
                  <a:srgbClr val="365F91"/>
                </a:solidFill>
                <a:latin typeface="Helvetica Neue"/>
                <a:ea typeface="Helvetica Neue"/>
                <a:cs typeface="Helvetica Neue"/>
                <a:sym typeface="Helvetica Neue"/>
              </a:rPr>
              <a:t>Any</a:t>
            </a:r>
            <a:r>
              <a:rPr b="0" i="0" lang="en-IN" sz="6900" u="none" cap="none" strike="noStrike">
                <a:solidFill>
                  <a:srgbClr val="000000"/>
                </a:solidFill>
                <a:latin typeface="Helvetica Neue"/>
                <a:ea typeface="Helvetica Neue"/>
                <a:cs typeface="Helvetica Neue"/>
                <a:sym typeface="Helvetica Neue"/>
              </a:rPr>
              <a:t> </a:t>
            </a:r>
            <a:r>
              <a:rPr b="0" i="0" lang="en-IN" sz="6900" u="none" cap="none" strike="noStrike">
                <a:solidFill>
                  <a:srgbClr val="039BE5"/>
                </a:solidFill>
                <a:latin typeface="Helvetica Neue Light"/>
                <a:ea typeface="Helvetica Neue Light"/>
                <a:cs typeface="Helvetica Neue Light"/>
                <a:sym typeface="Helvetica Neue Light"/>
              </a:rPr>
              <a:t>Questions?</a:t>
            </a:r>
            <a:endParaRPr b="0" i="0" sz="6900" u="none" cap="none" strike="noStrike">
              <a:solidFill>
                <a:srgbClr val="999999"/>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
    <p:spTree>
      <p:nvGrpSpPr>
        <p:cNvPr id="131" name="Shape 131"/>
        <p:cNvGrpSpPr/>
        <p:nvPr/>
      </p:nvGrpSpPr>
      <p:grpSpPr>
        <a:xfrm>
          <a:off x="0" y="0"/>
          <a:ext cx="0" cy="0"/>
          <a:chOff x="0" y="0"/>
          <a:chExt cx="0" cy="0"/>
        </a:xfrm>
      </p:grpSpPr>
      <p:sp>
        <p:nvSpPr>
          <p:cNvPr id="132" name="Google Shape;132;gf61e9d653e_1_147"/>
          <p:cNvSpPr txBox="1"/>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6900"/>
              <a:buFont typeface="Arial"/>
              <a:buNone/>
            </a:pPr>
            <a:r>
              <a:rPr b="0" i="0" lang="en-IN" sz="6900" u="none" cap="none" strike="noStrike">
                <a:solidFill>
                  <a:srgbClr val="365F91"/>
                </a:solidFill>
                <a:latin typeface="Helvetica Neue"/>
                <a:ea typeface="Helvetica Neue"/>
                <a:cs typeface="Helvetica Neue"/>
                <a:sym typeface="Helvetica Neue"/>
              </a:rPr>
              <a:t>Thank</a:t>
            </a:r>
            <a:r>
              <a:rPr b="0" i="0" lang="en-IN" sz="6900" u="none" cap="none" strike="noStrike">
                <a:solidFill>
                  <a:srgbClr val="000000"/>
                </a:solidFill>
                <a:latin typeface="Helvetica Neue"/>
                <a:ea typeface="Helvetica Neue"/>
                <a:cs typeface="Helvetica Neue"/>
                <a:sym typeface="Helvetica Neue"/>
              </a:rPr>
              <a:t> </a:t>
            </a:r>
            <a:r>
              <a:rPr b="0" i="0" lang="en-IN" sz="6900" u="none" cap="none" strike="noStrike">
                <a:solidFill>
                  <a:srgbClr val="039BE5"/>
                </a:solidFill>
                <a:latin typeface="Helvetica Neue Light"/>
                <a:ea typeface="Helvetica Neue Light"/>
                <a:cs typeface="Helvetica Neue Light"/>
                <a:sym typeface="Helvetica Neue Light"/>
              </a:rPr>
              <a:t>you!</a:t>
            </a:r>
            <a:endParaRPr b="0" i="0" sz="6900" u="none" cap="none" strike="noStrike">
              <a:solidFill>
                <a:srgbClr val="999999"/>
              </a:solidFill>
              <a:latin typeface="Helvetica Neue Light"/>
              <a:ea typeface="Helvetica Neue Light"/>
              <a:cs typeface="Helvetica Neue Light"/>
              <a:sym typeface="Helvetica Neue Light"/>
            </a:endParaRPr>
          </a:p>
        </p:txBody>
      </p:sp>
      <p:sp>
        <p:nvSpPr>
          <p:cNvPr id="133" name="Google Shape;133;gf61e9d653e_1_147"/>
          <p:cNvSpPr txBox="1"/>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700"/>
              <a:buFont typeface="Arial"/>
              <a:buNone/>
            </a:pPr>
            <a:r>
              <a:rPr b="0" i="0" lang="en-IN" sz="3700" u="none" cap="none" strike="noStrike">
                <a:solidFill>
                  <a:srgbClr val="595959"/>
                </a:solidFill>
                <a:latin typeface="Helvetica Neue"/>
                <a:ea typeface="Helvetica Neue"/>
                <a:cs typeface="Helvetica Neue"/>
                <a:sym typeface="Helvetica Neue"/>
              </a:rPr>
              <a:t>Happy Learning :)</a:t>
            </a:r>
            <a:endParaRPr b="0" i="0" sz="3700" u="none" cap="none" strike="noStrike">
              <a:solidFill>
                <a:srgbClr val="595959"/>
              </a:solidFill>
              <a:latin typeface="Helvetica Neue"/>
              <a:ea typeface="Helvetica Neue"/>
              <a:cs typeface="Helvetica Neue"/>
              <a:sym typeface="Helvetica Neu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sp>
        <p:nvSpPr>
          <p:cNvPr id="30" name="Google Shape;3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 name="Shape 35"/>
        <p:cNvGrpSpPr/>
        <p:nvPr/>
      </p:nvGrpSpPr>
      <p:grpSpPr>
        <a:xfrm>
          <a:off x="0" y="0"/>
          <a:ext cx="0" cy="0"/>
          <a:chOff x="0" y="0"/>
          <a:chExt cx="0" cy="0"/>
        </a:xfrm>
      </p:grpSpPr>
      <p:sp>
        <p:nvSpPr>
          <p:cNvPr id="36" name="Google Shape;36;p22"/>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7" name="Google Shape;37;p22"/>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2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2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2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3" name="Google Shape;43;p23"/>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Google Shape;44;p2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2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2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24"/>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9" name="Google Shape;49;p24"/>
          <p:cNvSpPr/>
          <p:nvPr>
            <p:ph idx="2" type="pic"/>
          </p:nvPr>
        </p:nvSpPr>
        <p:spPr>
          <a:xfrm>
            <a:off x="2389717" y="612775"/>
            <a:ext cx="7315200" cy="4114800"/>
          </a:xfrm>
          <a:prstGeom prst="rect">
            <a:avLst/>
          </a:prstGeom>
          <a:noFill/>
          <a:ln>
            <a:noFill/>
          </a:ln>
        </p:spPr>
      </p:sp>
      <p:sp>
        <p:nvSpPr>
          <p:cNvPr id="50" name="Google Shape;50;p24"/>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1" name="Google Shape;51;p2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2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6" name="Google Shape;56;p25"/>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25"/>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2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2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2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2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3" name="Google Shape;63;p26"/>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4" name="Google Shape;64;p26"/>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5" name="Google Shape;65;p26"/>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6" name="Google Shape;66;p26"/>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7" name="Google Shape;67;p2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2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2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slideLayout" Target="../slideLayouts/slideLayout23.xml"/><Relationship Id="rId14" Type="http://schemas.openxmlformats.org/officeDocument/2006/relationships/slideLayout" Target="../slideLayouts/slideLayout22.xml"/><Relationship Id="rId17" Type="http://schemas.openxmlformats.org/officeDocument/2006/relationships/slideLayout" Target="../slideLayouts/slideLayout25.xml"/><Relationship Id="rId16" Type="http://schemas.openxmlformats.org/officeDocument/2006/relationships/slideLayout" Target="../slideLayouts/slideLayout24.xml"/><Relationship Id="rId5" Type="http://schemas.openxmlformats.org/officeDocument/2006/relationships/slideLayout" Target="../slideLayouts/slideLayout13.xml"/><Relationship Id="rId19" Type="http://schemas.openxmlformats.org/officeDocument/2006/relationships/theme" Target="../theme/theme3.xml"/><Relationship Id="rId6" Type="http://schemas.openxmlformats.org/officeDocument/2006/relationships/slideLayout" Target="../slideLayouts/slideLayout14.xml"/><Relationship Id="rId18" Type="http://schemas.openxmlformats.org/officeDocument/2006/relationships/slideLayout" Target="../slideLayouts/slideLayout26.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1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17"/>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0" name="Shape 70"/>
        <p:cNvGrpSpPr/>
        <p:nvPr/>
      </p:nvGrpSpPr>
      <p:grpSpPr>
        <a:xfrm>
          <a:off x="0" y="0"/>
          <a:ext cx="0" cy="0"/>
          <a:chOff x="0" y="0"/>
          <a:chExt cx="0" cy="0"/>
        </a:xfrm>
      </p:grpSpPr>
      <p:sp>
        <p:nvSpPr>
          <p:cNvPr id="71" name="Google Shape;71;gf61e9d653e_1_8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Helvetica Neue"/>
              <a:buNone/>
              <a:defRPr b="0" i="0" sz="37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2" name="Google Shape;72;gf61e9d653e_1_8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Helvetica Neue"/>
              <a:buChar char="●"/>
              <a:defRPr b="0" i="0" sz="2400" u="none" cap="none" strike="noStrike">
                <a:solidFill>
                  <a:schemeClr val="dk2"/>
                </a:solidFill>
                <a:latin typeface="Helvetica Neue"/>
                <a:ea typeface="Helvetica Neue"/>
                <a:cs typeface="Helvetica Neue"/>
                <a:sym typeface="Helvetica Neue"/>
              </a:defRPr>
            </a:lvl1pPr>
            <a:lvl2pPr indent="-349250" lvl="1" marL="914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2pPr>
            <a:lvl3pPr indent="-349250" lvl="2" marL="1371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3pPr>
            <a:lvl4pPr indent="-349250" lvl="3" marL="18288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4pPr>
            <a:lvl5pPr indent="-349250" lvl="4" marL="22860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5pPr>
            <a:lvl6pPr indent="-349250" lvl="5" marL="27432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6pPr>
            <a:lvl7pPr indent="-349250" lvl="6" marL="32004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7pPr>
            <a:lvl8pPr indent="-349250" lvl="7" marL="3657600" marR="0" rtl="0" algn="l">
              <a:lnSpc>
                <a:spcPct val="115000"/>
              </a:lnSpc>
              <a:spcBef>
                <a:spcPts val="2100"/>
              </a:spcBef>
              <a:spcAft>
                <a:spcPts val="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8pPr>
            <a:lvl9pPr indent="-349250" lvl="8" marL="4114800" marR="0" rtl="0" algn="l">
              <a:lnSpc>
                <a:spcPct val="115000"/>
              </a:lnSpc>
              <a:spcBef>
                <a:spcPts val="2100"/>
              </a:spcBef>
              <a:spcAft>
                <a:spcPts val="2100"/>
              </a:spcAft>
              <a:buClr>
                <a:schemeClr val="dk2"/>
              </a:buClr>
              <a:buSzPts val="1900"/>
              <a:buFont typeface="Helvetica Neue"/>
              <a:buChar char="■"/>
              <a:defRPr b="0" i="0" sz="1900" u="none" cap="none" strike="noStrike">
                <a:solidFill>
                  <a:schemeClr val="dk2"/>
                </a:solidFill>
                <a:latin typeface="Helvetica Neue"/>
                <a:ea typeface="Helvetica Neue"/>
                <a:cs typeface="Helvetica Neue"/>
                <a:sym typeface="Helvetica Neue"/>
              </a:defRPr>
            </a:lvl9pPr>
          </a:lstStyle>
          <a:p/>
        </p:txBody>
      </p:sp>
      <p:sp>
        <p:nvSpPr>
          <p:cNvPr id="73" name="Google Shape;73;gf61e9d653e_1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4" name="Google Shape;74;gf61e9d653e_1_86"/>
          <p:cNvSpPr txBox="1"/>
          <p:nvPr/>
        </p:nvSpPr>
        <p:spPr>
          <a:xfrm>
            <a:off x="2979200" y="6490400"/>
            <a:ext cx="6233700" cy="367500"/>
          </a:xfrm>
          <a:prstGeom prst="rect">
            <a:avLst/>
          </a:prstGeom>
          <a:noFill/>
          <a:ln>
            <a:noFill/>
          </a:ln>
        </p:spPr>
        <p:txBody>
          <a:bodyPr anchorCtr="0" anchor="t" bIns="121900" lIns="121900" spcFirstLastPara="1" rIns="121900" wrap="square" tIns="121900">
            <a:noAutofit/>
          </a:bodyPr>
          <a:lstStyle/>
          <a:p>
            <a:pPr indent="0" lvl="0" marL="12700" marR="0" rtl="0" algn="ctr">
              <a:lnSpc>
                <a:spcPct val="102500"/>
              </a:lnSpc>
              <a:spcBef>
                <a:spcPts val="0"/>
              </a:spcBef>
              <a:spcAft>
                <a:spcPts val="0"/>
              </a:spcAft>
              <a:buClr>
                <a:srgbClr val="000000"/>
              </a:buClr>
              <a:buSzPts val="800"/>
              <a:buFont typeface="Arial"/>
              <a:buNone/>
            </a:pPr>
            <a:r>
              <a:rPr b="0" i="0" lang="en-IN" sz="800" u="none" cap="none" strike="noStrike">
                <a:solidFill>
                  <a:srgbClr val="7E7E7E"/>
                </a:solidFill>
                <a:latin typeface="Helvetica Neue Light"/>
                <a:ea typeface="Helvetica Neue Light"/>
                <a:cs typeface="Helvetica Neue Light"/>
                <a:sym typeface="Helvetica Neue Light"/>
              </a:rPr>
              <a:t>Proprietary content. © Great Learning. All Rights Reserved. Unauthorized use or distribution prohibited.</a:t>
            </a:r>
            <a:endParaRPr b="0" i="0" sz="800" u="none" cap="none" strike="noStrike">
              <a:solidFill>
                <a:srgbClr val="000000"/>
              </a:solidFill>
              <a:latin typeface="Helvetica Neue Light"/>
              <a:ea typeface="Helvetica Neue Light"/>
              <a:cs typeface="Helvetica Neue Light"/>
              <a:sym typeface="Helvetica Neue Light"/>
            </a:endParaRPr>
          </a:p>
        </p:txBody>
      </p:sp>
      <p:pic>
        <p:nvPicPr>
          <p:cNvPr id="75" name="Google Shape;75;gf61e9d653e_1_86"/>
          <p:cNvPicPr preferRelativeResize="0"/>
          <p:nvPr/>
        </p:nvPicPr>
        <p:blipFill rotWithShape="1">
          <a:blip r:embed="rId1">
            <a:alphaModFix/>
          </a:blip>
          <a:srcRect b="0" l="0" r="0" t="0"/>
          <a:stretch/>
        </p:blipFill>
        <p:spPr>
          <a:xfrm>
            <a:off x="10171308" y="190959"/>
            <a:ext cx="1762612" cy="346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
          <p:cNvSpPr txBox="1"/>
          <p:nvPr>
            <p:ph type="ctrTitle"/>
          </p:nvPr>
        </p:nvSpPr>
        <p:spPr>
          <a:xfrm>
            <a:off x="0" y="2797175"/>
            <a:ext cx="121920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None/>
            </a:pPr>
            <a:r>
              <a:rPr lang="en-IN" sz="4000"/>
              <a:t>Decision Trees </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pic>
        <p:nvPicPr>
          <p:cNvPr id="237" name="Google Shape;237;p10"/>
          <p:cNvPicPr preferRelativeResize="0"/>
          <p:nvPr/>
        </p:nvPicPr>
        <p:blipFill rotWithShape="1">
          <a:blip r:embed="rId3">
            <a:alphaModFix/>
          </a:blip>
          <a:srcRect b="0" l="0" r="0" t="0"/>
          <a:stretch/>
        </p:blipFill>
        <p:spPr>
          <a:xfrm>
            <a:off x="2116183" y="992776"/>
            <a:ext cx="7550331" cy="5380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t>Pruning</a:t>
            </a:r>
            <a:endParaRPr/>
          </a:p>
        </p:txBody>
      </p:sp>
      <p:sp>
        <p:nvSpPr>
          <p:cNvPr id="243" name="Google Shape;243;p1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Pruning is a technique in machine learning and search algorithms that reduces the size of decision trees by removing sections of the tree that provide little power to classify instances.</a:t>
            </a:r>
            <a:endParaRPr/>
          </a:p>
          <a:p>
            <a:pPr indent="-228600" lvl="0" marL="457200" marR="0" rtl="0" algn="l">
              <a:lnSpc>
                <a:spcPct val="100000"/>
              </a:lnSpc>
              <a:spcBef>
                <a:spcPts val="640"/>
              </a:spcBef>
              <a:spcAft>
                <a:spcPts val="0"/>
              </a:spcAft>
              <a:buClr>
                <a:schemeClr val="dk1"/>
              </a:buClr>
              <a:buSzPts val="3200"/>
              <a:buFont typeface="Arial"/>
              <a:buNone/>
            </a:pPr>
            <a:r>
              <a:t/>
            </a:r>
            <a:endParaRPr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Pruning reduces the complexity of the final classifier, and hence improves predictive accuracy by the reduction of overfitting.</a:t>
            </a:r>
            <a:endParaRPr/>
          </a:p>
          <a:p>
            <a:pPr indent="0" lvl="0" marL="25400" rtl="0" algn="l">
              <a:lnSpc>
                <a:spcPct val="100000"/>
              </a:lnSpc>
              <a:spcBef>
                <a:spcPts val="640"/>
              </a:spcBef>
              <a:spcAft>
                <a:spcPts val="0"/>
              </a:spcAft>
              <a:buSzPts val="3200"/>
              <a:buNone/>
            </a:pPr>
            <a:r>
              <a:rPr lang="en-IN" sz="1800">
                <a:latin typeface="Times New Roman"/>
                <a:ea typeface="Times New Roman"/>
                <a:cs typeface="Times New Roman"/>
                <a:sym typeface="Times New Roman"/>
              </a:rPr>
              <a:t>Example</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pic>
        <p:nvPicPr>
          <p:cNvPr id="244" name="Google Shape;244;p11"/>
          <p:cNvPicPr preferRelativeResize="0"/>
          <p:nvPr/>
        </p:nvPicPr>
        <p:blipFill rotWithShape="1">
          <a:blip r:embed="rId3">
            <a:alphaModFix/>
          </a:blip>
          <a:srcRect b="0" l="0" r="0" t="0"/>
          <a:stretch/>
        </p:blipFill>
        <p:spPr>
          <a:xfrm>
            <a:off x="1306286" y="3774628"/>
            <a:ext cx="4432798" cy="2669850"/>
          </a:xfrm>
          <a:prstGeom prst="rect">
            <a:avLst/>
          </a:prstGeom>
          <a:noFill/>
          <a:ln>
            <a:noFill/>
          </a:ln>
        </p:spPr>
      </p:pic>
      <p:pic>
        <p:nvPicPr>
          <p:cNvPr id="245" name="Google Shape;245;p11"/>
          <p:cNvPicPr preferRelativeResize="0"/>
          <p:nvPr/>
        </p:nvPicPr>
        <p:blipFill rotWithShape="1">
          <a:blip r:embed="rId4">
            <a:alphaModFix/>
          </a:blip>
          <a:srcRect b="0" l="0" r="0" t="0"/>
          <a:stretch/>
        </p:blipFill>
        <p:spPr>
          <a:xfrm>
            <a:off x="6737441" y="3554547"/>
            <a:ext cx="4146618" cy="25716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Hands on exercise on Decision Tree</a:t>
            </a:r>
            <a:endParaRPr sz="3600">
              <a:latin typeface="Times New Roman"/>
              <a:ea typeface="Times New Roman"/>
              <a:cs typeface="Times New Roman"/>
              <a:sym typeface="Times New Roman"/>
            </a:endParaRPr>
          </a:p>
        </p:txBody>
      </p:sp>
      <p:sp>
        <p:nvSpPr>
          <p:cNvPr id="252" name="Google Shape;252;p12"/>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1800">
                <a:latin typeface="Times New Roman"/>
                <a:ea typeface="Times New Roman"/>
                <a:cs typeface="Times New Roman"/>
                <a:sym typeface="Times New Roman"/>
              </a:rPr>
              <a:t>Context</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This datasets is related to red variants of the Portuguese "Vinho Verde" wine. Due to privacy and logistic issues, only physicochemical (inputs) and sensory (the output) variables are available (e.g. there is no data about grape types, wine brand, wine selling price, etc.).</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These datasets can be viewed as classification or regression tasks. The classes are ordered and not balanced (e.g. there are much more normal wines than excellent or poor ones).</a:t>
            </a:r>
            <a:endParaRPr/>
          </a:p>
          <a:p>
            <a:pPr indent="0" lvl="0" marL="25400" rtl="0" algn="l">
              <a:lnSpc>
                <a:spcPct val="100000"/>
              </a:lnSpc>
              <a:spcBef>
                <a:spcPts val="640"/>
              </a:spcBef>
              <a:spcAft>
                <a:spcPts val="0"/>
              </a:spcAft>
              <a:buSzPts val="3200"/>
              <a:buNone/>
            </a:pPr>
            <a:r>
              <a:t/>
            </a:r>
            <a:endParaRPr b="1" sz="18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b="1" lang="en-IN" sz="1800">
                <a:latin typeface="Times New Roman"/>
                <a:ea typeface="Times New Roman"/>
                <a:cs typeface="Times New Roman"/>
                <a:sym typeface="Times New Roman"/>
              </a:rPr>
              <a:t>Problem Statement:</a:t>
            </a:r>
            <a:endParaRPr/>
          </a:p>
          <a:p>
            <a:pPr indent="-431800" lvl="0" marL="457200" marR="0" rtl="0" algn="l">
              <a:lnSpc>
                <a:spcPct val="100000"/>
              </a:lnSpc>
              <a:spcBef>
                <a:spcPts val="640"/>
              </a:spcBef>
              <a:spcAft>
                <a:spcPts val="0"/>
              </a:spcAft>
              <a:buClr>
                <a:schemeClr val="dk1"/>
              </a:buClr>
              <a:buSzPts val="3200"/>
              <a:buFont typeface="Arial"/>
              <a:buChar char="•"/>
            </a:pPr>
            <a:r>
              <a:rPr lang="en-IN" sz="1800">
                <a:latin typeface="Times New Roman"/>
                <a:ea typeface="Times New Roman"/>
                <a:cs typeface="Times New Roman"/>
                <a:sym typeface="Times New Roman"/>
              </a:rPr>
              <a:t>Wine Quality Prediction- Here, we will apply a method of assessing wine quality using a decision tree, and test it against the wine-quality dataset from the UC Irvine Machine Learning Repository. The wine dataset is a classic and very easy multi-class classification dataset.</a:t>
            </a:r>
            <a:endParaRPr/>
          </a:p>
          <a:p>
            <a:pPr indent="0" lvl="0" marL="2540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1800">
              <a:latin typeface="Times New Roman"/>
              <a:ea typeface="Times New Roman"/>
              <a:cs typeface="Times New Roman"/>
              <a:sym typeface="Times New Roman"/>
            </a:endParaRPr>
          </a:p>
        </p:txBody>
      </p:sp>
      <p:sp>
        <p:nvSpPr>
          <p:cNvPr id="253" name="Google Shape;253;p12"/>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ph idx="1" type="body"/>
          </p:nvPr>
        </p:nvSpPr>
        <p:spPr>
          <a:xfrm>
            <a:off x="685800" y="731520"/>
            <a:ext cx="10896524" cy="611058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Description of attributes:</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1 - fixed acidity: most acids involved with wine or fixed or nonvolatile (do not evaporate readily)</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2 - volatile acidity: the amount of acetic acid in wine, which at too high of levels can lead to an unpleasant, vinegar taste</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3 - citric acid: found in small quantities, citric acid can add 'freshness' and flavor to wines</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4 - residual sugar: the amount of sugar remaining after fermentation stops, it's rare to find wines with less than 1 gram/liter and wines with greater than 45 grams/liter are considered sweet</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5 - chlorides: the amount of salt in the wine</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6 - free sulfur dioxide: the free form of SO2 exists in equilibrium between molecular SO2 (as a dissolved gas) and bisulfite ion; it prevents microbial growth and the oxidation of wine</a:t>
            </a:r>
            <a:endParaRPr/>
          </a:p>
          <a:p>
            <a:pPr indent="0" lvl="0" marL="25400" rtl="0" algn="l">
              <a:lnSpc>
                <a:spcPct val="100000"/>
              </a:lnSpc>
              <a:spcBef>
                <a:spcPts val="640"/>
              </a:spcBef>
              <a:spcAft>
                <a:spcPts val="0"/>
              </a:spcAft>
              <a:buClr>
                <a:schemeClr val="dk1"/>
              </a:buClr>
              <a:buSzPts val="3200"/>
              <a:buFont typeface="Arial"/>
              <a:buNone/>
            </a:pPr>
            <a:r>
              <a:t/>
            </a:r>
            <a:endParaRPr i="1" sz="1800">
              <a:solidFill>
                <a:srgbClr val="0070C0"/>
              </a:solidFill>
              <a:latin typeface="Times New Roman"/>
              <a:ea typeface="Times New Roman"/>
              <a:cs typeface="Times New Roman"/>
              <a:sym typeface="Times New Roman"/>
            </a:endParaRPr>
          </a:p>
        </p:txBody>
      </p:sp>
      <p:sp>
        <p:nvSpPr>
          <p:cNvPr id="260" name="Google Shape;260;p13"/>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4"/>
          <p:cNvSpPr txBox="1"/>
          <p:nvPr>
            <p:ph idx="1" type="body"/>
          </p:nvPr>
        </p:nvSpPr>
        <p:spPr>
          <a:xfrm>
            <a:off x="609600" y="617220"/>
            <a:ext cx="10972800" cy="5509080"/>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Attribute information Contd.</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7 - total sulfur dioxide: amount of free and bound forms of S02; in low concentrations, SO2 is mostly undetectable in wine, but at free SO2 concentrations over 50 ppm, SO2 becomes evident in the nose and taste of wine</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8 - density: the density of water is close to that of water depending on the percent alcohol and sugar content</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9 - pH: describes how acidic or basic a wine is on a scale from 0 (very acidic) to 14 (very basic); most wines are between 3-4 on the pH scale</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10 - sulphates: a wine additive which can contribute to sulfur dioxide gas (S02) levels, wich acts as an antimicrobial and antioxidant</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11 - alcohol: the percent alcohol content of the wine</a:t>
            </a:r>
            <a:endParaRPr/>
          </a:p>
          <a:p>
            <a:pPr indent="-431800" lvl="0" marL="457200" marR="0" rtl="0" algn="l">
              <a:lnSpc>
                <a:spcPct val="100000"/>
              </a:lnSpc>
              <a:spcBef>
                <a:spcPts val="640"/>
              </a:spcBef>
              <a:spcAft>
                <a:spcPts val="0"/>
              </a:spcAft>
              <a:buClr>
                <a:schemeClr val="dk1"/>
              </a:buClr>
              <a:buSzPts val="3200"/>
              <a:buFont typeface="Arial"/>
              <a:buChar char="•"/>
            </a:pPr>
            <a:r>
              <a:rPr lang="en-IN" sz="2400">
                <a:latin typeface="Times New Roman"/>
                <a:ea typeface="Times New Roman"/>
                <a:cs typeface="Times New Roman"/>
                <a:sym typeface="Times New Roman"/>
              </a:rPr>
              <a:t>Output variable (based on sensory data): 12 - quality (score between 0 and 10)</a:t>
            </a:r>
            <a:endParaRPr/>
          </a:p>
          <a:p>
            <a:pPr indent="0" lvl="0" marL="0" rtl="0" algn="l">
              <a:lnSpc>
                <a:spcPct val="100000"/>
              </a:lnSpc>
              <a:spcBef>
                <a:spcPts val="640"/>
              </a:spcBef>
              <a:spcAft>
                <a:spcPts val="0"/>
              </a:spcAft>
              <a:buSzPts val="3200"/>
              <a:buNone/>
            </a:pPr>
            <a:r>
              <a:t/>
            </a:r>
            <a:endParaRPr i="1" sz="2400">
              <a:solidFill>
                <a:srgbClr val="0070C0"/>
              </a:solidFill>
              <a:latin typeface="Times New Roman"/>
              <a:ea typeface="Times New Roman"/>
              <a:cs typeface="Times New Roman"/>
              <a:sym typeface="Times New Roman"/>
            </a:endParaRPr>
          </a:p>
        </p:txBody>
      </p:sp>
      <p:sp>
        <p:nvSpPr>
          <p:cNvPr id="267" name="Google Shape;267;p14"/>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f61e9d653e_1_75"/>
          <p:cNvSpPr/>
          <p:nvPr/>
        </p:nvSpPr>
        <p:spPr>
          <a:xfrm>
            <a:off x="1" y="9911"/>
            <a:ext cx="12192000" cy="6895200"/>
          </a:xfrm>
          <a:prstGeom prst="rect">
            <a:avLst/>
          </a:prstGeom>
          <a:gradFill>
            <a:gsLst>
              <a:gs pos="0">
                <a:srgbClr val="051249"/>
              </a:gs>
              <a:gs pos="50000">
                <a:srgbClr val="040F47"/>
              </a:gs>
              <a:gs pos="100000">
                <a:srgbClr val="020842"/>
              </a:gs>
            </a:gsLst>
            <a:lin ang="5400012" scaled="0"/>
          </a:gra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73" name="Google Shape;273;gf61e9d653e_1_75"/>
          <p:cNvPicPr preferRelativeResize="0"/>
          <p:nvPr/>
        </p:nvPicPr>
        <p:blipFill rotWithShape="1">
          <a:blip r:embed="rId3">
            <a:alphaModFix/>
          </a:blip>
          <a:srcRect b="0" l="51444" r="7298" t="2458"/>
          <a:stretch/>
        </p:blipFill>
        <p:spPr>
          <a:xfrm>
            <a:off x="1" y="422031"/>
            <a:ext cx="4797087" cy="6483248"/>
          </a:xfrm>
          <a:prstGeom prst="rect">
            <a:avLst/>
          </a:prstGeom>
          <a:noFill/>
          <a:ln>
            <a:noFill/>
          </a:ln>
        </p:spPr>
      </p:pic>
      <p:pic>
        <p:nvPicPr>
          <p:cNvPr id="274" name="Google Shape;274;gf61e9d653e_1_75"/>
          <p:cNvPicPr preferRelativeResize="0"/>
          <p:nvPr/>
        </p:nvPicPr>
        <p:blipFill rotWithShape="1">
          <a:blip r:embed="rId4">
            <a:alphaModFix/>
          </a:blip>
          <a:srcRect b="0" l="0" r="0" t="0"/>
          <a:stretch/>
        </p:blipFill>
        <p:spPr>
          <a:xfrm>
            <a:off x="9893958" y="122455"/>
            <a:ext cx="2298040" cy="806015"/>
          </a:xfrm>
          <a:prstGeom prst="rect">
            <a:avLst/>
          </a:prstGeom>
          <a:noFill/>
          <a:ln>
            <a:noFill/>
          </a:ln>
        </p:spPr>
      </p:pic>
      <p:sp>
        <p:nvSpPr>
          <p:cNvPr id="275" name="Google Shape;275;gf61e9d653e_1_75"/>
          <p:cNvSpPr/>
          <p:nvPr/>
        </p:nvSpPr>
        <p:spPr>
          <a:xfrm>
            <a:off x="4538568" y="211073"/>
            <a:ext cx="5484300" cy="1600500"/>
          </a:xfrm>
          <a:prstGeom prst="rect">
            <a:avLst/>
          </a:prstGeom>
          <a:noFill/>
          <a:ln>
            <a:noFill/>
          </a:ln>
        </p:spPr>
        <p:txBody>
          <a:bodyPr anchorCtr="0" anchor="t" bIns="45700" lIns="91400" spcFirstLastPara="1" rIns="91400" wrap="square" tIns="45700">
            <a:noAutofit/>
          </a:bodyPr>
          <a:lstStyle/>
          <a:p>
            <a:pPr indent="0" lvl="0" marL="0" marR="0" rtl="0" algn="just">
              <a:lnSpc>
                <a:spcPct val="100000"/>
              </a:lnSpc>
              <a:spcBef>
                <a:spcPts val="0"/>
              </a:spcBef>
              <a:spcAft>
                <a:spcPts val="0"/>
              </a:spcAft>
              <a:buNone/>
            </a:pPr>
            <a:r>
              <a:rPr b="1" i="1" lang="en-IN" sz="5400" u="none" cap="none" strike="noStrike">
                <a:solidFill>
                  <a:srgbClr val="FFFFFF"/>
                </a:solidFill>
                <a:latin typeface="Montserrat"/>
                <a:ea typeface="Montserrat"/>
                <a:cs typeface="Montserrat"/>
                <a:sym typeface="Montserrat"/>
              </a:rPr>
              <a:t>AIML @WORK</a:t>
            </a:r>
            <a:endParaRPr b="1" i="1" sz="5400" u="none" cap="none" strike="noStrike">
              <a:solidFill>
                <a:srgbClr val="FFFFFF"/>
              </a:solidFill>
              <a:latin typeface="Montserrat"/>
              <a:ea typeface="Montserrat"/>
              <a:cs typeface="Montserrat"/>
              <a:sym typeface="Montserrat"/>
            </a:endParaRPr>
          </a:p>
          <a:p>
            <a:pPr indent="0" lvl="0" marL="0" marR="0" rtl="0" algn="just">
              <a:lnSpc>
                <a:spcPct val="100000"/>
              </a:lnSpc>
              <a:spcBef>
                <a:spcPts val="0"/>
              </a:spcBef>
              <a:spcAft>
                <a:spcPts val="0"/>
              </a:spcAft>
              <a:buNone/>
            </a:pPr>
            <a:r>
              <a:rPr b="0" i="1" lang="en-IN" sz="4400" u="none" cap="none" strike="noStrike">
                <a:solidFill>
                  <a:schemeClr val="dk1"/>
                </a:solidFill>
                <a:latin typeface="Montserrat"/>
                <a:ea typeface="Montserrat"/>
                <a:cs typeface="Montserrat"/>
                <a:sym typeface="Montserrat"/>
              </a:rPr>
              <a:t> </a:t>
            </a:r>
            <a:r>
              <a:rPr b="1" i="1" lang="en-IN" sz="2400" u="none" cap="none" strike="noStrike">
                <a:solidFill>
                  <a:srgbClr val="FFFFFF"/>
                </a:solidFill>
                <a:latin typeface="Montserrat"/>
                <a:ea typeface="Montserrat"/>
                <a:cs typeface="Montserrat"/>
                <a:sym typeface="Montserrat"/>
              </a:rPr>
              <a:t>PGPAIML @ Great Learning</a:t>
            </a:r>
            <a:r>
              <a:rPr b="1" i="1" lang="en-IN" sz="1800" u="none" cap="none" strike="noStrike">
                <a:solidFill>
                  <a:srgbClr val="FFFFFF"/>
                </a:solidFill>
                <a:latin typeface="Montserrat"/>
                <a:ea typeface="Montserrat"/>
                <a:cs typeface="Montserrat"/>
                <a:sym typeface="Montserrat"/>
              </a:rPr>
              <a:t> </a:t>
            </a:r>
            <a:endParaRPr b="1" i="1" sz="1800" u="none" cap="none" strike="noStrike">
              <a:solidFill>
                <a:srgbClr val="FFFFFF"/>
              </a:solidFill>
              <a:latin typeface="Montserrat"/>
              <a:ea typeface="Montserrat"/>
              <a:cs typeface="Montserrat"/>
              <a:sym typeface="Montserrat"/>
            </a:endParaRPr>
          </a:p>
        </p:txBody>
      </p:sp>
      <p:sp>
        <p:nvSpPr>
          <p:cNvPr id="276" name="Google Shape;276;gf61e9d653e_1_75"/>
          <p:cNvSpPr/>
          <p:nvPr/>
        </p:nvSpPr>
        <p:spPr>
          <a:xfrm>
            <a:off x="4690474" y="1662279"/>
            <a:ext cx="6696000" cy="430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1600" u="none" cap="none" strike="noStrike">
                <a:solidFill>
                  <a:srgbClr val="FFFFFF"/>
                </a:solidFill>
                <a:latin typeface="Montserrat"/>
                <a:ea typeface="Montserrat"/>
                <a:cs typeface="Montserrat"/>
                <a:sym typeface="Montserrat"/>
              </a:rPr>
              <a:t>Enabling Learners to Apply the AI/ML Concepts at Work</a:t>
            </a:r>
            <a:endParaRPr b="1" i="1" sz="1600" u="none" cap="none" strike="noStrike">
              <a:solidFill>
                <a:srgbClr val="FFFFFF"/>
              </a:solidFill>
              <a:latin typeface="Montserrat"/>
              <a:ea typeface="Montserrat"/>
              <a:cs typeface="Montserrat"/>
              <a:sym typeface="Montserrat"/>
            </a:endParaRPr>
          </a:p>
        </p:txBody>
      </p:sp>
      <p:sp>
        <p:nvSpPr>
          <p:cNvPr id="277" name="Google Shape;277;gf61e9d653e_1_75"/>
          <p:cNvSpPr/>
          <p:nvPr/>
        </p:nvSpPr>
        <p:spPr>
          <a:xfrm>
            <a:off x="9893958" y="6229763"/>
            <a:ext cx="2268300" cy="3540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1100" u="none" cap="none" strike="noStrike">
                <a:solidFill>
                  <a:srgbClr val="FFFFFF"/>
                </a:solidFill>
                <a:latin typeface="Montserrat"/>
                <a:ea typeface="Montserrat"/>
                <a:cs typeface="Montserrat"/>
                <a:sym typeface="Montserrat"/>
              </a:rPr>
              <a:t>AIML Operations | AIMLAW</a:t>
            </a:r>
            <a:endParaRPr b="1" i="1" sz="1100" u="none" cap="none" strike="noStrike">
              <a:solidFill>
                <a:srgbClr val="FFFFFF"/>
              </a:solidFill>
              <a:latin typeface="Montserrat"/>
              <a:ea typeface="Montserrat"/>
              <a:cs typeface="Montserrat"/>
              <a:sym typeface="Montserrat"/>
            </a:endParaRPr>
          </a:p>
        </p:txBody>
      </p:sp>
      <p:sp>
        <p:nvSpPr>
          <p:cNvPr id="278" name="Google Shape;278;gf61e9d653e_1_75"/>
          <p:cNvSpPr/>
          <p:nvPr/>
        </p:nvSpPr>
        <p:spPr>
          <a:xfrm>
            <a:off x="6508749" y="6502207"/>
            <a:ext cx="5683200" cy="3075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None/>
            </a:pPr>
            <a:r>
              <a:rPr b="1" i="1" lang="en-IN" sz="800" u="none" cap="none" strike="noStrike">
                <a:solidFill>
                  <a:srgbClr val="FFFFFF"/>
                </a:solidFill>
                <a:latin typeface="Montserrat"/>
                <a:ea typeface="Montserrat"/>
                <a:cs typeface="Montserrat"/>
                <a:sym typeface="Montserrat"/>
              </a:rPr>
              <a:t>@Great Learning Proprietary Content. All rights reserved. Unauthorized use or distribution prohibited</a:t>
            </a:r>
            <a:endParaRPr b="1" i="1" sz="800" u="none" cap="none" strike="noStrike">
              <a:solidFill>
                <a:srgbClr val="FFFFFF"/>
              </a:solidFill>
              <a:latin typeface="Montserrat"/>
              <a:ea typeface="Montserrat"/>
              <a:cs typeface="Montserrat"/>
              <a:sym typeface="Montserrat"/>
            </a:endParaRPr>
          </a:p>
        </p:txBody>
      </p:sp>
      <p:sp>
        <p:nvSpPr>
          <p:cNvPr id="279" name="Google Shape;279;gf61e9d653e_1_75"/>
          <p:cNvSpPr txBox="1"/>
          <p:nvPr/>
        </p:nvSpPr>
        <p:spPr>
          <a:xfrm>
            <a:off x="4690476" y="2065541"/>
            <a:ext cx="7608000" cy="5879700"/>
          </a:xfrm>
          <a:prstGeom prst="rect">
            <a:avLst/>
          </a:prstGeom>
          <a:noFill/>
          <a:ln>
            <a:noFill/>
          </a:ln>
        </p:spPr>
        <p:txBody>
          <a:bodyPr anchorCtr="0" anchor="t" bIns="60925" lIns="121900" spcFirstLastPara="1" rIns="121900" wrap="square" tIns="60925">
            <a:spAutoFit/>
          </a:bodyPr>
          <a:lstStyle/>
          <a:p>
            <a:pPr indent="0" lvl="0" marL="12700" marR="0" rtl="0" algn="l">
              <a:lnSpc>
                <a:spcPct val="150000"/>
              </a:lnSpc>
              <a:spcBef>
                <a:spcPts val="0"/>
              </a:spcBef>
              <a:spcAft>
                <a:spcPts val="0"/>
              </a:spcAft>
              <a:buNone/>
            </a:pPr>
            <a:r>
              <a:rPr b="1" i="1" lang="en-IN" sz="1600" u="none" cap="none" strike="noStrike">
                <a:solidFill>
                  <a:srgbClr val="FFFFFF"/>
                </a:solidFill>
                <a:latin typeface="Montserrat"/>
                <a:ea typeface="Montserrat"/>
                <a:cs typeface="Montserrat"/>
                <a:sym typeface="Montserrat"/>
              </a:rPr>
              <a:t>Apply  </a:t>
            </a:r>
            <a:r>
              <a:rPr b="1" i="1" lang="en-IN" sz="1600" u="none" cap="none" strike="noStrike">
                <a:solidFill>
                  <a:srgbClr val="FFFF00"/>
                </a:solidFill>
                <a:latin typeface="Montserrat"/>
                <a:ea typeface="Montserrat"/>
                <a:cs typeface="Montserrat"/>
                <a:sym typeface="Montserrat"/>
              </a:rPr>
              <a:t>AIML at your workplace </a:t>
            </a:r>
            <a:r>
              <a:rPr b="1" i="1" lang="en-IN" sz="1600" u="none" cap="none" strike="noStrike">
                <a:solidFill>
                  <a:srgbClr val="FFFFFF"/>
                </a:solidFill>
                <a:latin typeface="Montserrat"/>
                <a:ea typeface="Montserrat"/>
                <a:cs typeface="Montserrat"/>
                <a:sym typeface="Montserrat"/>
              </a:rPr>
              <a:t>to gain some instant benefits:</a:t>
            </a:r>
            <a:endParaRPr sz="1900"/>
          </a:p>
          <a:p>
            <a:pPr indent="-571500" lvl="0" marL="584200" marR="17145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Get noticed by your management with your outstanding analysis backed by data  science.</a:t>
            </a:r>
            <a:endParaRPr sz="1900"/>
          </a:p>
          <a:p>
            <a:pPr indent="-571500" lvl="0" marL="584200" marR="10795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Create an impact in your organization by taking up small projects/initiatives to solve  critical issues using data science.</a:t>
            </a:r>
            <a:endParaRPr sz="1900"/>
          </a:p>
          <a:p>
            <a:pPr indent="-571500" lvl="0" marL="584200" marR="105410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Network with members from the data science vertical of your organization and seek  opportunities to contribute in small projects.</a:t>
            </a:r>
            <a:endParaRPr sz="1900"/>
          </a:p>
          <a:p>
            <a:pPr indent="-571500" lvl="0" marL="584200" marR="0" rtl="0" algn="l">
              <a:lnSpc>
                <a:spcPct val="150000"/>
              </a:lnSpc>
              <a:spcBef>
                <a:spcPts val="0"/>
              </a:spcBef>
              <a:spcAft>
                <a:spcPts val="0"/>
              </a:spcAft>
              <a:buClr>
                <a:schemeClr val="lt1"/>
              </a:buClr>
              <a:buSzPts val="3200"/>
              <a:buFont typeface="Arial"/>
              <a:buChar char="•"/>
            </a:pPr>
            <a:r>
              <a:rPr b="1" i="1" lang="en-IN" sz="1600" u="none" cap="none" strike="noStrike">
                <a:solidFill>
                  <a:srgbClr val="FFFFFF"/>
                </a:solidFill>
                <a:latin typeface="Montserrat"/>
                <a:ea typeface="Montserrat"/>
                <a:cs typeface="Montserrat"/>
                <a:sym typeface="Montserrat"/>
              </a:rPr>
              <a:t>Share your success stories with us and the world to position yourself as a subject matter  expert in data science.</a:t>
            </a:r>
            <a:endParaRPr sz="19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285" name="Google Shape;285;p16"/>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286" name="Google Shape;286;p16"/>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287" name="Google Shape;287;p16"/>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144" name="Google Shape;144;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Decision tree introduction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Entropy</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Gini Index</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Pruning</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Case study</a:t>
            </a:r>
            <a:endParaRPr/>
          </a:p>
          <a:p>
            <a:pPr indent="-190500" lvl="0" marL="495300" rtl="0" algn="l">
              <a:lnSpc>
                <a:spcPct val="100000"/>
              </a:lnSpc>
              <a:spcBef>
                <a:spcPts val="480"/>
              </a:spcBef>
              <a:spcAft>
                <a:spcPts val="0"/>
              </a:spcAft>
              <a:buSzPts val="2400"/>
              <a:buNone/>
            </a:pPr>
            <a:r>
              <a:t/>
            </a:r>
            <a:endParaRPr sz="2400">
              <a:latin typeface="Times New Roman"/>
              <a:ea typeface="Times New Roman"/>
              <a:cs typeface="Times New Roman"/>
              <a:sym typeface="Times New Roman"/>
            </a:endParaRPr>
          </a:p>
          <a:p>
            <a:pPr indent="-190500" lvl="0" marL="495300" rtl="0" algn="l">
              <a:lnSpc>
                <a:spcPct val="100000"/>
              </a:lnSpc>
              <a:spcBef>
                <a:spcPts val="480"/>
              </a:spcBef>
              <a:spcAft>
                <a:spcPts val="0"/>
              </a:spcAft>
              <a:buSzPts val="2400"/>
              <a:buNone/>
            </a:pPr>
            <a:r>
              <a:t/>
            </a:r>
            <a:endParaRPr sz="2400">
              <a:latin typeface="Times New Roman"/>
              <a:ea typeface="Times New Roman"/>
              <a:cs typeface="Times New Roman"/>
              <a:sym typeface="Times New Roman"/>
            </a:endParaRPr>
          </a:p>
          <a:p>
            <a:pPr indent="0" lvl="0" marL="152400" rtl="0" algn="l">
              <a:lnSpc>
                <a:spcPct val="100000"/>
              </a:lnSpc>
              <a:spcBef>
                <a:spcPts val="480"/>
              </a:spcBef>
              <a:spcAft>
                <a:spcPts val="0"/>
              </a:spcAft>
              <a:buSzPts val="2400"/>
              <a:buNone/>
            </a:pPr>
            <a:r>
              <a:t/>
            </a:r>
            <a:endParaRPr b="0" i="0" sz="2400" u="none">
              <a:solidFill>
                <a:schemeClr val="dk1"/>
              </a:solidFill>
              <a:latin typeface="Times New Roman"/>
              <a:ea typeface="Times New Roman"/>
              <a:cs typeface="Times New Roman"/>
              <a:sym typeface="Times New Roman"/>
            </a:endParaRPr>
          </a:p>
        </p:txBody>
      </p:sp>
      <p:sp>
        <p:nvSpPr>
          <p:cNvPr id="145" name="Google Shape;145;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Introduction to Decision Tree</a:t>
            </a:r>
            <a:endParaRPr sz="3600"/>
          </a:p>
        </p:txBody>
      </p:sp>
      <p:sp>
        <p:nvSpPr>
          <p:cNvPr id="152" name="Google Shape;152;p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Decision Tree is used for regression and classification, more often classification.</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Can be used for binary classification such as whether an applicant for loan is likely to turn into defaulter or not.</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Decision tree algorithm finds the relation between the target column and the independent variables and express it as a tree structure.</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It does so by binary splitting data using functions based on comparison operators on the independent columns.</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a:latin typeface="Times New Roman"/>
                <a:ea typeface="Times New Roman"/>
                <a:cs typeface="Times New Roman"/>
                <a:sym typeface="Times New Roman"/>
              </a:rPr>
              <a:t>Visualising a decision tree</a:t>
            </a:r>
            <a:endParaRPr/>
          </a:p>
        </p:txBody>
      </p:sp>
      <p:sp>
        <p:nvSpPr>
          <p:cNvPr id="158" name="Google Shape;158;p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a:p>
        </p:txBody>
      </p:sp>
      <p:sp>
        <p:nvSpPr>
          <p:cNvPr id="159" name="Google Shape;159;p4"/>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IN"/>
              <a:t>‹#›</a:t>
            </a:fld>
            <a:endParaRPr/>
          </a:p>
        </p:txBody>
      </p:sp>
      <p:pic>
        <p:nvPicPr>
          <p:cNvPr id="160" name="Google Shape;160;p4"/>
          <p:cNvPicPr preferRelativeResize="0"/>
          <p:nvPr/>
        </p:nvPicPr>
        <p:blipFill rotWithShape="1">
          <a:blip r:embed="rId3">
            <a:alphaModFix/>
          </a:blip>
          <a:srcRect b="0" l="0" r="0" t="0"/>
          <a:stretch/>
        </p:blipFill>
        <p:spPr>
          <a:xfrm>
            <a:off x="1604010" y="1600200"/>
            <a:ext cx="8983980" cy="43576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Common measures of Impurity</a:t>
            </a:r>
            <a:endParaRPr sz="3600">
              <a:latin typeface="Times New Roman"/>
              <a:ea typeface="Times New Roman"/>
              <a:cs typeface="Times New Roman"/>
              <a:sym typeface="Times New Roman"/>
            </a:endParaRPr>
          </a:p>
        </p:txBody>
      </p:sp>
      <p:sp>
        <p:nvSpPr>
          <p:cNvPr id="167" name="Google Shape;167;p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sz="3000">
                <a:latin typeface="Times New Roman"/>
                <a:ea typeface="Times New Roman"/>
                <a:cs typeface="Times New Roman"/>
                <a:sym typeface="Times New Roman"/>
              </a:rPr>
              <a:t>Entropy</a:t>
            </a:r>
            <a:endParaRPr b="1" sz="30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A measure of uncertainty.</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Given that there are two possible outcomes for a given action.</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We can express the relation between probability and impurity of target column in a mathematical form. </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
        <p:nvSpPr>
          <p:cNvPr id="168" name="Google Shape;168;p5"/>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Common measures of Impurity Contd</a:t>
            </a:r>
            <a:endParaRPr sz="3600"/>
          </a:p>
        </p:txBody>
      </p:sp>
      <p:sp>
        <p:nvSpPr>
          <p:cNvPr id="175" name="Google Shape;175;p6"/>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en-IN">
                <a:latin typeface="Times New Roman"/>
                <a:ea typeface="Times New Roman"/>
                <a:cs typeface="Times New Roman"/>
                <a:sym typeface="Times New Roman"/>
              </a:rPr>
              <a:t>Gini Index</a:t>
            </a:r>
            <a:endParaRPr b="1">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b="1">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Is calculated by subtracting the sum of the squared probabilities of each class from one.</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Perfectly classified, Gini Index would be zero</a:t>
            </a:r>
            <a:endParaRPr sz="2400">
              <a:latin typeface="Times New Roman"/>
              <a:ea typeface="Times New Roman"/>
              <a:cs typeface="Times New Roman"/>
              <a:sym typeface="Times New Roman"/>
            </a:endParaRPr>
          </a:p>
          <a:p>
            <a:pPr indent="0" lvl="0" marL="0" rtl="0" algn="l">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Times New Roman"/>
              <a:buChar char="•"/>
            </a:pPr>
            <a:r>
              <a:rPr lang="en-IN" sz="2400">
                <a:latin typeface="Times New Roman"/>
                <a:ea typeface="Times New Roman"/>
                <a:cs typeface="Times New Roman"/>
                <a:sym typeface="Times New Roman"/>
              </a:rPr>
              <a:t>Uses squared proportion of classes.</a:t>
            </a:r>
            <a:endParaRPr sz="2400">
              <a:latin typeface="Times New Roman"/>
              <a:ea typeface="Times New Roman"/>
              <a:cs typeface="Times New Roman"/>
              <a:sym typeface="Times New Roman"/>
            </a:endParaRPr>
          </a:p>
        </p:txBody>
      </p:sp>
      <p:sp>
        <p:nvSpPr>
          <p:cNvPr id="176" name="Google Shape;176;p6"/>
          <p:cNvSpPr txBox="1"/>
          <p:nvPr>
            <p:ph idx="12" type="sldNum"/>
          </p:nvPr>
        </p:nvSpPr>
        <p:spPr>
          <a:xfrm>
            <a:off x="8737600" y="6477000"/>
            <a:ext cx="28449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595959"/>
              </a:buClr>
              <a:buSzPts val="1400"/>
              <a:buFont typeface="Candara"/>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714103" y="529889"/>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1. Calculate GINI for overall rectangle</a:t>
            </a:r>
            <a:endParaRPr sz="3600">
              <a:latin typeface="Times New Roman"/>
              <a:ea typeface="Times New Roman"/>
              <a:cs typeface="Times New Roman"/>
              <a:sym typeface="Times New Roman"/>
            </a:endParaRPr>
          </a:p>
        </p:txBody>
      </p:sp>
      <p:pic>
        <p:nvPicPr>
          <p:cNvPr id="182" name="Google Shape;182;p7"/>
          <p:cNvPicPr preferRelativeResize="0"/>
          <p:nvPr/>
        </p:nvPicPr>
        <p:blipFill rotWithShape="1">
          <a:blip r:embed="rId3">
            <a:alphaModFix/>
          </a:blip>
          <a:srcRect b="0" l="0" r="0" t="0"/>
          <a:stretch/>
        </p:blipFill>
        <p:spPr>
          <a:xfrm>
            <a:off x="1839436" y="2499957"/>
            <a:ext cx="4013200" cy="2476718"/>
          </a:xfrm>
          <a:prstGeom prst="rect">
            <a:avLst/>
          </a:prstGeom>
          <a:noFill/>
          <a:ln>
            <a:noFill/>
          </a:ln>
        </p:spPr>
      </p:pic>
      <p:grpSp>
        <p:nvGrpSpPr>
          <p:cNvPr id="183" name="Google Shape;183;p7"/>
          <p:cNvGrpSpPr/>
          <p:nvPr/>
        </p:nvGrpSpPr>
        <p:grpSpPr>
          <a:xfrm>
            <a:off x="6600897" y="3313915"/>
            <a:ext cx="3316216" cy="752322"/>
            <a:chOff x="6417133" y="1883525"/>
            <a:chExt cx="3316216" cy="752322"/>
          </a:xfrm>
        </p:grpSpPr>
        <p:sp>
          <p:nvSpPr>
            <p:cNvPr id="184" name="Google Shape;184;p7"/>
            <p:cNvSpPr txBox="1"/>
            <p:nvPr/>
          </p:nvSpPr>
          <p:spPr>
            <a:xfrm>
              <a:off x="6417133" y="1883525"/>
              <a:ext cx="2211696" cy="75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5" name="Google Shape;185;p7"/>
            <p:cNvSpPr txBox="1"/>
            <p:nvPr/>
          </p:nvSpPr>
          <p:spPr>
            <a:xfrm>
              <a:off x="8528508" y="2061706"/>
              <a:ext cx="4122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6" name="Google Shape;186;p7"/>
            <p:cNvSpPr txBox="1"/>
            <p:nvPr/>
          </p:nvSpPr>
          <p:spPr>
            <a:xfrm>
              <a:off x="9088429" y="2092483"/>
              <a:ext cx="64492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cxnSp>
        <p:nvCxnSpPr>
          <p:cNvPr id="187" name="Google Shape;187;p7"/>
          <p:cNvCxnSpPr>
            <a:endCxn id="184" idx="1"/>
          </p:cNvCxnSpPr>
          <p:nvPr/>
        </p:nvCxnSpPr>
        <p:spPr>
          <a:xfrm flipH="1" rot="10800000">
            <a:off x="5471997" y="3690076"/>
            <a:ext cx="1128900" cy="278100"/>
          </a:xfrm>
          <a:prstGeom prst="straightConnector1">
            <a:avLst/>
          </a:prstGeom>
          <a:noFill/>
          <a:ln cap="flat" cmpd="sng" w="9525">
            <a:solidFill>
              <a:srgbClr val="4A7DBA"/>
            </a:solidFill>
            <a:prstDash val="solid"/>
            <a:round/>
            <a:headEnd len="sm" w="sm" type="none"/>
            <a:tailEnd len="med" w="med" type="triangle"/>
          </a:ln>
        </p:spPr>
      </p:cxnSp>
      <p:pic>
        <p:nvPicPr>
          <p:cNvPr id="188" name="Google Shape;188;p7"/>
          <p:cNvPicPr preferRelativeResize="0"/>
          <p:nvPr/>
        </p:nvPicPr>
        <p:blipFill rotWithShape="1">
          <a:blip r:embed="rId4">
            <a:alphaModFix/>
          </a:blip>
          <a:srcRect b="0" l="0" r="0" t="0"/>
          <a:stretch/>
        </p:blipFill>
        <p:spPr>
          <a:xfrm>
            <a:off x="7207394" y="3011736"/>
            <a:ext cx="3271928" cy="13300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510530" y="616179"/>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2. Calculation of GINI Index for left and right rectangles</a:t>
            </a:r>
            <a:endParaRPr>
              <a:latin typeface="Times New Roman"/>
              <a:ea typeface="Times New Roman"/>
              <a:cs typeface="Times New Roman"/>
              <a:sym typeface="Times New Roman"/>
            </a:endParaRPr>
          </a:p>
        </p:txBody>
      </p:sp>
      <p:pic>
        <p:nvPicPr>
          <p:cNvPr id="194" name="Google Shape;194;p8"/>
          <p:cNvPicPr preferRelativeResize="0"/>
          <p:nvPr/>
        </p:nvPicPr>
        <p:blipFill rotWithShape="1">
          <a:blip r:embed="rId3">
            <a:alphaModFix/>
          </a:blip>
          <a:srcRect b="0" l="0" r="0" t="0"/>
          <a:stretch/>
        </p:blipFill>
        <p:spPr>
          <a:xfrm>
            <a:off x="8426664" y="3169362"/>
            <a:ext cx="2343150" cy="952500"/>
          </a:xfrm>
          <a:prstGeom prst="rect">
            <a:avLst/>
          </a:prstGeom>
          <a:noFill/>
          <a:ln>
            <a:noFill/>
          </a:ln>
        </p:spPr>
      </p:pic>
      <p:grpSp>
        <p:nvGrpSpPr>
          <p:cNvPr id="195" name="Google Shape;195;p8"/>
          <p:cNvGrpSpPr/>
          <p:nvPr/>
        </p:nvGrpSpPr>
        <p:grpSpPr>
          <a:xfrm>
            <a:off x="457200" y="3698535"/>
            <a:ext cx="3591420" cy="752322"/>
            <a:chOff x="6417133" y="1883525"/>
            <a:chExt cx="3591420" cy="752322"/>
          </a:xfrm>
        </p:grpSpPr>
        <p:sp>
          <p:nvSpPr>
            <p:cNvPr id="196" name="Google Shape;196;p8"/>
            <p:cNvSpPr txBox="1"/>
            <p:nvPr/>
          </p:nvSpPr>
          <p:spPr>
            <a:xfrm>
              <a:off x="6417133" y="1883525"/>
              <a:ext cx="1926361" cy="75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7" name="Google Shape;197;p8"/>
            <p:cNvSpPr txBox="1"/>
            <p:nvPr/>
          </p:nvSpPr>
          <p:spPr>
            <a:xfrm>
              <a:off x="8528508" y="2061706"/>
              <a:ext cx="4122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98" name="Google Shape;198;p8"/>
            <p:cNvSpPr txBox="1"/>
            <p:nvPr/>
          </p:nvSpPr>
          <p:spPr>
            <a:xfrm>
              <a:off x="9088429" y="2092483"/>
              <a:ext cx="92012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grpSp>
        <p:nvGrpSpPr>
          <p:cNvPr id="199" name="Google Shape;199;p8"/>
          <p:cNvGrpSpPr/>
          <p:nvPr/>
        </p:nvGrpSpPr>
        <p:grpSpPr>
          <a:xfrm>
            <a:off x="4165769" y="2496456"/>
            <a:ext cx="4013200" cy="2848655"/>
            <a:chOff x="4198143" y="3256408"/>
            <a:chExt cx="4013200" cy="2848655"/>
          </a:xfrm>
        </p:grpSpPr>
        <p:grpSp>
          <p:nvGrpSpPr>
            <p:cNvPr id="200" name="Google Shape;200;p8"/>
            <p:cNvGrpSpPr/>
            <p:nvPr/>
          </p:nvGrpSpPr>
          <p:grpSpPr>
            <a:xfrm>
              <a:off x="4198143" y="3628345"/>
              <a:ext cx="4013200" cy="2476718"/>
              <a:chOff x="152400" y="4365407"/>
              <a:chExt cx="4013200" cy="2476718"/>
            </a:xfrm>
          </p:grpSpPr>
          <p:pic>
            <p:nvPicPr>
              <p:cNvPr id="201" name="Google Shape;201;p8"/>
              <p:cNvPicPr preferRelativeResize="0"/>
              <p:nvPr/>
            </p:nvPicPr>
            <p:blipFill rotWithShape="1">
              <a:blip r:embed="rId4">
                <a:alphaModFix/>
              </a:blip>
              <a:srcRect b="0" l="0" r="0" t="0"/>
              <a:stretch/>
            </p:blipFill>
            <p:spPr>
              <a:xfrm>
                <a:off x="152400" y="4365407"/>
                <a:ext cx="4013200" cy="2476718"/>
              </a:xfrm>
              <a:prstGeom prst="rect">
                <a:avLst/>
              </a:prstGeom>
              <a:noFill/>
              <a:ln>
                <a:noFill/>
              </a:ln>
            </p:spPr>
          </p:pic>
          <p:cxnSp>
            <p:nvCxnSpPr>
              <p:cNvPr id="202" name="Google Shape;202;p8"/>
              <p:cNvCxnSpPr/>
              <p:nvPr/>
            </p:nvCxnSpPr>
            <p:spPr>
              <a:xfrm>
                <a:off x="1524000" y="4365407"/>
                <a:ext cx="0" cy="2187793"/>
              </a:xfrm>
              <a:prstGeom prst="straightConnector1">
                <a:avLst/>
              </a:prstGeom>
              <a:noFill/>
              <a:ln cap="flat" cmpd="sng" w="19050">
                <a:solidFill>
                  <a:srgbClr val="4A7DBA"/>
                </a:solidFill>
                <a:prstDash val="solid"/>
                <a:round/>
                <a:headEnd len="sm" w="sm" type="none"/>
                <a:tailEnd len="sm" w="sm" type="none"/>
              </a:ln>
            </p:spPr>
          </p:cxnSp>
        </p:grpSp>
        <p:sp>
          <p:nvSpPr>
            <p:cNvPr id="203" name="Google Shape;203;p8"/>
            <p:cNvSpPr/>
            <p:nvPr/>
          </p:nvSpPr>
          <p:spPr>
            <a:xfrm>
              <a:off x="4491393" y="3256408"/>
              <a:ext cx="28900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IN" sz="1400" u="none" cap="none" strike="noStrike">
                  <a:solidFill>
                    <a:srgbClr val="000000"/>
                  </a:solidFill>
                  <a:latin typeface="Arial"/>
                  <a:ea typeface="Arial"/>
                  <a:cs typeface="Arial"/>
                  <a:sym typeface="Arial"/>
                </a:rPr>
                <a:t>GINI index for the left &amp; right</a:t>
              </a:r>
              <a:endParaRPr b="0" i="0" sz="1400" u="none" cap="none" strike="noStrike">
                <a:solidFill>
                  <a:srgbClr val="000000"/>
                </a:solidFill>
                <a:latin typeface="Arial"/>
                <a:ea typeface="Arial"/>
                <a:cs typeface="Arial"/>
                <a:sym typeface="Arial"/>
              </a:endParaRPr>
            </a:p>
          </p:txBody>
        </p:sp>
      </p:grpSp>
      <p:grpSp>
        <p:nvGrpSpPr>
          <p:cNvPr id="204" name="Google Shape;204;p8"/>
          <p:cNvGrpSpPr/>
          <p:nvPr/>
        </p:nvGrpSpPr>
        <p:grpSpPr>
          <a:xfrm>
            <a:off x="8273425" y="4453416"/>
            <a:ext cx="3209905" cy="752322"/>
            <a:chOff x="6417133" y="1883525"/>
            <a:chExt cx="3209905" cy="752322"/>
          </a:xfrm>
        </p:grpSpPr>
        <p:sp>
          <p:nvSpPr>
            <p:cNvPr id="205" name="Google Shape;205;p8"/>
            <p:cNvSpPr txBox="1"/>
            <p:nvPr/>
          </p:nvSpPr>
          <p:spPr>
            <a:xfrm>
              <a:off x="6417133" y="1883525"/>
              <a:ext cx="2211696" cy="75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06" name="Google Shape;206;p8"/>
            <p:cNvSpPr txBox="1"/>
            <p:nvPr/>
          </p:nvSpPr>
          <p:spPr>
            <a:xfrm>
              <a:off x="8528508" y="2061706"/>
              <a:ext cx="4122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07" name="Google Shape;207;p8"/>
            <p:cNvSpPr txBox="1"/>
            <p:nvPr/>
          </p:nvSpPr>
          <p:spPr>
            <a:xfrm>
              <a:off x="9088429" y="2092483"/>
              <a:ext cx="53860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609600" y="492351"/>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3. Weighted average of impurity measures </a:t>
            </a:r>
            <a:endParaRPr sz="3600">
              <a:latin typeface="Times New Roman"/>
              <a:ea typeface="Times New Roman"/>
              <a:cs typeface="Times New Roman"/>
              <a:sym typeface="Times New Roman"/>
            </a:endParaRPr>
          </a:p>
        </p:txBody>
      </p:sp>
      <p:grpSp>
        <p:nvGrpSpPr>
          <p:cNvPr id="213" name="Google Shape;213;p9"/>
          <p:cNvGrpSpPr/>
          <p:nvPr/>
        </p:nvGrpSpPr>
        <p:grpSpPr>
          <a:xfrm>
            <a:off x="457200" y="2798649"/>
            <a:ext cx="3591420" cy="752322"/>
            <a:chOff x="6417133" y="1883525"/>
            <a:chExt cx="3591420" cy="752322"/>
          </a:xfrm>
        </p:grpSpPr>
        <p:sp>
          <p:nvSpPr>
            <p:cNvPr id="214" name="Google Shape;214;p9"/>
            <p:cNvSpPr txBox="1"/>
            <p:nvPr/>
          </p:nvSpPr>
          <p:spPr>
            <a:xfrm>
              <a:off x="6417133" y="1883525"/>
              <a:ext cx="1926361" cy="75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15" name="Google Shape;215;p9"/>
            <p:cNvSpPr txBox="1"/>
            <p:nvPr/>
          </p:nvSpPr>
          <p:spPr>
            <a:xfrm>
              <a:off x="8528508" y="2061706"/>
              <a:ext cx="4122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9088429" y="2092483"/>
              <a:ext cx="92012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grpSp>
        <p:nvGrpSpPr>
          <p:cNvPr id="217" name="Google Shape;217;p9"/>
          <p:cNvGrpSpPr/>
          <p:nvPr/>
        </p:nvGrpSpPr>
        <p:grpSpPr>
          <a:xfrm>
            <a:off x="3939065" y="1783335"/>
            <a:ext cx="4013200" cy="2848655"/>
            <a:chOff x="4198143" y="3256408"/>
            <a:chExt cx="4013200" cy="2848655"/>
          </a:xfrm>
        </p:grpSpPr>
        <p:grpSp>
          <p:nvGrpSpPr>
            <p:cNvPr id="218" name="Google Shape;218;p9"/>
            <p:cNvGrpSpPr/>
            <p:nvPr/>
          </p:nvGrpSpPr>
          <p:grpSpPr>
            <a:xfrm>
              <a:off x="4198143" y="3628345"/>
              <a:ext cx="4013200" cy="2476718"/>
              <a:chOff x="152400" y="4365407"/>
              <a:chExt cx="4013200" cy="2476718"/>
            </a:xfrm>
          </p:grpSpPr>
          <p:pic>
            <p:nvPicPr>
              <p:cNvPr id="219" name="Google Shape;219;p9"/>
              <p:cNvPicPr preferRelativeResize="0"/>
              <p:nvPr/>
            </p:nvPicPr>
            <p:blipFill rotWithShape="1">
              <a:blip r:embed="rId3">
                <a:alphaModFix/>
              </a:blip>
              <a:srcRect b="0" l="0" r="0" t="0"/>
              <a:stretch/>
            </p:blipFill>
            <p:spPr>
              <a:xfrm>
                <a:off x="152400" y="4365407"/>
                <a:ext cx="4013200" cy="2476718"/>
              </a:xfrm>
              <a:prstGeom prst="rect">
                <a:avLst/>
              </a:prstGeom>
              <a:noFill/>
              <a:ln>
                <a:noFill/>
              </a:ln>
            </p:spPr>
          </p:pic>
          <p:cxnSp>
            <p:nvCxnSpPr>
              <p:cNvPr id="220" name="Google Shape;220;p9"/>
              <p:cNvCxnSpPr/>
              <p:nvPr/>
            </p:nvCxnSpPr>
            <p:spPr>
              <a:xfrm>
                <a:off x="1524000" y="4365407"/>
                <a:ext cx="0" cy="2187793"/>
              </a:xfrm>
              <a:prstGeom prst="straightConnector1">
                <a:avLst/>
              </a:prstGeom>
              <a:noFill/>
              <a:ln cap="flat" cmpd="sng" w="19050">
                <a:solidFill>
                  <a:srgbClr val="4A7DBA"/>
                </a:solidFill>
                <a:prstDash val="solid"/>
                <a:round/>
                <a:headEnd len="sm" w="sm" type="none"/>
                <a:tailEnd len="sm" w="sm" type="none"/>
              </a:ln>
            </p:spPr>
          </p:cxnSp>
        </p:grpSp>
        <p:sp>
          <p:nvSpPr>
            <p:cNvPr id="221" name="Google Shape;221;p9"/>
            <p:cNvSpPr/>
            <p:nvPr/>
          </p:nvSpPr>
          <p:spPr>
            <a:xfrm>
              <a:off x="4491393" y="3256408"/>
              <a:ext cx="28900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IN" sz="1400" u="none" cap="none" strike="noStrike">
                  <a:solidFill>
                    <a:srgbClr val="000000"/>
                  </a:solidFill>
                  <a:latin typeface="Arial"/>
                  <a:ea typeface="Arial"/>
                  <a:cs typeface="Arial"/>
                  <a:sym typeface="Arial"/>
                </a:rPr>
                <a:t>GINI index for the left &amp; right</a:t>
              </a:r>
              <a:endParaRPr b="0" i="0" sz="1400" u="none" cap="none" strike="noStrike">
                <a:solidFill>
                  <a:srgbClr val="000000"/>
                </a:solidFill>
                <a:latin typeface="Arial"/>
                <a:ea typeface="Arial"/>
                <a:cs typeface="Arial"/>
                <a:sym typeface="Arial"/>
              </a:endParaRPr>
            </a:p>
          </p:txBody>
        </p:sp>
      </p:grpSp>
      <p:grpSp>
        <p:nvGrpSpPr>
          <p:cNvPr id="222" name="Google Shape;222;p9"/>
          <p:cNvGrpSpPr/>
          <p:nvPr/>
        </p:nvGrpSpPr>
        <p:grpSpPr>
          <a:xfrm>
            <a:off x="8273425" y="2624617"/>
            <a:ext cx="3209905" cy="752322"/>
            <a:chOff x="6417133" y="1883525"/>
            <a:chExt cx="3209905" cy="752322"/>
          </a:xfrm>
        </p:grpSpPr>
        <p:sp>
          <p:nvSpPr>
            <p:cNvPr id="223" name="Google Shape;223;p9"/>
            <p:cNvSpPr txBox="1"/>
            <p:nvPr/>
          </p:nvSpPr>
          <p:spPr>
            <a:xfrm>
              <a:off x="6417133" y="1883525"/>
              <a:ext cx="2211696" cy="75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4" name="Google Shape;224;p9"/>
            <p:cNvSpPr txBox="1"/>
            <p:nvPr/>
          </p:nvSpPr>
          <p:spPr>
            <a:xfrm>
              <a:off x="8528508" y="2061706"/>
              <a:ext cx="4122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25" name="Google Shape;225;p9"/>
            <p:cNvSpPr txBox="1"/>
            <p:nvPr/>
          </p:nvSpPr>
          <p:spPr>
            <a:xfrm>
              <a:off x="9088429" y="2092483"/>
              <a:ext cx="53860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sp>
        <p:nvSpPr>
          <p:cNvPr id="226" name="Google Shape;226;p9"/>
          <p:cNvSpPr txBox="1"/>
          <p:nvPr/>
        </p:nvSpPr>
        <p:spPr>
          <a:xfrm>
            <a:off x="3766486" y="5057642"/>
            <a:ext cx="4506939" cy="5527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227" name="Google Shape;227;p9"/>
          <p:cNvCxnSpPr/>
          <p:nvPr/>
        </p:nvCxnSpPr>
        <p:spPr>
          <a:xfrm>
            <a:off x="1967010" y="3521983"/>
            <a:ext cx="1828800" cy="1626487"/>
          </a:xfrm>
          <a:prstGeom prst="straightConnector1">
            <a:avLst/>
          </a:prstGeom>
          <a:noFill/>
          <a:ln cap="flat" cmpd="sng" w="9525">
            <a:solidFill>
              <a:srgbClr val="4A7DBA"/>
            </a:solidFill>
            <a:prstDash val="dashDot"/>
            <a:round/>
            <a:headEnd len="sm" w="sm" type="none"/>
            <a:tailEnd len="med" w="med" type="triangle"/>
          </a:ln>
        </p:spPr>
      </p:cxnSp>
      <p:cxnSp>
        <p:nvCxnSpPr>
          <p:cNvPr id="228" name="Google Shape;228;p9"/>
          <p:cNvCxnSpPr/>
          <p:nvPr/>
        </p:nvCxnSpPr>
        <p:spPr>
          <a:xfrm>
            <a:off x="3341759" y="3336017"/>
            <a:ext cx="1502639" cy="1759972"/>
          </a:xfrm>
          <a:prstGeom prst="straightConnector1">
            <a:avLst/>
          </a:prstGeom>
          <a:noFill/>
          <a:ln cap="flat" cmpd="sng" w="9525">
            <a:solidFill>
              <a:srgbClr val="4A7DBA"/>
            </a:solidFill>
            <a:prstDash val="dashDot"/>
            <a:round/>
            <a:headEnd len="sm" w="sm" type="none"/>
            <a:tailEnd len="med" w="med" type="triangle"/>
          </a:ln>
        </p:spPr>
      </p:cxnSp>
      <p:cxnSp>
        <p:nvCxnSpPr>
          <p:cNvPr id="229" name="Google Shape;229;p9"/>
          <p:cNvCxnSpPr/>
          <p:nvPr/>
        </p:nvCxnSpPr>
        <p:spPr>
          <a:xfrm flipH="1">
            <a:off x="6128757" y="3376939"/>
            <a:ext cx="2874222" cy="1680703"/>
          </a:xfrm>
          <a:prstGeom prst="straightConnector1">
            <a:avLst/>
          </a:prstGeom>
          <a:noFill/>
          <a:ln cap="flat" cmpd="sng" w="9525">
            <a:solidFill>
              <a:srgbClr val="4A7DBA"/>
            </a:solidFill>
            <a:prstDash val="dashDot"/>
            <a:round/>
            <a:headEnd len="sm" w="sm" type="none"/>
            <a:tailEnd len="med" w="med" type="triangle"/>
          </a:ln>
        </p:spPr>
      </p:cxnSp>
      <p:cxnSp>
        <p:nvCxnSpPr>
          <p:cNvPr id="230" name="Google Shape;230;p9"/>
          <p:cNvCxnSpPr>
            <a:stCxn id="225" idx="2"/>
          </p:cNvCxnSpPr>
          <p:nvPr/>
        </p:nvCxnSpPr>
        <p:spPr>
          <a:xfrm flipH="1">
            <a:off x="7248325" y="3141352"/>
            <a:ext cx="3965700" cy="1983600"/>
          </a:xfrm>
          <a:prstGeom prst="straightConnector1">
            <a:avLst/>
          </a:prstGeom>
          <a:noFill/>
          <a:ln cap="flat" cmpd="sng" w="9525">
            <a:solidFill>
              <a:srgbClr val="4A7DBA"/>
            </a:solidFill>
            <a:prstDash val="dashDot"/>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ppt_w</p:attrName>
                                        </p:attrNameLst>
                                      </p:cBhvr>
                                      <p:tavLst>
                                        <p:tav fmla="" tm="0">
                                          <p:val>
                                            <p:strVal val="0"/>
                                          </p:val>
                                        </p:tav>
                                        <p:tav fmla="" tm="100000">
                                          <p:val>
                                            <p:strVal val="#ppt_w"/>
                                          </p:val>
                                        </p:tav>
                                      </p:tavLst>
                                    </p:anim>
                                    <p:anim calcmode="lin" valueType="num">
                                      <p:cBhvr additive="base">
                                        <p:cTn dur="500"/>
                                        <p:tgtEl>
                                          <p:spTgt spid="21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