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4" r:id="rId5"/>
    <p:sldMasterId id="2147483657" r:id="rId6"/>
    <p:sldMasterId id="214748365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y="6858000" cx="12192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Corbel"/>
      <p:regular r:id="rId34"/>
      <p:bold r:id="rId35"/>
      <p:italic r:id="rId36"/>
      <p:boldItalic r:id="rId37"/>
    </p:embeddedFont>
    <p:embeddedFont>
      <p:font typeface="Candara"/>
      <p:regular r:id="rId38"/>
      <p:bold r:id="rId39"/>
      <p:italic r:id="rId40"/>
      <p:boldItalic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Helvetica Neue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50" roundtripDataSignature="AMtx7mgfbP0UXzaqOWXhVRrAtVq/TbM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andara-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Candara-boldItalic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HelveticaNeueLight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HelveticaNeueLight-italic.fntdata"/><Relationship Id="rId47" Type="http://schemas.openxmlformats.org/officeDocument/2006/relationships/font" Target="fonts/HelveticaNeueLight-bold.fntdata"/><Relationship Id="rId49" Type="http://schemas.openxmlformats.org/officeDocument/2006/relationships/font" Target="fonts/HelveticaNeue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33" Type="http://schemas.openxmlformats.org/officeDocument/2006/relationships/font" Target="fonts/Montserrat-boldItalic.fntdata"/><Relationship Id="rId32" Type="http://schemas.openxmlformats.org/officeDocument/2006/relationships/font" Target="fonts/Montserrat-italic.fntdata"/><Relationship Id="rId35" Type="http://schemas.openxmlformats.org/officeDocument/2006/relationships/font" Target="fonts/Corbel-bold.fntdata"/><Relationship Id="rId34" Type="http://schemas.openxmlformats.org/officeDocument/2006/relationships/font" Target="fonts/Corbel-regular.fntdata"/><Relationship Id="rId37" Type="http://schemas.openxmlformats.org/officeDocument/2006/relationships/font" Target="fonts/Corbel-boldItalic.fntdata"/><Relationship Id="rId36" Type="http://schemas.openxmlformats.org/officeDocument/2006/relationships/font" Target="fonts/Corbel-italic.fntdata"/><Relationship Id="rId39" Type="http://schemas.openxmlformats.org/officeDocument/2006/relationships/font" Target="fonts/Candara-bold.fntdata"/><Relationship Id="rId38" Type="http://schemas.openxmlformats.org/officeDocument/2006/relationships/font" Target="fonts/Candara-regular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6" name="Google Shape;2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3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3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3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0" name="Google Shape;2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9b1ca787f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f9b1ca787f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9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b1ca787f_0_9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gf9b1ca787f_0_9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gf9b1ca787f_0_9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b1ca787f_0_10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gf9b1ca787f_0_10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b1ca787f_0_10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5pPr>
            <a:lvl6pPr indent="-3810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indent="-3810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indent="-3810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indent="-3810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b1ca787f_0_105"/>
          <p:cNvSpPr txBox="1"/>
          <p:nvPr>
            <p:ph type="ctrTitle"/>
          </p:nvPr>
        </p:nvSpPr>
        <p:spPr>
          <a:xfrm>
            <a:off x="415600" y="2947200"/>
            <a:ext cx="113607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4800"/>
              <a:buNone/>
              <a:defRPr b="1" sz="4800">
                <a:solidFill>
                  <a:srgbClr val="365F9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9b1ca787f_0_10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3" name="Google Shape;103;gf9b1ca787f_0_10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gf9b1ca787f_0_10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5" name="Google Shape;105;gf9b1ca787f_0_10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b1ca787f_0_1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8" name="Google Shape;108;gf9b1ca787f_0_11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b1ca787f_0_115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1" name="Google Shape;111;gf9b1ca787f_0_115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gf9b1ca787f_0_1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dvantages &amp; Disadvantages">
  <p:cSld name="TITLE_ONLY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9b1ca787f_0_119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5" name="Google Shape;115;gf9b1ca787f_0_119"/>
          <p:cNvSpPr txBox="1"/>
          <p:nvPr/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b="0" i="0" sz="3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gf9b1ca787f_0_1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b1ca787f_0_123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19" name="Google Shape;119;gf9b1ca787f_0_1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0" name="Google Shape;120;gf9b1ca787f_0_12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9b1ca787f_0_12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23" name="Google Shape;123;gf9b1ca787f_0_127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b1ca787f_0_13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f9b1ca787f_0_13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7" name="Google Shape;127;gf9b1ca787f_0_13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gf9b1ca787f_0_13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9" name="Google Shape;129;gf9b1ca787f_0_13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urce">
  <p:cSld name="CUSTOM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9b1ca787f_0_136"/>
          <p:cNvSpPr txBox="1"/>
          <p:nvPr>
            <p:ph idx="1" type="subTitle"/>
          </p:nvPr>
        </p:nvSpPr>
        <p:spPr>
          <a:xfrm>
            <a:off x="196400" y="6452633"/>
            <a:ext cx="2013300" cy="2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i="1" sz="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b1ca787f_0_138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b1ca787f_0_14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6" name="Google Shape;136;gf9b1ca787f_0_14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37" name="Google Shape;137;gf9b1ca787f_0_140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b1ca787f_0_14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gf9b1ca787f_0_144"/>
          <p:cNvSpPr txBox="1"/>
          <p:nvPr/>
        </p:nvSpPr>
        <p:spPr>
          <a:xfrm>
            <a:off x="415600" y="2060600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Questions?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b1ca787f_0_147"/>
          <p:cNvSpPr txBox="1"/>
          <p:nvPr/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IN" sz="6900" u="none" cap="none" strike="noStrik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b="0" i="0" lang="en-IN" sz="69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IN" sz="6900" u="none" cap="none" strike="noStrik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b="0" i="0" sz="6900" u="none" cap="none" strike="noStrik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3" name="Google Shape;143;gf9b1ca787f_0_147"/>
          <p:cNvSpPr txBox="1"/>
          <p:nvPr/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b="0" i="0" sz="3700" u="none" cap="none" strike="noStrik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2" name="Google Shape;32;p45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p4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4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4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4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9b1ca787f_0_9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6900"/>
              <a:buFont typeface="Helvetica Neue Light"/>
              <a:buNone/>
              <a:defRPr sz="69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88" name="Google Shape;88;gf9b1ca787f_0_9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3700"/>
              <a:buNone/>
              <a:defRPr sz="3700">
                <a:solidFill>
                  <a:srgbClr val="039BE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89" name="Google Shape;89;gf9b1ca787f_0_92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2.xml"/><Relationship Id="rId19" Type="http://schemas.openxmlformats.org/officeDocument/2006/relationships/theme" Target="../theme/theme5.xml"/><Relationship Id="rId6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38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4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55" name="Google Shape;55;p40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4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0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0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  <p:sldLayoutId id="2147483656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2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2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0" name="Google Shape;70;p42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4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b1ca787f_0_8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Helvetica Neue"/>
              <a:buNone/>
              <a:defRPr b="0" i="0" sz="3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f9b1ca787f_0_8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Helvetica Neue"/>
              <a:buChar char="●"/>
              <a:defRPr b="0" i="0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●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Helvetica Neue"/>
              <a:buChar char="○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Helvetica Neue"/>
              <a:buChar char="■"/>
              <a:defRPr b="0" i="0" sz="19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gf9b1ca787f_0_86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4" name="Google Shape;84;gf9b1ca787f_0_86"/>
          <p:cNvSpPr txBox="1"/>
          <p:nvPr/>
        </p:nvSpPr>
        <p:spPr>
          <a:xfrm>
            <a:off x="2979200" y="6490400"/>
            <a:ext cx="62337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IN" sz="800" u="none" cap="none" strike="noStrik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b="0" i="0" sz="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5" name="Google Shape;85;gf9b1ca787f_0_8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71308" y="190959"/>
            <a:ext cx="1762612" cy="346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uciml/red-wine-quality-cortez-et-al-2009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2438400" y="2797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 sz="4000" u="sng">
                <a:latin typeface="Times New Roman"/>
                <a:ea typeface="Times New Roman"/>
                <a:cs typeface="Times New Roman"/>
                <a:sym typeface="Times New Roman"/>
              </a:rPr>
              <a:t>Ensemble Techniques</a:t>
            </a:r>
            <a:endParaRPr sz="4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Boosting concept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 is a general ensemble method that creates a strong classifier from a number of weak classifiers.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Similar to bagging, but the learners are grown sequentially; except for the first, each subsequent learner is grown from previously grown learners.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If the learner is a Decision tree, each of the trees can be small, with just a few terminal nodes (determined by the parameter d supplied)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ttps://i.ytimg.com/vi/kJsrF9YAfjc/maxresdefault.jpg" id="235" name="Google Shape;2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Types of Boosting</a:t>
            </a:r>
            <a:br>
              <a:rPr lang="en-IN" sz="3400"/>
            </a:br>
            <a:endParaRPr sz="3400"/>
          </a:p>
        </p:txBody>
      </p:sp>
      <p:sp>
        <p:nvSpPr>
          <p:cNvPr id="241" name="Google Shape;241;p2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AdaBoosting: It is so called as the weights are re-assigned to each instance, with higher weights to incorrectly classified instance.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Gradient Boosting:  By fitting new models to the residuals, the overall learner gradually improves in areas where residuals are initially high.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609600" y="59394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Difference between Adaboost and GradientBoost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static.packt-cdn.com/products/9781788295758/graphics/B07777_04_table1-1.jpg" id="247" name="Google Shape;24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1736947"/>
            <a:ext cx="8801100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609600" y="53787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Random Forest </a:t>
            </a:r>
            <a:b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400"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609600" y="1511848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Each tree in the ensemble is built from a sample drawn with replacement (bootstrap) from the training set.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 addition, when splitting a node during the construction of a tree, the split that is chosen is no longer the best split among all the features.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Instead, the split that is picked is the best split among a random subset of the features.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5715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000">
                <a:latin typeface="Times New Roman"/>
                <a:ea typeface="Times New Roman"/>
                <a:cs typeface="Times New Roman"/>
                <a:sym typeface="Times New Roman"/>
              </a:rPr>
              <a:t>Due to averaging, its variance decreases, usually more than compensating the increase in bias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>
                <a:latin typeface="Times New Roman"/>
                <a:ea typeface="Times New Roman"/>
                <a:cs typeface="Times New Roman"/>
                <a:sym typeface="Times New Roman"/>
              </a:rPr>
              <a:t>Case Study - Wine quality production 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2"/>
          <p:cNvSpPr txBox="1"/>
          <p:nvPr>
            <p:ph idx="1" type="body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>
                <a:latin typeface="Calibri"/>
                <a:ea typeface="Calibri"/>
                <a:cs typeface="Calibri"/>
                <a:sym typeface="Calibri"/>
              </a:rPr>
              <a:t>Context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We will continue with the case study used in the last week content. We used wines data and constructed a decision tree.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The dataset is related to red variants of the Portuguese “Vinho Verde” wine. Due to privacy and logistic issues, only physicochemical (inputs) and sensory (output) variables are available ( eg: there is no data about grape types, wine brand, wine selling price, etc.)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200">
                <a:latin typeface="Calibri"/>
                <a:ea typeface="Calibri"/>
                <a:cs typeface="Calibri"/>
                <a:sym typeface="Calibri"/>
              </a:rPr>
              <a:t>These datasets can be viewed as classification or regression tasks. The classes are ordered and not balanced (eg, there are much more normal wines than excellent or poor ones).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/>
              <a:t>Dataset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 u="sng">
                <a:solidFill>
                  <a:srgbClr val="337AB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https://www.kaggle.com/uciml/red-wine-quality-cortez-et-al-2009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3000"/>
              <a:t>Problem Statement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Wine Quality Prediction - Here, we will apply a method of assessing wine quality using a Decision Tree, and test it against the wine-quality dataset from the UC Irvine machine learning repository. The wine dataset is a classic and very easy multi-class classification dataset. We will use the techniques learnt in this module to improve our model. 	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 Attributes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/>
          </a:p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Fixed Acidity                                             10. Sulphates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Volatile acidity                                          11. Alcohol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Citric acid                                                   12. Quality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Residual sugar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Chlorides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Free sulphur dioxide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Total sulphur dioxide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Density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pH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4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Steps to follow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Import all necessary libraries and load the data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Print the descriptive statistics of each &amp; every column using describe() function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Using univariate analysis check the individual attributes for their basic statistic such as central values, spread, tails etc.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Use pairplots and correlation method to observe the relationship between different variables and state your insights.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Split the wine_df into training and test set in the ratio of 70:30 (Training:Test) based on dependent and independent variables.</a:t>
            </a:r>
            <a:endParaRPr sz="1950"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Font typeface="Arial"/>
              <a:buAutoNum type="arabicPeriod"/>
            </a:pPr>
            <a:r>
              <a:rPr lang="en-IN" sz="1950">
                <a:latin typeface="Arial"/>
                <a:ea typeface="Arial"/>
                <a:cs typeface="Arial"/>
                <a:sym typeface="Arial"/>
              </a:rPr>
              <a:t>Create the decision tree model using “entropy” method of finding the split columns and fit it to training data.</a:t>
            </a:r>
            <a:endParaRPr sz="19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36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7. Print the accuracy of the model &amp; print the confusion matrix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8. Regularize the decision tree by limiting the max. depth of trees and print the   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9. Apply the Random forest model and print the accuracy of Random forest Model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10. Apply Adaboost Ensemble Algorithm for the same data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11. Apply Bagging Classifier Algorithm and print the accuracy.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12. Apply GradientBoost Classifier Algorithm for the same data and print the accuracy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3400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 sz="3400"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concept and hands on exercise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Random Forest and hands on exercise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52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9b1ca787f_0_75"/>
          <p:cNvSpPr/>
          <p:nvPr/>
        </p:nvSpPr>
        <p:spPr>
          <a:xfrm>
            <a:off x="1" y="9911"/>
            <a:ext cx="12192000" cy="6895200"/>
          </a:xfrm>
          <a:prstGeom prst="rect">
            <a:avLst/>
          </a:prstGeom>
          <a:gradFill>
            <a:gsLst>
              <a:gs pos="0">
                <a:srgbClr val="051249"/>
              </a:gs>
              <a:gs pos="50000">
                <a:srgbClr val="040F47"/>
              </a:gs>
              <a:gs pos="100000">
                <a:srgbClr val="020842"/>
              </a:gs>
            </a:gsLst>
            <a:lin ang="5400012" scaled="0"/>
          </a:gra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f9b1ca787f_0_75"/>
          <p:cNvPicPr preferRelativeResize="0"/>
          <p:nvPr/>
        </p:nvPicPr>
        <p:blipFill rotWithShape="1">
          <a:blip r:embed="rId3">
            <a:alphaModFix/>
          </a:blip>
          <a:srcRect b="0" l="51444" r="7298" t="2458"/>
          <a:stretch/>
        </p:blipFill>
        <p:spPr>
          <a:xfrm>
            <a:off x="1" y="422031"/>
            <a:ext cx="4797087" cy="6483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f9b1ca787f_0_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3958" y="122455"/>
            <a:ext cx="2298040" cy="80601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f9b1ca787f_0_75"/>
          <p:cNvSpPr/>
          <p:nvPr/>
        </p:nvSpPr>
        <p:spPr>
          <a:xfrm>
            <a:off x="4538568" y="211073"/>
            <a:ext cx="54843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5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@WORK</a:t>
            </a:r>
            <a:endParaRPr b="1" i="1" sz="5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N" sz="4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en-IN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PGPAIML @ Great Learning</a:t>
            </a:r>
            <a:r>
              <a:rPr b="1" i="1" lang="en-IN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1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gf9b1ca787f_0_75"/>
          <p:cNvSpPr/>
          <p:nvPr/>
        </p:nvSpPr>
        <p:spPr>
          <a:xfrm>
            <a:off x="4690474" y="1662279"/>
            <a:ext cx="6696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Enabling Learners to Apply the AI/ML Concepts at Work</a:t>
            </a:r>
            <a:endParaRPr b="1" i="1" sz="1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gf9b1ca787f_0_75"/>
          <p:cNvSpPr/>
          <p:nvPr/>
        </p:nvSpPr>
        <p:spPr>
          <a:xfrm>
            <a:off x="9893958" y="6229763"/>
            <a:ext cx="226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1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AIML Operations | AIMLAW</a:t>
            </a:r>
            <a:endParaRPr b="1" i="1" sz="1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f9b1ca787f_0_75"/>
          <p:cNvSpPr/>
          <p:nvPr/>
        </p:nvSpPr>
        <p:spPr>
          <a:xfrm>
            <a:off x="6508749" y="6502207"/>
            <a:ext cx="56832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@Great Learning Proprietary Content. All rights reserved. Unauthorized use or distribution prohibited</a:t>
            </a:r>
            <a:endParaRPr b="1" i="1" sz="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gf9b1ca787f_0_75"/>
          <p:cNvSpPr txBox="1"/>
          <p:nvPr/>
        </p:nvSpPr>
        <p:spPr>
          <a:xfrm>
            <a:off x="4690476" y="2065541"/>
            <a:ext cx="7608000" cy="58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Apply  </a:t>
            </a:r>
            <a:r>
              <a:rPr b="1" i="1" lang="en-IN" sz="1600" u="none" cap="none" strike="noStrike">
                <a:solidFill>
                  <a:srgbClr val="FFFF00"/>
                </a:solidFill>
                <a:latin typeface="Montserrat"/>
                <a:ea typeface="Montserrat"/>
                <a:cs typeface="Montserrat"/>
                <a:sym typeface="Montserrat"/>
              </a:rPr>
              <a:t>AIML at your workplace </a:t>
            </a: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gain some instant benefits:</a:t>
            </a:r>
            <a:endParaRPr sz="1900"/>
          </a:p>
          <a:p>
            <a:pPr indent="-571500" lvl="0" marL="584200" marR="1714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Get noticed by your management with your outstanding analysis backed by data  science.</a:t>
            </a:r>
            <a:endParaRPr sz="1900"/>
          </a:p>
          <a:p>
            <a:pPr indent="-571500" lvl="0" marL="584200" marR="1079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an impact in your organization by taking up small projects/initiatives to solve  critical issues using data science.</a:t>
            </a:r>
            <a:endParaRPr sz="1900"/>
          </a:p>
          <a:p>
            <a:pPr indent="-571500" lvl="0" marL="584200" marR="10541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Network with members from the data science vertical of your organization and seek  opportunities to contribute in small projects.</a:t>
            </a:r>
            <a:endParaRPr sz="1900"/>
          </a:p>
          <a:p>
            <a:pPr indent="-571500" lvl="0" marL="584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</a:pPr>
            <a:r>
              <a:rPr b="1" i="1" lang="en-IN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Share your success stories with us and the world to position yourself as a subject matter  expert in data science.</a:t>
            </a:r>
            <a:endParaRPr sz="1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Ensemble methods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Ensemble is a group of models that are used together for prediction  both in classification and regression class.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We employ various methods to achieve this for eg: tuning hyper parameters, up-sampling/ down-sampling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motivation behind ensemble is the belief that a committee of experts working together are more likely to be accurate than individual experts.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3000">
                <a:latin typeface="Times New Roman"/>
                <a:ea typeface="Times New Roman"/>
                <a:cs typeface="Times New Roman"/>
                <a:sym typeface="Times New Roman"/>
              </a:rPr>
              <a:t>Ensemble methods- Characteristics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000"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For effective ensemble we have to ensure -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The models are as different from each other as possible.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errors of each model should be independent.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2. The models in the ensemble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a. Are not regularized and hence each model tend to overfit	prone to variance errors.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	b. The variance errors across all models put together cancel out at the time of            aggregation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Bias-Variance error</a:t>
            </a:r>
            <a:endParaRPr/>
          </a:p>
        </p:txBody>
      </p:sp>
      <p:sp>
        <p:nvSpPr>
          <p:cNvPr id="176" name="Google Shape;176;p16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Bias are the simplifying assumptions made by a model to make the target function easier to learn.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Variance is the amount that the estimate of the target function will change if different training data was used.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goal of any supervised machine learning algorithm is to achieve low bias and low variance. In turn the algorithm should achieve good prediction performance.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i="1" lang="en-IN" sz="1600">
                <a:latin typeface="Times New Roman"/>
                <a:ea typeface="Times New Roman"/>
                <a:cs typeface="Times New Roman"/>
                <a:sym typeface="Times New Roman"/>
              </a:rPr>
              <a:t>(P.S. The parameterization of machine learning algorithms is often a battle to balance out bias and variance)</a:t>
            </a:r>
            <a:br>
              <a:rPr lang="en-IN" sz="2400"/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653142" y="35197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Bias and variance using bulls-eye diagram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100" y="1732190"/>
            <a:ext cx="4781768" cy="411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concept and hands on exercise</a:t>
            </a:r>
            <a:endParaRPr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Two families of ensemble methods are usually distinguished :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Averaging methods: The driving principle is to build several estimators independently and then to average/vote their predictors.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82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Boosting methods: Base estimators are built sequentially and one tries to reduce the bias of the combined estimator.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Bagging (Bootstrap Aggregation)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609600" y="1417637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improve the stability of classification and regression models.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reduces variance errors and helps to avoid overfitting.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with any type of machine learning model, mostly used with decision tree.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-I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with replacement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generate multiple samples of a given size.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Bagging example</a:t>
            </a:r>
            <a:endParaRPr sz="3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0" name="Google Shape;200;p20"/>
          <p:cNvGrpSpPr/>
          <p:nvPr/>
        </p:nvGrpSpPr>
        <p:grpSpPr>
          <a:xfrm>
            <a:off x="3783684" y="1839069"/>
            <a:ext cx="4533190" cy="3190022"/>
            <a:chOff x="3174084" y="108"/>
            <a:chExt cx="4533190" cy="3190022"/>
          </a:xfrm>
        </p:grpSpPr>
        <p:sp>
          <p:nvSpPr>
            <p:cNvPr id="201" name="Google Shape;201;p20"/>
            <p:cNvSpPr/>
            <p:nvPr/>
          </p:nvSpPr>
          <p:spPr>
            <a:xfrm>
              <a:off x="4811070" y="108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0"/>
            <p:cNvSpPr txBox="1"/>
            <p:nvPr/>
          </p:nvSpPr>
          <p:spPr>
            <a:xfrm>
              <a:off x="4835658" y="24696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3803694" y="839588"/>
              <a:ext cx="1636985" cy="33579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4" name="Google Shape;204;p20"/>
            <p:cNvSpPr/>
            <p:nvPr/>
          </p:nvSpPr>
          <p:spPr>
            <a:xfrm>
              <a:off x="3174084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0"/>
            <p:cNvSpPr txBox="1"/>
            <p:nvPr/>
          </p:nvSpPr>
          <p:spPr>
            <a:xfrm>
              <a:off x="3198672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sample1 with replacement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3757974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7" name="Google Shape;207;p20"/>
            <p:cNvSpPr/>
            <p:nvPr/>
          </p:nvSpPr>
          <p:spPr>
            <a:xfrm>
              <a:off x="3174084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0"/>
            <p:cNvSpPr txBox="1"/>
            <p:nvPr/>
          </p:nvSpPr>
          <p:spPr>
            <a:xfrm>
              <a:off x="3198672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5394959" y="839588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0" name="Google Shape;210;p20"/>
            <p:cNvSpPr/>
            <p:nvPr/>
          </p:nvSpPr>
          <p:spPr>
            <a:xfrm>
              <a:off x="4811070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4835658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sample2 with replacement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/>
            <p:nvPr/>
          </p:nvSpPr>
          <p:spPr>
            <a:xfrm>
              <a:off x="5394959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3" name="Google Shape;213;p20"/>
            <p:cNvSpPr/>
            <p:nvPr/>
          </p:nvSpPr>
          <p:spPr>
            <a:xfrm>
              <a:off x="4811070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4835658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440680" y="839588"/>
              <a:ext cx="1636985" cy="33579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6" name="Google Shape;216;p20"/>
            <p:cNvSpPr/>
            <p:nvPr/>
          </p:nvSpPr>
          <p:spPr>
            <a:xfrm>
              <a:off x="6448055" y="1175380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6472643" y="1199968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Random sample3 with replacement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7031945" y="2014859"/>
              <a:ext cx="91440" cy="33579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9" name="Google Shape;219;p20"/>
            <p:cNvSpPr/>
            <p:nvPr/>
          </p:nvSpPr>
          <p:spPr>
            <a:xfrm>
              <a:off x="6448055" y="2350651"/>
              <a:ext cx="1259219" cy="83947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0"/>
            <p:cNvSpPr txBox="1"/>
            <p:nvPr/>
          </p:nvSpPr>
          <p:spPr>
            <a:xfrm>
              <a:off x="6472643" y="2375239"/>
              <a:ext cx="1210043" cy="790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0"/>
          <p:cNvSpPr/>
          <p:nvPr/>
        </p:nvSpPr>
        <p:spPr>
          <a:xfrm rot="5400000">
            <a:off x="5826760" y="3175000"/>
            <a:ext cx="508000" cy="450088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3718560" y="5821680"/>
            <a:ext cx="4612640" cy="558800"/>
          </a:xfrm>
          <a:prstGeom prst="rect">
            <a:avLst/>
          </a:pr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 cap="flat" cmpd="sng" w="9525">
            <a:solidFill>
              <a:srgbClr val="97B85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based on voting for classification and average for regression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