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12192000"/>
  <p:notesSz cx="6858000" cy="9144000"/>
  <p:embeddedFontLst>
    <p:embeddedFont>
      <p:font typeface="Noto Sans"/>
      <p:regular r:id="rId52"/>
      <p:bold r:id="rId53"/>
      <p:italic r:id="rId54"/>
      <p:boldItalic r:id="rId55"/>
    </p:embeddedFont>
    <p:embeddedFont>
      <p:font typeface="Inter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8" roundtripDataSignature="AMtx7mjZ7XxhGNBMVyu9lCS644SK363W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987C5B-8334-4D6B-80DC-FACF39187340}">
  <a:tblStyle styleId="{E6987C5B-8334-4D6B-80DC-FACF3918734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5AFC9BD-998C-4975-9581-DF0E1FBF3B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1D75869-F692-41A6-A925-607D3C82EA74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NotoSans-bold.fntdata"/><Relationship Id="rId52" Type="http://schemas.openxmlformats.org/officeDocument/2006/relationships/font" Target="fonts/NotoSans-regular.fntdata"/><Relationship Id="rId11" Type="http://schemas.openxmlformats.org/officeDocument/2006/relationships/slide" Target="slides/slide6.xml"/><Relationship Id="rId55" Type="http://schemas.openxmlformats.org/officeDocument/2006/relationships/font" Target="fonts/NotoSans-boldItalic.fntdata"/><Relationship Id="rId10" Type="http://schemas.openxmlformats.org/officeDocument/2006/relationships/slide" Target="slides/slide5.xml"/><Relationship Id="rId54" Type="http://schemas.openxmlformats.org/officeDocument/2006/relationships/font" Target="fonts/NotoSans-italic.fntdata"/><Relationship Id="rId13" Type="http://schemas.openxmlformats.org/officeDocument/2006/relationships/slide" Target="slides/slide8.xml"/><Relationship Id="rId57" Type="http://schemas.openxmlformats.org/officeDocument/2006/relationships/font" Target="fonts/Inter-bold.fntdata"/><Relationship Id="rId12" Type="http://schemas.openxmlformats.org/officeDocument/2006/relationships/slide" Target="slides/slide7.xml"/><Relationship Id="rId56" Type="http://schemas.openxmlformats.org/officeDocument/2006/relationships/font" Target="fonts/Inter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4" name="Google Shape;36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195513" y="185738"/>
            <a:ext cx="2790423" cy="5681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Relationship Id="rId4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1537854" y="267407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Learning - 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and Distributions- Week 2 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Events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events A and B are said to be independent if the occurrence of A is in no way influenced by the occurrence of B. Likewise occurrence of B is in no way influenced by the occurrence of A. 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980903" y="3478074"/>
            <a:ext cx="58272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flip a coin and get a head 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you flip a second coin and get a tail.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two coins don’t influence each other.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900276" y="4145638"/>
            <a:ext cx="1129172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NON-INDEPENDENT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events: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draw one card from a deck and its black 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you draw a second card and it’s black.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By removing one black card, you made the probability of drawing a second one slightly smaller. Technically this is 	called ‘sampling without replacement’.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probability of a huge Rain today 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the probability that the local airport will be closed to flights sometime today.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Severe storms mean that airports sometimes need to close.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Computing Probability</a:t>
            </a:r>
            <a:endParaRPr/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90774"/>
            <a:ext cx="7872663" cy="25887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Google Shape;150;p8"/>
          <p:cNvGraphicFramePr/>
          <p:nvPr/>
        </p:nvGraphicFramePr>
        <p:xfrm>
          <a:off x="838199" y="47299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{E6987C5B-8334-4D6B-80DC-FACF39187340}</a:tableStyleId>
              </a:tblPr>
              <a:tblGrid>
                <a:gridCol w="1098482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In a pet store, there are 6 puppies, 9 kittens, 4 gerbils and 7 parakeets. If a pet is chosen at random, what is the probability of choosing a puppy or a parakeet?</a:t>
                      </a:r>
                      <a:endParaRPr sz="1400" u="none" cap="none" strike="noStrike"/>
                    </a:p>
                  </a:txBody>
                  <a:tcPr marT="38100" marB="38100" marR="53350" marL="533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51" name="Google Shape;151;p8"/>
          <p:cNvSpPr/>
          <p:nvPr/>
        </p:nvSpPr>
        <p:spPr>
          <a:xfrm>
            <a:off x="838327" y="4729784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Computing Probability</a:t>
            </a:r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93299"/>
            <a:ext cx="5530516" cy="23568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p9"/>
          <p:cNvGraphicFramePr/>
          <p:nvPr/>
        </p:nvGraphicFramePr>
        <p:xfrm>
          <a:off x="656971" y="41824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{E6987C5B-8334-4D6B-80DC-FACF39187340}</a:tableStyleId>
              </a:tblPr>
              <a:tblGrid>
                <a:gridCol w="9473625"/>
              </a:tblGrid>
              <a:tr h="25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A single 6-sided die is rolled. What is the probability of rolling a number greater than 3 or an even number?</a:t>
                      </a:r>
                      <a:endParaRPr sz="1400" u="none" cap="none" strike="noStrike"/>
                    </a:p>
                  </a:txBody>
                  <a:tcPr marT="38100" marB="38100" marR="53350" marL="533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D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59" name="Google Shape;159;p9"/>
          <p:cNvSpPr/>
          <p:nvPr/>
        </p:nvSpPr>
        <p:spPr>
          <a:xfrm>
            <a:off x="2251075" y="3597275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Rule</a:t>
            </a:r>
            <a:endParaRPr/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10696074" cy="2756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75379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Rule</a:t>
            </a:r>
            <a:endParaRPr/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516" y="1319872"/>
            <a:ext cx="8600687" cy="553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Rule</a:t>
            </a:r>
            <a:endParaRPr/>
          </a:p>
        </p:txBody>
      </p:sp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623" y="1687316"/>
            <a:ext cx="11708753" cy="461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197" y="916154"/>
            <a:ext cx="8493485" cy="594184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Rule</a:t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7712242" y="757990"/>
            <a:ext cx="1672390" cy="2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Non independent example</a:t>
            </a:r>
            <a:endParaRPr/>
          </a:p>
        </p:txBody>
      </p:sp>
      <p:sp>
        <p:nvSpPr>
          <p:cNvPr id="190" name="Google Shape;190;p50"/>
          <p:cNvSpPr/>
          <p:nvPr/>
        </p:nvSpPr>
        <p:spPr>
          <a:xfrm>
            <a:off x="575510" y="1690688"/>
            <a:ext cx="1092667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93939"/>
                </a:solidFill>
                <a:latin typeface="Noto Sans"/>
                <a:ea typeface="Noto Sans"/>
                <a:cs typeface="Noto Sans"/>
                <a:sym typeface="Noto Sans"/>
              </a:rPr>
              <a:t>Suppose you take out two cards from a standard pack of cards one after another, without replacing the first card. What is probability that the first card is the ace of spades, and the second card is a heart?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0"/>
          <p:cNvSpPr txBox="1"/>
          <p:nvPr>
            <p:ph idx="1" type="body"/>
          </p:nvPr>
        </p:nvSpPr>
        <p:spPr>
          <a:xfrm>
            <a:off x="368968" y="3571556"/>
            <a:ext cx="11959390" cy="2385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The two events are dependent events because the first card is not replaced.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There is only one ace of spades in a deck of </a:t>
            </a:r>
            <a:r>
              <a:rPr b="0" i="0" lang="en-US" sz="20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r>
              <a:rPr b="0" i="0" lang="en-US" sz="18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 cards. So: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P(1st card is the ace of spades)=1/52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If the ace of spaces is drawn first, then there are </a:t>
            </a:r>
            <a:r>
              <a:rPr b="0" i="0" lang="en-US" sz="20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51</a:t>
            </a:r>
            <a:r>
              <a:rPr b="0" i="0" lang="en-US" sz="18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 cards left in the deck, of which </a:t>
            </a:r>
            <a:r>
              <a:rPr b="0" i="0" lang="en-US" sz="20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i="0" lang="en-US" sz="18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 are hearts: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P(2nd card is a heart | 1st card is the ace of spades)=13/51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39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So, by the multiplication rule of probability, we have</a:t>
            </a:r>
            <a:r>
              <a:rPr b="0" i="0" lang="en-US" sz="16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8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P(ace of spades, then a heart)=1/52*13/52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Marginal Probability</a:t>
            </a:r>
            <a:endParaRPr/>
          </a:p>
        </p:txBody>
      </p:sp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Contingency table consists of rows and columns of two attributes at different levels with frequencies or numbers in each of the cells. It is a matrix of frequencies assigned to rows and columns.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term marginal is used to indicate that the probabilities are calculated using a contingency table (also called joint probability table).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Marginal Probability - Example</a:t>
            </a:r>
            <a:endParaRPr/>
          </a:p>
        </p:txBody>
      </p:sp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70" y="1392114"/>
            <a:ext cx="8210410" cy="546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Topics covered in Week 2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 – Meaning and concepts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Rules for Computing Probability(Multiplicative and Addition rule)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Marginal probability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Bayes’ theorem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 Distribution and types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838200" y="1266092"/>
            <a:ext cx="10515600" cy="491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4135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What is the probability that a randomly selected family is a buyer of the Car?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80/200 =0.40. </a:t>
            </a:r>
            <a:endParaRPr/>
          </a:p>
          <a:p>
            <a:pPr indent="-64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What is the probability that a randomly selected family is both a buyer of car and belonging to income of Rs. 10 lakhs and above?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42/200 =0.21. </a:t>
            </a:r>
            <a:endParaRPr/>
          </a:p>
          <a:p>
            <a:pPr indent="-64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A family selected at random is found to be belonging to income of Rs 10 lakhs and above. What is the probability that this family is buyer of car?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42/80 =0.525. Note this is a case of conditional probability of buyer given income is Rs. 10 lakhs and above.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Joint and marginal</a:t>
            </a:r>
            <a:endParaRPr/>
          </a:p>
        </p:txBody>
      </p:sp>
      <p:pic>
        <p:nvPicPr>
          <p:cNvPr descr="https://miro.medium.com/max/875/1*w6Sp4ZeWpsSbsHKtc_3kZA.png" id="215" name="Google Shape;21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85" y="1358083"/>
            <a:ext cx="3830887" cy="2254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miro.medium.com/max/875/1*vaOt8xogtGwy-jfWb6fyVQ.png" id="216" name="Google Shape;21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6935" y="1502778"/>
            <a:ext cx="3993738" cy="2254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1"/>
          <p:cNvSpPr/>
          <p:nvPr/>
        </p:nvSpPr>
        <p:spPr>
          <a:xfrm>
            <a:off x="784385" y="4156518"/>
            <a:ext cx="473242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The Joint probability is a statistical measure that is used to calculate the probability of two events occurring together at the same time — P(A and B) or P(A,B)</a:t>
            </a:r>
            <a:endParaRPr b="0" i="0" sz="1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miro.medium.com/max/875/1*vaOt8xogtGwy-jfWb6fyVQ.png" id="218" name="Google Shape;21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2880" y="5034405"/>
            <a:ext cx="2974319" cy="167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51"/>
          <p:cNvSpPr/>
          <p:nvPr/>
        </p:nvSpPr>
        <p:spPr>
          <a:xfrm>
            <a:off x="1973179" y="5229726"/>
            <a:ext cx="1515979" cy="1147011"/>
          </a:xfrm>
          <a:prstGeom prst="rect">
            <a:avLst/>
          </a:prstGeom>
          <a:solidFill>
            <a:srgbClr val="FFFF00">
              <a:alpha val="20000"/>
            </a:srgbClr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miro.medium.com/max/875/1*vaOt8xogtGwy-jfWb6fyVQ.png" id="220" name="Google Shape;22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5827" y="4954195"/>
            <a:ext cx="2974319" cy="167921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1"/>
          <p:cNvSpPr/>
          <p:nvPr/>
        </p:nvSpPr>
        <p:spPr>
          <a:xfrm>
            <a:off x="8398042" y="5141495"/>
            <a:ext cx="569496" cy="1147011"/>
          </a:xfrm>
          <a:prstGeom prst="rect">
            <a:avLst/>
          </a:prstGeom>
          <a:solidFill>
            <a:srgbClr val="FF3300">
              <a:alpha val="20000"/>
            </a:srgbClr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1"/>
          <p:cNvSpPr/>
          <p:nvPr/>
        </p:nvSpPr>
        <p:spPr>
          <a:xfrm rot="-5400000">
            <a:off x="7483640" y="5719011"/>
            <a:ext cx="344909" cy="1483895"/>
          </a:xfrm>
          <a:prstGeom prst="rect">
            <a:avLst/>
          </a:prstGeom>
          <a:solidFill>
            <a:srgbClr val="FF3300">
              <a:alpha val="20000"/>
            </a:srgbClr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1"/>
          <p:cNvSpPr txBox="1"/>
          <p:nvPr/>
        </p:nvSpPr>
        <p:spPr>
          <a:xfrm>
            <a:off x="6225827" y="4371961"/>
            <a:ext cx="47195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Marginal probability: Marginal probabilities are at margins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Bayes’ Theorem</a:t>
            </a:r>
            <a:endParaRPr/>
          </a:p>
        </p:txBody>
      </p:sp>
      <p:sp>
        <p:nvSpPr>
          <p:cNvPr descr="P(A|B)" id="229" name="Google Shape;229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yes’ Theorem - Formula" id="230" name="Google Shape;2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059" y="2067259"/>
            <a:ext cx="28575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7"/>
          <p:cNvSpPr/>
          <p:nvPr/>
        </p:nvSpPr>
        <p:spPr>
          <a:xfrm>
            <a:off x="5048416" y="1985973"/>
            <a:ext cx="563562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7595D"/>
                </a:solidFill>
                <a:latin typeface="Calibri"/>
                <a:ea typeface="Calibri"/>
                <a:cs typeface="Calibri"/>
                <a:sym typeface="Calibri"/>
              </a:rPr>
              <a:t>Where: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7595D"/>
                </a:solidFill>
                <a:latin typeface="Calibri"/>
                <a:ea typeface="Calibri"/>
                <a:cs typeface="Calibri"/>
                <a:sym typeface="Calibri"/>
              </a:rPr>
              <a:t>P(A|B) – the probability of event A occurring, given event B has occurred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7595D"/>
                </a:solidFill>
                <a:latin typeface="Calibri"/>
                <a:ea typeface="Calibri"/>
                <a:cs typeface="Calibri"/>
                <a:sym typeface="Calibri"/>
              </a:rPr>
              <a:t>P(B|A) – the probability of event B occurring, given event A has occurred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7595D"/>
                </a:solidFill>
                <a:latin typeface="Calibri"/>
                <a:ea typeface="Calibri"/>
                <a:cs typeface="Calibri"/>
                <a:sym typeface="Calibri"/>
              </a:rPr>
              <a:t>P(A) – the probability of event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7595D"/>
                </a:solidFill>
                <a:latin typeface="Calibri"/>
                <a:ea typeface="Calibri"/>
                <a:cs typeface="Calibri"/>
                <a:sym typeface="Calibri"/>
              </a:rPr>
              <a:t>P(B) – the probability of event B</a:t>
            </a:r>
            <a:endParaRPr/>
          </a:p>
        </p:txBody>
      </p:sp>
      <p:pic>
        <p:nvPicPr>
          <p:cNvPr descr="https://www.googleapis.com/download/storage/v1/b/kaggle-user-content/o/inbox%2F3107144%2F48c28253c85bff514f4b520641cd82f8%2FBayes.JPG?generation=1572771314161387&amp;alt=media" id="232" name="Google Shape;23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7145" y="3450809"/>
            <a:ext cx="6878287" cy="299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2"/>
          <p:cNvSpPr txBox="1"/>
          <p:nvPr>
            <p:ph type="title"/>
          </p:nvPr>
        </p:nvSpPr>
        <p:spPr>
          <a:xfrm>
            <a:off x="755364" y="1259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Bayes theorem Problem</a:t>
            </a:r>
            <a:br>
              <a:rPr lang="en-US">
                <a:latin typeface="Inter"/>
                <a:ea typeface="Inter"/>
                <a:cs typeface="Inter"/>
                <a:sym typeface="Inter"/>
              </a:rPr>
            </a:br>
            <a:endParaRPr/>
          </a:p>
        </p:txBody>
      </p:sp>
      <p:sp>
        <p:nvSpPr>
          <p:cNvPr id="238" name="Google Shape;238;p52"/>
          <p:cNvSpPr txBox="1"/>
          <p:nvPr>
            <p:ph idx="1" type="body"/>
          </p:nvPr>
        </p:nvSpPr>
        <p:spPr>
          <a:xfrm>
            <a:off x="308810" y="1256130"/>
            <a:ext cx="11442032" cy="2505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• A drilling company has estimated a 40% chance of striking oil for their new well.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• A detailed test has been scheduled for more information. Historically, 60% of successful wells have had detailed tests, and 20% of unsuccessful wells have had detailed tests.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Inter"/>
                <a:ea typeface="Inter"/>
                <a:cs typeface="Inter"/>
                <a:sym typeface="Inter"/>
              </a:rPr>
              <a:t>•Given that this well has been scheduled for a detailed test, what is the probability that the well will be successful?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239" name="Google Shape;239;p52"/>
          <p:cNvSpPr txBox="1"/>
          <p:nvPr/>
        </p:nvSpPr>
        <p:spPr>
          <a:xfrm>
            <a:off x="1072971" y="3998812"/>
            <a:ext cx="3274440" cy="4563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665" l="0" r="0" t="-13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aphicFrame>
        <p:nvGraphicFramePr>
          <p:cNvPr id="240" name="Google Shape;240;p52"/>
          <p:cNvGraphicFramePr/>
          <p:nvPr/>
        </p:nvGraphicFramePr>
        <p:xfrm>
          <a:off x="1256975" y="481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{A5AFC9BD-998C-4975-9581-DF0E1FBF3B24}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UnSuccess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Detailed</a:t>
                      </a:r>
                      <a:r>
                        <a:rPr lang="en-US"/>
                        <a:t>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 Detailed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246" name="Google Shape;246;p53"/>
          <p:cNvSpPr txBox="1"/>
          <p:nvPr>
            <p:ph idx="1" type="body"/>
          </p:nvPr>
        </p:nvSpPr>
        <p:spPr>
          <a:xfrm>
            <a:off x="2209800" y="4397666"/>
            <a:ext cx="3999807" cy="1036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P(S/DT)=24/36=0.67</a:t>
            </a:r>
            <a:endParaRPr/>
          </a:p>
        </p:txBody>
      </p:sp>
      <p:graphicFrame>
        <p:nvGraphicFramePr>
          <p:cNvPr id="247" name="Google Shape;247;p53"/>
          <p:cNvGraphicFramePr/>
          <p:nvPr/>
        </p:nvGraphicFramePr>
        <p:xfrm>
          <a:off x="1632989" y="23101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{A1D75869-F692-41A6-A925-607D3C82EA74}</a:tableStyleId>
              </a:tblPr>
              <a:tblGrid>
                <a:gridCol w="1248075"/>
                <a:gridCol w="1248075"/>
                <a:gridCol w="1248075"/>
                <a:gridCol w="1248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Success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No Success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Detailed</a:t>
                      </a:r>
                      <a:r>
                        <a:rPr lang="en-US" sz="1400" u="none" cap="none" strike="noStrike"/>
                        <a:t> Test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No detailed Test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Spam or ham</a:t>
            </a:r>
            <a:endParaRPr/>
          </a:p>
        </p:txBody>
      </p:sp>
      <p:sp>
        <p:nvSpPr>
          <p:cNvPr id="253" name="Google Shape;253;p54"/>
          <p:cNvSpPr txBox="1"/>
          <p:nvPr>
            <p:ph idx="1" type="body"/>
          </p:nvPr>
        </p:nvSpPr>
        <p:spPr>
          <a:xfrm>
            <a:off x="838200" y="1825625"/>
            <a:ext cx="10515600" cy="3043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 my Gmail account 30% of the received e-mails are spam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80% of the spam messages contains the “offer”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10% of my </a:t>
            </a:r>
            <a:r>
              <a:rPr b="1" lang="en-US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ham</a:t>
            </a:r>
            <a:r>
              <a:rPr lang="en-US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e-mails contains “offer”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If I receive a new message which contains ‘offer’, what is the probability that it is spam?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54" name="Google Shape;254;p54"/>
          <p:cNvGraphicFramePr/>
          <p:nvPr/>
        </p:nvGraphicFramePr>
        <p:xfrm>
          <a:off x="1140757" y="42865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{A1D75869-F692-41A6-A925-607D3C82EA74}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Spam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No spam(ham)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Message contains </a:t>
                      </a:r>
                      <a:r>
                        <a:rPr lang="en-US" sz="1400" u="none" cap="none" strike="noStrike"/>
                        <a:t>offer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Msg does not contain</a:t>
                      </a:r>
                      <a:r>
                        <a:rPr lang="en-US" sz="1400" u="none" cap="none" strike="noStrike"/>
                        <a:t> offer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70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5" name="Google Shape;255;p54"/>
          <p:cNvSpPr txBox="1"/>
          <p:nvPr/>
        </p:nvSpPr>
        <p:spPr>
          <a:xfrm>
            <a:off x="9625955" y="4167283"/>
            <a:ext cx="248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P(spam/offer)=24/31 =77.4%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4"/>
          <p:cNvSpPr txBox="1"/>
          <p:nvPr/>
        </p:nvSpPr>
        <p:spPr>
          <a:xfrm>
            <a:off x="1844850" y="6047875"/>
            <a:ext cx="248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P(s/o)= P(s)*P(O/S)/P(o)  =.3*24/30*.31== .3*0.8/0.31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type="title"/>
          </p:nvPr>
        </p:nvSpPr>
        <p:spPr>
          <a:xfrm>
            <a:off x="316071" y="-826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Probability Distribution</a:t>
            </a:r>
            <a:endParaRPr/>
          </a:p>
        </p:txBody>
      </p:sp>
      <p:sp>
        <p:nvSpPr>
          <p:cNvPr id="262" name="Google Shape;262;p18"/>
          <p:cNvSpPr txBox="1"/>
          <p:nvPr>
            <p:ph idx="1" type="body"/>
          </p:nvPr>
        </p:nvSpPr>
        <p:spPr>
          <a:xfrm>
            <a:off x="112550" y="1147275"/>
            <a:ext cx="11818800" cy="5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precise terms,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distribution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total listing of the various values the random variable can take along with the corresponding probability of each value. A real life example could be the pattern of distribution of the machine breakdowns in a manufacturing unit.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random variable in this example would be the various values the machine breakdowns could assume.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corresponding to each value of the breakdown is the relative frequency of occurrence of the breakdown.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Go to EXCel</a:t>
            </a:r>
            <a:endParaRPr b="0" i="0" sz="2800" u="none" cap="none" strike="noStrik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Binomial Distribution</a:t>
            </a:r>
            <a:endParaRPr/>
          </a:p>
        </p:txBody>
      </p:sp>
      <p:sp>
        <p:nvSpPr>
          <p:cNvPr id="268" name="Google Shape;268;p19"/>
          <p:cNvSpPr txBox="1"/>
          <p:nvPr>
            <p:ph idx="1" type="body"/>
          </p:nvPr>
        </p:nvSpPr>
        <p:spPr>
          <a:xfrm>
            <a:off x="0" y="1825624"/>
            <a:ext cx="121920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Binomial Distribution is a widely used probability distribution of a discrete random variable.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plays a major role 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control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assurance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function. Manufacturing units do use the binomial distribution for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defective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Binomial distribution is also being used 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organizations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banks, and insurance corporations to get an idea of the proportion customers who are satisfied with the service quality.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5291"/>
            <a:ext cx="12192000" cy="625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9" name="Google Shape;279;p56"/>
          <p:cNvPicPr preferRelativeResize="0"/>
          <p:nvPr/>
        </p:nvPicPr>
        <p:blipFill rotWithShape="1">
          <a:blip r:embed="rId3">
            <a:alphaModFix/>
          </a:blip>
          <a:srcRect b="0" l="0" r="6578" t="8654"/>
          <a:stretch/>
        </p:blipFill>
        <p:spPr>
          <a:xfrm>
            <a:off x="80211" y="946483"/>
            <a:ext cx="11389894" cy="54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Session Agenda</a:t>
            </a:r>
            <a:endParaRPr b="1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 – Meaning and concepts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Rules for Computing Probability(Multiplicative and Addition rule)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Marginal probability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Bayes’ theorem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 Distribution and types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Case study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Defective Vs Defect</a:t>
            </a:r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737936" y="2050140"/>
            <a:ext cx="804511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Ashok Leyland chooses Leather covers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Defective covers Binomial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Defects in each cover black spots, thread cuts etc Poisson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title"/>
          </p:nvPr>
        </p:nvSpPr>
        <p:spPr>
          <a:xfrm>
            <a:off x="356937" y="212725"/>
            <a:ext cx="1047148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for Applying Binomial Distribution (Bernoulli Process) </a:t>
            </a:r>
            <a:b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Trials are independent.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fixed number of trials (n trials).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only two outcomes of the trial designated as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of success is uniform through out the n trials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Binomial probability function</a:t>
            </a:r>
            <a:endParaRPr/>
          </a:p>
        </p:txBody>
      </p:sp>
      <p:sp>
        <p:nvSpPr>
          <p:cNvPr id="297" name="Google Shape;297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98" name="Google Shape;29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07" y="1520240"/>
            <a:ext cx="11144250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for Binomial Distribution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bank issues credit cards to customers under the scheme of Master Card. Based on the past data, the bank has found out that 60% of all accounts pay on time following the bill. If a sample of 7 accounts is selected at random from the current database, construct the Binomial Probability Distribution of accounts paying on time.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and Standard Deviation of the Binomial Distribution 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334" y="1838544"/>
            <a:ext cx="8487435" cy="4885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 Distribution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 Distribution is another discrete distribution which also plays a major role 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control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context of reducing the number of defects per standard unit.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include number of defects per item, number of defects per transformer produced, number of defects per 100 m2 of cloth, etc.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examples would include 1) The number of cars arriving at a highway check post per hour; 2) The number of customers visiting a bank per hour during peak business period; 3) The number of pixels in the image that are corrupted.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 Probability Function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986" y="1591554"/>
            <a:ext cx="9488511" cy="529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Poisson Distribution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on an average, 6 customers arrive every two minutes at a bank during the busy hours of working, a) what is the probability that exactly four customers arrive in a given minute? b) What is the probability that more than three customers will arrive in a given minute?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Distribution</a:t>
            </a:r>
            <a:endParaRPr/>
          </a:p>
        </p:txBody>
      </p:sp>
      <p:pic>
        <p:nvPicPr>
          <p:cNvPr id="334" name="Google Shape;3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934" y="2008089"/>
            <a:ext cx="8007815" cy="394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type="title"/>
          </p:nvPr>
        </p:nvSpPr>
        <p:spPr>
          <a:xfrm>
            <a:off x="93667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Distribution</a:t>
            </a:r>
            <a:endParaRPr/>
          </a:p>
        </p:txBody>
      </p:sp>
      <p:pic>
        <p:nvPicPr>
          <p:cNvPr id="340" name="Google Shape;3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674" y="1163369"/>
            <a:ext cx="10071257" cy="5265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3" name="Google Shape;103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/>
          <p:nvPr>
            <p:ph type="title"/>
          </p:nvPr>
        </p:nvSpPr>
        <p:spPr>
          <a:xfrm>
            <a:off x="81006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Distribution</a:t>
            </a:r>
            <a:endParaRPr/>
          </a:p>
        </p:txBody>
      </p:sp>
      <p:pic>
        <p:nvPicPr>
          <p:cNvPr id="346" name="Google Shape;3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043" y="1087894"/>
            <a:ext cx="9023252" cy="577010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8"/>
          <p:cNvSpPr/>
          <p:nvPr/>
        </p:nvSpPr>
        <p:spPr>
          <a:xfrm>
            <a:off x="9252284" y="1022684"/>
            <a:ext cx="1275348" cy="3028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Normal Distribution</a:t>
            </a:r>
            <a:endParaRPr/>
          </a:p>
        </p:txBody>
      </p:sp>
      <p:pic>
        <p:nvPicPr>
          <p:cNvPr id="353" name="Google Shape;3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90688"/>
            <a:ext cx="12239948" cy="424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Normal Distribution</a:t>
            </a:r>
            <a:endParaRPr/>
          </a:p>
        </p:txBody>
      </p:sp>
      <p:pic>
        <p:nvPicPr>
          <p:cNvPr id="359" name="Google Shape;3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710" y="1568425"/>
            <a:ext cx="8791826" cy="49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0"/>
          <p:cNvSpPr/>
          <p:nvPr/>
        </p:nvSpPr>
        <p:spPr>
          <a:xfrm>
            <a:off x="8181474" y="1263316"/>
            <a:ext cx="1636294" cy="49329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6731" y="4911780"/>
            <a:ext cx="6341395" cy="183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Problem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mean weight of a morning breakfast cereal pack is 0.295 kg with a standard deviation of 0.025 kg. The random variable weight of the pack follows a normal distribution.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a)What is the probability that the pack weighs less than 0.280 kg?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b)What is the probability that the pack weighs more than 0.350 kg?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c)What is the probability that the pack weighs between 0.260 kg to 0.340 kg?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3" name="Google Shape;37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6000"/>
              <a:t>Let’s summarize what we have learnt….</a:t>
            </a:r>
            <a:endParaRPr sz="6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Case Study</a:t>
            </a:r>
            <a:endParaRPr/>
          </a:p>
        </p:txBody>
      </p:sp>
      <p:sp>
        <p:nvSpPr>
          <p:cNvPr id="379" name="Google Shape;379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 on Joint Probability and Conditional Probability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Binomial Distribution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Poisson Distribution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Computing Binomial probabilities for service at a Fast-Food Restaurant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Case study on Business Statistics Course based on Poisson and Normal Distribution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gHNxyGBncdk6CbQogfEcX9M7bWziqt4NxjarC5tjJDkUS89b6lajYgw77pm6wR1G805ZgzHUUAh552ov1IVTi22KZexJrqbnBS_8j6uireZImorurkTpQ2s4LRnlMnklomVQucw" id="384" name="Google Shape;384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2873" y="1390419"/>
            <a:ext cx="4220168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9pLJqGBa0-pC_6Rd7-qR6_eghs5O3RZVALGjGXx5YgbtF4ok1zl4jOnpRmW7qsSQVW_2Z6587n23J_EDpNqHRdY9KTRhuayo7WuPJHP1TvE7NKA3vOh-OybA0aUmEySUfZv9DRc" id="385" name="Google Shape;3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8666" y="4461163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4"/>
          <p:cNvSpPr/>
          <p:nvPr/>
        </p:nvSpPr>
        <p:spPr>
          <a:xfrm>
            <a:off x="2244436" y="4677063"/>
            <a:ext cx="4142509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– Meaning &amp; Concepts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 to chance or likelihood of a particular event-taking place.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outcome of an experiment.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process that is performed to understand and observe possible outcomes.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all outcomes of an experiment is called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space.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Probability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3917" y="1607994"/>
            <a:ext cx="8910711" cy="502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1" name="Google Shape;121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Mutually Exclusive Events</a:t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64370" l="0" r="0" t="0"/>
          <a:stretch/>
        </p:blipFill>
        <p:spPr>
          <a:xfrm>
            <a:off x="838200" y="2032627"/>
            <a:ext cx="5293032" cy="12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1032954" y="3740938"/>
            <a:ext cx="509827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Turning the car left and right at a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 roll a dice occurring even or odd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34670"/>
          <a:stretch/>
        </p:blipFill>
        <p:spPr>
          <a:xfrm>
            <a:off x="6263045" y="1524094"/>
            <a:ext cx="5293032" cy="2370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5" name="Google Shape;135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2019-06-27T05:42:05Z</dcterms:created>
  <dc:creator>Bhavya Shetty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