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261" r:id="rId5"/>
    <p:sldId id="274" r:id="rId6"/>
    <p:sldId id="275" r:id="rId7"/>
    <p:sldId id="276" r:id="rId8"/>
    <p:sldId id="277" r:id="rId9"/>
    <p:sldId id="278" r:id="rId10"/>
    <p:sldId id="279" r:id="rId11"/>
    <p:sldId id="280" r:id="rId12"/>
    <p:sldId id="281" r:id="rId13"/>
    <p:sldId id="282" r:id="rId14"/>
    <p:sldId id="28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5"/>
  </p:normalViewPr>
  <p:slideViewPr>
    <p:cSldViewPr snapToGrid="0" snapToObjects="1">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71B9BD-A538-9144-AF45-FE12B4A97E4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xmlns="" id="{F6EF50A7-A8CB-764A-8502-D787307223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xmlns="" id="{B5520E42-5B28-F848-8B02-1D61D90C5C24}"/>
              </a:ext>
            </a:extLst>
          </p:cNvPr>
          <p:cNvSpPr>
            <a:spLocks noGrp="1"/>
          </p:cNvSpPr>
          <p:nvPr>
            <p:ph type="dt" sz="half" idx="10"/>
          </p:nvPr>
        </p:nvSpPr>
        <p:spPr/>
        <p:txBody>
          <a:bodyPr/>
          <a:lstStyle/>
          <a:p>
            <a:fld id="{6C7B7097-EC83-674B-9450-944E85ECDCA0}" type="datetimeFigureOut">
              <a:rPr lang="en-US" smtClean="0"/>
              <a:t>3/1/2021</a:t>
            </a:fld>
            <a:endParaRPr lang="en-US"/>
          </a:p>
        </p:txBody>
      </p:sp>
      <p:sp>
        <p:nvSpPr>
          <p:cNvPr id="5" name="Footer Placeholder 4">
            <a:extLst>
              <a:ext uri="{FF2B5EF4-FFF2-40B4-BE49-F238E27FC236}">
                <a16:creationId xmlns:a16="http://schemas.microsoft.com/office/drawing/2014/main" xmlns="" id="{961DD767-DBA6-B845-8D17-C0D677FB5E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35C86B1-39D2-0A43-9DB1-B8C0CCEE72E8}"/>
              </a:ext>
            </a:extLst>
          </p:cNvPr>
          <p:cNvSpPr>
            <a:spLocks noGrp="1"/>
          </p:cNvSpPr>
          <p:nvPr>
            <p:ph type="sldNum" sz="quarter" idx="12"/>
          </p:nvPr>
        </p:nvSpPr>
        <p:spPr/>
        <p:txBody>
          <a:bodyPr/>
          <a:lstStyle/>
          <a:p>
            <a:fld id="{897CDCF7-10E9-D446-B997-FE4F03189BA2}" type="slidenum">
              <a:rPr lang="en-US" smtClean="0"/>
              <a:t>‹#›</a:t>
            </a:fld>
            <a:endParaRPr lang="en-US"/>
          </a:p>
        </p:txBody>
      </p:sp>
    </p:spTree>
    <p:extLst>
      <p:ext uri="{BB962C8B-B14F-4D97-AF65-F5344CB8AC3E}">
        <p14:creationId xmlns:p14="http://schemas.microsoft.com/office/powerpoint/2010/main" val="2098226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D9A533-CB5D-DA49-8A33-736DB9C37D2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8CBF8FCD-DC47-6B45-901F-2AAC6199277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394763D8-409E-4042-91E9-202E2BDA074F}"/>
              </a:ext>
            </a:extLst>
          </p:cNvPr>
          <p:cNvSpPr>
            <a:spLocks noGrp="1"/>
          </p:cNvSpPr>
          <p:nvPr>
            <p:ph type="dt" sz="half" idx="10"/>
          </p:nvPr>
        </p:nvSpPr>
        <p:spPr/>
        <p:txBody>
          <a:bodyPr/>
          <a:lstStyle/>
          <a:p>
            <a:fld id="{6C7B7097-EC83-674B-9450-944E85ECDCA0}" type="datetimeFigureOut">
              <a:rPr lang="en-US" smtClean="0"/>
              <a:t>3/1/2021</a:t>
            </a:fld>
            <a:endParaRPr lang="en-US"/>
          </a:p>
        </p:txBody>
      </p:sp>
      <p:sp>
        <p:nvSpPr>
          <p:cNvPr id="5" name="Footer Placeholder 4">
            <a:extLst>
              <a:ext uri="{FF2B5EF4-FFF2-40B4-BE49-F238E27FC236}">
                <a16:creationId xmlns:a16="http://schemas.microsoft.com/office/drawing/2014/main" xmlns="" id="{8BF5DB44-5A09-B343-B3BD-D56BD387E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FA2B9BE-9CC5-7740-9831-D7E6B2E2161E}"/>
              </a:ext>
            </a:extLst>
          </p:cNvPr>
          <p:cNvSpPr>
            <a:spLocks noGrp="1"/>
          </p:cNvSpPr>
          <p:nvPr>
            <p:ph type="sldNum" sz="quarter" idx="12"/>
          </p:nvPr>
        </p:nvSpPr>
        <p:spPr/>
        <p:txBody>
          <a:bodyPr/>
          <a:lstStyle/>
          <a:p>
            <a:fld id="{897CDCF7-10E9-D446-B997-FE4F03189BA2}" type="slidenum">
              <a:rPr lang="en-US" smtClean="0"/>
              <a:t>‹#›</a:t>
            </a:fld>
            <a:endParaRPr lang="en-US"/>
          </a:p>
        </p:txBody>
      </p:sp>
    </p:spTree>
    <p:extLst>
      <p:ext uri="{BB962C8B-B14F-4D97-AF65-F5344CB8AC3E}">
        <p14:creationId xmlns:p14="http://schemas.microsoft.com/office/powerpoint/2010/main" val="2089113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36EAAF2-1A7D-0545-ACB6-4FEDE530040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5A526978-4F66-C247-A2A3-C4D0D9B9D0E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58B4E1AE-534E-5047-BE67-954102E8169F}"/>
              </a:ext>
            </a:extLst>
          </p:cNvPr>
          <p:cNvSpPr>
            <a:spLocks noGrp="1"/>
          </p:cNvSpPr>
          <p:nvPr>
            <p:ph type="dt" sz="half" idx="10"/>
          </p:nvPr>
        </p:nvSpPr>
        <p:spPr/>
        <p:txBody>
          <a:bodyPr/>
          <a:lstStyle/>
          <a:p>
            <a:fld id="{6C7B7097-EC83-674B-9450-944E85ECDCA0}" type="datetimeFigureOut">
              <a:rPr lang="en-US" smtClean="0"/>
              <a:t>3/1/2021</a:t>
            </a:fld>
            <a:endParaRPr lang="en-US"/>
          </a:p>
        </p:txBody>
      </p:sp>
      <p:sp>
        <p:nvSpPr>
          <p:cNvPr id="5" name="Footer Placeholder 4">
            <a:extLst>
              <a:ext uri="{FF2B5EF4-FFF2-40B4-BE49-F238E27FC236}">
                <a16:creationId xmlns:a16="http://schemas.microsoft.com/office/drawing/2014/main" xmlns="" id="{CB06EF8B-3C6A-D743-BE55-1C3061141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7E5E0FA-C833-6F4F-BD7B-1EF7F97FA1C7}"/>
              </a:ext>
            </a:extLst>
          </p:cNvPr>
          <p:cNvSpPr>
            <a:spLocks noGrp="1"/>
          </p:cNvSpPr>
          <p:nvPr>
            <p:ph type="sldNum" sz="quarter" idx="12"/>
          </p:nvPr>
        </p:nvSpPr>
        <p:spPr/>
        <p:txBody>
          <a:bodyPr/>
          <a:lstStyle/>
          <a:p>
            <a:fld id="{897CDCF7-10E9-D446-B997-FE4F03189BA2}" type="slidenum">
              <a:rPr lang="en-US" smtClean="0"/>
              <a:t>‹#›</a:t>
            </a:fld>
            <a:endParaRPr lang="en-US"/>
          </a:p>
        </p:txBody>
      </p:sp>
    </p:spTree>
    <p:extLst>
      <p:ext uri="{BB962C8B-B14F-4D97-AF65-F5344CB8AC3E}">
        <p14:creationId xmlns:p14="http://schemas.microsoft.com/office/powerpoint/2010/main" val="229959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42EBD8-BC83-5A4D-987C-9B38F9DCA23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69672F61-0935-194F-8C75-9B29122197A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31D718BF-26BE-EE4D-89E0-DD884CEA5DA3}"/>
              </a:ext>
            </a:extLst>
          </p:cNvPr>
          <p:cNvSpPr>
            <a:spLocks noGrp="1"/>
          </p:cNvSpPr>
          <p:nvPr>
            <p:ph type="dt" sz="half" idx="10"/>
          </p:nvPr>
        </p:nvSpPr>
        <p:spPr/>
        <p:txBody>
          <a:bodyPr/>
          <a:lstStyle/>
          <a:p>
            <a:fld id="{6C7B7097-EC83-674B-9450-944E85ECDCA0}" type="datetimeFigureOut">
              <a:rPr lang="en-US" smtClean="0"/>
              <a:t>3/1/2021</a:t>
            </a:fld>
            <a:endParaRPr lang="en-US"/>
          </a:p>
        </p:txBody>
      </p:sp>
      <p:sp>
        <p:nvSpPr>
          <p:cNvPr id="5" name="Footer Placeholder 4">
            <a:extLst>
              <a:ext uri="{FF2B5EF4-FFF2-40B4-BE49-F238E27FC236}">
                <a16:creationId xmlns:a16="http://schemas.microsoft.com/office/drawing/2014/main" xmlns="" id="{B2DD20AC-D3D2-EB46-8C88-A82F964660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96D26C9-06AB-FF41-989D-905FE9803EB9}"/>
              </a:ext>
            </a:extLst>
          </p:cNvPr>
          <p:cNvSpPr>
            <a:spLocks noGrp="1"/>
          </p:cNvSpPr>
          <p:nvPr>
            <p:ph type="sldNum" sz="quarter" idx="12"/>
          </p:nvPr>
        </p:nvSpPr>
        <p:spPr/>
        <p:txBody>
          <a:bodyPr/>
          <a:lstStyle/>
          <a:p>
            <a:fld id="{897CDCF7-10E9-D446-B997-FE4F03189BA2}" type="slidenum">
              <a:rPr lang="en-US" smtClean="0"/>
              <a:t>‹#›</a:t>
            </a:fld>
            <a:endParaRPr lang="en-US"/>
          </a:p>
        </p:txBody>
      </p:sp>
    </p:spTree>
    <p:extLst>
      <p:ext uri="{BB962C8B-B14F-4D97-AF65-F5344CB8AC3E}">
        <p14:creationId xmlns:p14="http://schemas.microsoft.com/office/powerpoint/2010/main" val="491837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1181B1-7DC6-934A-BC70-05F079DCAAD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xmlns="" id="{99827A24-F283-A040-8118-8DB9E29E9F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xmlns="" id="{515634ED-3A48-1C46-8395-AC30D2821660}"/>
              </a:ext>
            </a:extLst>
          </p:cNvPr>
          <p:cNvSpPr>
            <a:spLocks noGrp="1"/>
          </p:cNvSpPr>
          <p:nvPr>
            <p:ph type="dt" sz="half" idx="10"/>
          </p:nvPr>
        </p:nvSpPr>
        <p:spPr/>
        <p:txBody>
          <a:bodyPr/>
          <a:lstStyle/>
          <a:p>
            <a:fld id="{6C7B7097-EC83-674B-9450-944E85ECDCA0}" type="datetimeFigureOut">
              <a:rPr lang="en-US" smtClean="0"/>
              <a:t>3/1/2021</a:t>
            </a:fld>
            <a:endParaRPr lang="en-US"/>
          </a:p>
        </p:txBody>
      </p:sp>
      <p:sp>
        <p:nvSpPr>
          <p:cNvPr id="5" name="Footer Placeholder 4">
            <a:extLst>
              <a:ext uri="{FF2B5EF4-FFF2-40B4-BE49-F238E27FC236}">
                <a16:creationId xmlns:a16="http://schemas.microsoft.com/office/drawing/2014/main" xmlns="" id="{0898D5B9-CB18-A847-A0E0-6CC3E9A092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F4CB94C-1970-D649-AB24-6A4D6086D217}"/>
              </a:ext>
            </a:extLst>
          </p:cNvPr>
          <p:cNvSpPr>
            <a:spLocks noGrp="1"/>
          </p:cNvSpPr>
          <p:nvPr>
            <p:ph type="sldNum" sz="quarter" idx="12"/>
          </p:nvPr>
        </p:nvSpPr>
        <p:spPr/>
        <p:txBody>
          <a:bodyPr/>
          <a:lstStyle/>
          <a:p>
            <a:fld id="{897CDCF7-10E9-D446-B997-FE4F03189BA2}" type="slidenum">
              <a:rPr lang="en-US" smtClean="0"/>
              <a:t>‹#›</a:t>
            </a:fld>
            <a:endParaRPr lang="en-US"/>
          </a:p>
        </p:txBody>
      </p:sp>
    </p:spTree>
    <p:extLst>
      <p:ext uri="{BB962C8B-B14F-4D97-AF65-F5344CB8AC3E}">
        <p14:creationId xmlns:p14="http://schemas.microsoft.com/office/powerpoint/2010/main" val="2403361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1994B0-9235-5648-8288-24DA1959DAB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F516222F-34AD-4E48-B9A5-3DB84ECDA60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xmlns="" id="{5BEFA639-8802-5248-9C9B-26141DC4EEB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xmlns="" id="{15C1CF78-D5F5-4446-997F-A80C9C9D230A}"/>
              </a:ext>
            </a:extLst>
          </p:cNvPr>
          <p:cNvSpPr>
            <a:spLocks noGrp="1"/>
          </p:cNvSpPr>
          <p:nvPr>
            <p:ph type="dt" sz="half" idx="10"/>
          </p:nvPr>
        </p:nvSpPr>
        <p:spPr/>
        <p:txBody>
          <a:bodyPr/>
          <a:lstStyle/>
          <a:p>
            <a:fld id="{6C7B7097-EC83-674B-9450-944E85ECDCA0}" type="datetimeFigureOut">
              <a:rPr lang="en-US" smtClean="0"/>
              <a:t>3/1/2021</a:t>
            </a:fld>
            <a:endParaRPr lang="en-US"/>
          </a:p>
        </p:txBody>
      </p:sp>
      <p:sp>
        <p:nvSpPr>
          <p:cNvPr id="6" name="Footer Placeholder 5">
            <a:extLst>
              <a:ext uri="{FF2B5EF4-FFF2-40B4-BE49-F238E27FC236}">
                <a16:creationId xmlns:a16="http://schemas.microsoft.com/office/drawing/2014/main" xmlns="" id="{AF562981-6201-4641-B118-3B59F26401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E29C430-C8B5-CE48-BBAA-4ACA1E61BE55}"/>
              </a:ext>
            </a:extLst>
          </p:cNvPr>
          <p:cNvSpPr>
            <a:spLocks noGrp="1"/>
          </p:cNvSpPr>
          <p:nvPr>
            <p:ph type="sldNum" sz="quarter" idx="12"/>
          </p:nvPr>
        </p:nvSpPr>
        <p:spPr/>
        <p:txBody>
          <a:bodyPr/>
          <a:lstStyle/>
          <a:p>
            <a:fld id="{897CDCF7-10E9-D446-B997-FE4F03189BA2}" type="slidenum">
              <a:rPr lang="en-US" smtClean="0"/>
              <a:t>‹#›</a:t>
            </a:fld>
            <a:endParaRPr lang="en-US"/>
          </a:p>
        </p:txBody>
      </p:sp>
    </p:spTree>
    <p:extLst>
      <p:ext uri="{BB962C8B-B14F-4D97-AF65-F5344CB8AC3E}">
        <p14:creationId xmlns:p14="http://schemas.microsoft.com/office/powerpoint/2010/main" val="340091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99F609-8B5D-674D-B6E3-903F620DF36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407F6803-FDBA-D04B-AE82-D3C14ABE7D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EE1F425F-C02E-004D-B313-27137360110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xmlns="" id="{7498433D-83B5-FC40-84C5-2EA9C3F8C0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E85091FE-6754-BC40-BBC8-48DECB1894F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xmlns="" id="{D010CEC6-0E9F-4140-9C04-66FF46BB22D1}"/>
              </a:ext>
            </a:extLst>
          </p:cNvPr>
          <p:cNvSpPr>
            <a:spLocks noGrp="1"/>
          </p:cNvSpPr>
          <p:nvPr>
            <p:ph type="dt" sz="half" idx="10"/>
          </p:nvPr>
        </p:nvSpPr>
        <p:spPr/>
        <p:txBody>
          <a:bodyPr/>
          <a:lstStyle/>
          <a:p>
            <a:fld id="{6C7B7097-EC83-674B-9450-944E85ECDCA0}" type="datetimeFigureOut">
              <a:rPr lang="en-US" smtClean="0"/>
              <a:t>3/1/2021</a:t>
            </a:fld>
            <a:endParaRPr lang="en-US"/>
          </a:p>
        </p:txBody>
      </p:sp>
      <p:sp>
        <p:nvSpPr>
          <p:cNvPr id="8" name="Footer Placeholder 7">
            <a:extLst>
              <a:ext uri="{FF2B5EF4-FFF2-40B4-BE49-F238E27FC236}">
                <a16:creationId xmlns:a16="http://schemas.microsoft.com/office/drawing/2014/main" xmlns="" id="{6E8331F2-2EB9-4F4C-8D2F-C9CF62238D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382C897-D4D8-0948-8751-E446AD54D56D}"/>
              </a:ext>
            </a:extLst>
          </p:cNvPr>
          <p:cNvSpPr>
            <a:spLocks noGrp="1"/>
          </p:cNvSpPr>
          <p:nvPr>
            <p:ph type="sldNum" sz="quarter" idx="12"/>
          </p:nvPr>
        </p:nvSpPr>
        <p:spPr/>
        <p:txBody>
          <a:bodyPr/>
          <a:lstStyle/>
          <a:p>
            <a:fld id="{897CDCF7-10E9-D446-B997-FE4F03189BA2}" type="slidenum">
              <a:rPr lang="en-US" smtClean="0"/>
              <a:t>‹#›</a:t>
            </a:fld>
            <a:endParaRPr lang="en-US"/>
          </a:p>
        </p:txBody>
      </p:sp>
    </p:spTree>
    <p:extLst>
      <p:ext uri="{BB962C8B-B14F-4D97-AF65-F5344CB8AC3E}">
        <p14:creationId xmlns:p14="http://schemas.microsoft.com/office/powerpoint/2010/main" val="3099444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55D2F4-2F84-6744-90BB-B65F1BA3243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xmlns="" id="{3925FC2D-0B26-574D-A334-EE6F339AD4C6}"/>
              </a:ext>
            </a:extLst>
          </p:cNvPr>
          <p:cNvSpPr>
            <a:spLocks noGrp="1"/>
          </p:cNvSpPr>
          <p:nvPr>
            <p:ph type="dt" sz="half" idx="10"/>
          </p:nvPr>
        </p:nvSpPr>
        <p:spPr/>
        <p:txBody>
          <a:bodyPr/>
          <a:lstStyle/>
          <a:p>
            <a:fld id="{6C7B7097-EC83-674B-9450-944E85ECDCA0}" type="datetimeFigureOut">
              <a:rPr lang="en-US" smtClean="0"/>
              <a:t>3/1/2021</a:t>
            </a:fld>
            <a:endParaRPr lang="en-US"/>
          </a:p>
        </p:txBody>
      </p:sp>
      <p:sp>
        <p:nvSpPr>
          <p:cNvPr id="4" name="Footer Placeholder 3">
            <a:extLst>
              <a:ext uri="{FF2B5EF4-FFF2-40B4-BE49-F238E27FC236}">
                <a16:creationId xmlns:a16="http://schemas.microsoft.com/office/drawing/2014/main" xmlns="" id="{51A38980-3E4A-2D44-99AF-6F227DE8EB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51FB3994-E324-4948-ACAD-43A3FE5495EE}"/>
              </a:ext>
            </a:extLst>
          </p:cNvPr>
          <p:cNvSpPr>
            <a:spLocks noGrp="1"/>
          </p:cNvSpPr>
          <p:nvPr>
            <p:ph type="sldNum" sz="quarter" idx="12"/>
          </p:nvPr>
        </p:nvSpPr>
        <p:spPr/>
        <p:txBody>
          <a:bodyPr/>
          <a:lstStyle/>
          <a:p>
            <a:fld id="{897CDCF7-10E9-D446-B997-FE4F03189BA2}" type="slidenum">
              <a:rPr lang="en-US" smtClean="0"/>
              <a:t>‹#›</a:t>
            </a:fld>
            <a:endParaRPr lang="en-US"/>
          </a:p>
        </p:txBody>
      </p:sp>
    </p:spTree>
    <p:extLst>
      <p:ext uri="{BB962C8B-B14F-4D97-AF65-F5344CB8AC3E}">
        <p14:creationId xmlns:p14="http://schemas.microsoft.com/office/powerpoint/2010/main" val="1822468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A0316B8-922F-334C-99D5-B2DF25BF7CCD}"/>
              </a:ext>
            </a:extLst>
          </p:cNvPr>
          <p:cNvSpPr>
            <a:spLocks noGrp="1"/>
          </p:cNvSpPr>
          <p:nvPr>
            <p:ph type="dt" sz="half" idx="10"/>
          </p:nvPr>
        </p:nvSpPr>
        <p:spPr/>
        <p:txBody>
          <a:bodyPr/>
          <a:lstStyle/>
          <a:p>
            <a:fld id="{6C7B7097-EC83-674B-9450-944E85ECDCA0}" type="datetimeFigureOut">
              <a:rPr lang="en-US" smtClean="0"/>
              <a:t>3/1/2021</a:t>
            </a:fld>
            <a:endParaRPr lang="en-US"/>
          </a:p>
        </p:txBody>
      </p:sp>
      <p:sp>
        <p:nvSpPr>
          <p:cNvPr id="3" name="Footer Placeholder 2">
            <a:extLst>
              <a:ext uri="{FF2B5EF4-FFF2-40B4-BE49-F238E27FC236}">
                <a16:creationId xmlns:a16="http://schemas.microsoft.com/office/drawing/2014/main" xmlns="" id="{5984AA87-2F6A-8946-BFE8-D1595673BA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6D33AA4D-1011-2344-9CDF-07D23E781464}"/>
              </a:ext>
            </a:extLst>
          </p:cNvPr>
          <p:cNvSpPr>
            <a:spLocks noGrp="1"/>
          </p:cNvSpPr>
          <p:nvPr>
            <p:ph type="sldNum" sz="quarter" idx="12"/>
          </p:nvPr>
        </p:nvSpPr>
        <p:spPr/>
        <p:txBody>
          <a:bodyPr/>
          <a:lstStyle/>
          <a:p>
            <a:fld id="{897CDCF7-10E9-D446-B997-FE4F03189BA2}" type="slidenum">
              <a:rPr lang="en-US" smtClean="0"/>
              <a:t>‹#›</a:t>
            </a:fld>
            <a:endParaRPr lang="en-US"/>
          </a:p>
        </p:txBody>
      </p:sp>
    </p:spTree>
    <p:extLst>
      <p:ext uri="{BB962C8B-B14F-4D97-AF65-F5344CB8AC3E}">
        <p14:creationId xmlns:p14="http://schemas.microsoft.com/office/powerpoint/2010/main" val="800025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B909CC-FF5E-7040-9075-698CC69BA91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EEF45314-4B44-5E42-8B5D-7D354B1A64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xmlns="" id="{9F217C80-8B51-A246-8DAD-6D8FCAD5C5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E17B3437-C37E-DE49-9FD5-499B021E1070}"/>
              </a:ext>
            </a:extLst>
          </p:cNvPr>
          <p:cNvSpPr>
            <a:spLocks noGrp="1"/>
          </p:cNvSpPr>
          <p:nvPr>
            <p:ph type="dt" sz="half" idx="10"/>
          </p:nvPr>
        </p:nvSpPr>
        <p:spPr/>
        <p:txBody>
          <a:bodyPr/>
          <a:lstStyle/>
          <a:p>
            <a:fld id="{6C7B7097-EC83-674B-9450-944E85ECDCA0}" type="datetimeFigureOut">
              <a:rPr lang="en-US" smtClean="0"/>
              <a:t>3/1/2021</a:t>
            </a:fld>
            <a:endParaRPr lang="en-US"/>
          </a:p>
        </p:txBody>
      </p:sp>
      <p:sp>
        <p:nvSpPr>
          <p:cNvPr id="6" name="Footer Placeholder 5">
            <a:extLst>
              <a:ext uri="{FF2B5EF4-FFF2-40B4-BE49-F238E27FC236}">
                <a16:creationId xmlns:a16="http://schemas.microsoft.com/office/drawing/2014/main" xmlns="" id="{99374FFB-04E4-2B40-BA41-B3D275926B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6D87F59-495A-5242-8D47-31FC7D742506}"/>
              </a:ext>
            </a:extLst>
          </p:cNvPr>
          <p:cNvSpPr>
            <a:spLocks noGrp="1"/>
          </p:cNvSpPr>
          <p:nvPr>
            <p:ph type="sldNum" sz="quarter" idx="12"/>
          </p:nvPr>
        </p:nvSpPr>
        <p:spPr/>
        <p:txBody>
          <a:bodyPr/>
          <a:lstStyle/>
          <a:p>
            <a:fld id="{897CDCF7-10E9-D446-B997-FE4F03189BA2}" type="slidenum">
              <a:rPr lang="en-US" smtClean="0"/>
              <a:t>‹#›</a:t>
            </a:fld>
            <a:endParaRPr lang="en-US"/>
          </a:p>
        </p:txBody>
      </p:sp>
    </p:spTree>
    <p:extLst>
      <p:ext uri="{BB962C8B-B14F-4D97-AF65-F5344CB8AC3E}">
        <p14:creationId xmlns:p14="http://schemas.microsoft.com/office/powerpoint/2010/main" val="325928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22557A-B25F-0B46-90C6-95D9950F4BE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xmlns="" id="{5EF16410-8311-5C4F-BBD8-CA78FE9C63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06C56CA7-1076-9041-B1CE-27EDAC3336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353952B6-1CF0-4346-84EF-91942481E83E}"/>
              </a:ext>
            </a:extLst>
          </p:cNvPr>
          <p:cNvSpPr>
            <a:spLocks noGrp="1"/>
          </p:cNvSpPr>
          <p:nvPr>
            <p:ph type="dt" sz="half" idx="10"/>
          </p:nvPr>
        </p:nvSpPr>
        <p:spPr/>
        <p:txBody>
          <a:bodyPr/>
          <a:lstStyle/>
          <a:p>
            <a:fld id="{6C7B7097-EC83-674B-9450-944E85ECDCA0}" type="datetimeFigureOut">
              <a:rPr lang="en-US" smtClean="0"/>
              <a:t>3/1/2021</a:t>
            </a:fld>
            <a:endParaRPr lang="en-US"/>
          </a:p>
        </p:txBody>
      </p:sp>
      <p:sp>
        <p:nvSpPr>
          <p:cNvPr id="6" name="Footer Placeholder 5">
            <a:extLst>
              <a:ext uri="{FF2B5EF4-FFF2-40B4-BE49-F238E27FC236}">
                <a16:creationId xmlns:a16="http://schemas.microsoft.com/office/drawing/2014/main" xmlns="" id="{B71A69F8-1B53-BA4A-9800-AF13256852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2F629AD-9BBD-AC48-BBF7-7E24495A97DD}"/>
              </a:ext>
            </a:extLst>
          </p:cNvPr>
          <p:cNvSpPr>
            <a:spLocks noGrp="1"/>
          </p:cNvSpPr>
          <p:nvPr>
            <p:ph type="sldNum" sz="quarter" idx="12"/>
          </p:nvPr>
        </p:nvSpPr>
        <p:spPr/>
        <p:txBody>
          <a:bodyPr/>
          <a:lstStyle/>
          <a:p>
            <a:fld id="{897CDCF7-10E9-D446-B997-FE4F03189BA2}" type="slidenum">
              <a:rPr lang="en-US" smtClean="0"/>
              <a:t>‹#›</a:t>
            </a:fld>
            <a:endParaRPr lang="en-US"/>
          </a:p>
        </p:txBody>
      </p:sp>
    </p:spTree>
    <p:extLst>
      <p:ext uri="{BB962C8B-B14F-4D97-AF65-F5344CB8AC3E}">
        <p14:creationId xmlns:p14="http://schemas.microsoft.com/office/powerpoint/2010/main" val="3819867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EB16EB7-97F9-6340-BF9D-321C858452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B6631793-36FD-BB43-8CD3-E0D2EC0683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F81EC524-C485-0948-8C46-B22EE65161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7B7097-EC83-674B-9450-944E85ECDCA0}" type="datetimeFigureOut">
              <a:rPr lang="en-US" smtClean="0"/>
              <a:t>3/1/2021</a:t>
            </a:fld>
            <a:endParaRPr lang="en-US"/>
          </a:p>
        </p:txBody>
      </p:sp>
      <p:sp>
        <p:nvSpPr>
          <p:cNvPr id="5" name="Footer Placeholder 4">
            <a:extLst>
              <a:ext uri="{FF2B5EF4-FFF2-40B4-BE49-F238E27FC236}">
                <a16:creationId xmlns:a16="http://schemas.microsoft.com/office/drawing/2014/main" xmlns="" id="{14DAB7B0-C8C7-1342-BDAF-18E69752B7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992D2A7-394D-7646-B8EC-449F717F30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7CDCF7-10E9-D446-B997-FE4F03189BA2}" type="slidenum">
              <a:rPr lang="en-US" smtClean="0"/>
              <a:t>‹#›</a:t>
            </a:fld>
            <a:endParaRPr lang="en-US"/>
          </a:p>
        </p:txBody>
      </p:sp>
    </p:spTree>
    <p:extLst>
      <p:ext uri="{BB962C8B-B14F-4D97-AF65-F5344CB8AC3E}">
        <p14:creationId xmlns:p14="http://schemas.microsoft.com/office/powerpoint/2010/main" val="4056759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8DF096-0C13-4E43-A8BD-5F1082C9A58C}"/>
              </a:ext>
            </a:extLst>
          </p:cNvPr>
          <p:cNvSpPr>
            <a:spLocks noGrp="1"/>
          </p:cNvSpPr>
          <p:nvPr>
            <p:ph type="ctrTitle"/>
          </p:nvPr>
        </p:nvSpPr>
        <p:spPr>
          <a:xfrm>
            <a:off x="1524000" y="2245809"/>
            <a:ext cx="9144000" cy="1564716"/>
          </a:xfrm>
        </p:spPr>
        <p:txBody>
          <a:bodyPr>
            <a:normAutofit/>
          </a:bodyPr>
          <a:lstStyle/>
          <a:p>
            <a:pPr algn="l"/>
            <a:r>
              <a:rPr lang="en-US" sz="4800" dirty="0"/>
              <a:t>CLUSTERING ASSIGNMENT</a:t>
            </a:r>
          </a:p>
        </p:txBody>
      </p:sp>
      <p:sp>
        <p:nvSpPr>
          <p:cNvPr id="3" name="Subtitle 2">
            <a:extLst>
              <a:ext uri="{FF2B5EF4-FFF2-40B4-BE49-F238E27FC236}">
                <a16:creationId xmlns:a16="http://schemas.microsoft.com/office/drawing/2014/main" xmlns="" id="{7ED2EA76-716D-1341-9C47-6179C40E6FA9}"/>
              </a:ext>
            </a:extLst>
          </p:cNvPr>
          <p:cNvSpPr>
            <a:spLocks noGrp="1"/>
          </p:cNvSpPr>
          <p:nvPr>
            <p:ph type="subTitle" idx="1"/>
          </p:nvPr>
        </p:nvSpPr>
        <p:spPr>
          <a:xfrm>
            <a:off x="1524000" y="3947050"/>
            <a:ext cx="9144000" cy="572583"/>
          </a:xfrm>
        </p:spPr>
        <p:txBody>
          <a:bodyPr>
            <a:normAutofit/>
          </a:bodyPr>
          <a:lstStyle/>
          <a:p>
            <a:pPr algn="l"/>
            <a:r>
              <a:rPr lang="en-US" sz="2000" smtClean="0"/>
              <a:t>Created by</a:t>
            </a:r>
            <a:r>
              <a:rPr lang="en-US" sz="2000" smtClean="0"/>
              <a:t> </a:t>
            </a:r>
            <a:r>
              <a:rPr lang="en-US" sz="2000" dirty="0"/>
              <a:t>: </a:t>
            </a:r>
            <a:r>
              <a:rPr lang="en-US" sz="2000" dirty="0" err="1" smtClean="0"/>
              <a:t>Rajat</a:t>
            </a:r>
            <a:r>
              <a:rPr lang="en-US" sz="2000" dirty="0" smtClean="0"/>
              <a:t> </a:t>
            </a:r>
            <a:r>
              <a:rPr lang="en-US" sz="2000" dirty="0" err="1" smtClean="0"/>
              <a:t>Shakya</a:t>
            </a:r>
            <a:endParaRPr lang="en-US" sz="2000" dirty="0"/>
          </a:p>
        </p:txBody>
      </p:sp>
      <p:sp>
        <p:nvSpPr>
          <p:cNvPr id="8" name="Freeform 14">
            <a:extLst>
              <a:ext uri="{FF2B5EF4-FFF2-40B4-BE49-F238E27FC236}">
                <a16:creationId xmlns:a16="http://schemas.microsoft.com/office/drawing/2014/main" xmlns="" id="{C66F2F30-5DC0-44A0-BFA6-E12F46ED16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xmlns="" id="{85872F57-7F42-4F97-8391-DDC8D0054C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xmlns="" id="{04DC2037-48A0-4F22-B9D4-8EAEBC780A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xmlns="" id="{0006CBFD-ADA0-43D1-9332-9C34CA1C76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xmlns="" id="{2B931666-F28F-45F3-A074-66D2272D58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607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0682A2-B4A0-C749-8970-D8E0F2EDAE5A}"/>
              </a:ext>
            </a:extLst>
          </p:cNvPr>
          <p:cNvSpPr>
            <a:spLocks noGrp="1"/>
          </p:cNvSpPr>
          <p:nvPr>
            <p:ph type="title"/>
          </p:nvPr>
        </p:nvSpPr>
        <p:spPr>
          <a:xfrm>
            <a:off x="1653363" y="365760"/>
            <a:ext cx="9367203" cy="1188720"/>
          </a:xfrm>
        </p:spPr>
        <p:txBody>
          <a:bodyPr>
            <a:normAutofit/>
          </a:bodyPr>
          <a:lstStyle/>
          <a:p>
            <a:r>
              <a:rPr lang="en-US" dirty="0"/>
              <a:t>Hierarchical Clustering Visualization</a:t>
            </a:r>
          </a:p>
        </p:txBody>
      </p:sp>
      <p:sp>
        <p:nvSpPr>
          <p:cNvPr id="14" name="Freeform: Shape 7">
            <a:extLst>
              <a:ext uri="{FF2B5EF4-FFF2-40B4-BE49-F238E27FC236}">
                <a16:creationId xmlns:a16="http://schemas.microsoft.com/office/drawing/2014/main" xmlns=""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9">
            <a:extLst>
              <a:ext uri="{FF2B5EF4-FFF2-40B4-BE49-F238E27FC236}">
                <a16:creationId xmlns:a16="http://schemas.microsoft.com/office/drawing/2014/main" xmlns=""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1">
            <a:extLst>
              <a:ext uri="{FF2B5EF4-FFF2-40B4-BE49-F238E27FC236}">
                <a16:creationId xmlns:a16="http://schemas.microsoft.com/office/drawing/2014/main" xmlns=""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Picture 8">
            <a:extLst>
              <a:ext uri="{FF2B5EF4-FFF2-40B4-BE49-F238E27FC236}">
                <a16:creationId xmlns:a16="http://schemas.microsoft.com/office/drawing/2014/main" xmlns="" id="{5F31517D-AC12-EA44-AA03-D21D8F082C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297" y="3412654"/>
            <a:ext cx="3491923" cy="33401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a:extLst>
              <a:ext uri="{FF2B5EF4-FFF2-40B4-BE49-F238E27FC236}">
                <a16:creationId xmlns:a16="http://schemas.microsoft.com/office/drawing/2014/main" xmlns="" id="{8AB66C5F-A066-CC42-880F-E6B2421CCB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5824" y="3429000"/>
            <a:ext cx="3491923" cy="32666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xmlns="" id="{2742B4B1-7473-434C-9173-CE309FD0CC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96645" y="3412654"/>
            <a:ext cx="3491922" cy="3282947"/>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xmlns="" id="{33BC42F2-883B-804A-AA0D-307EFAD3F2B4}"/>
              </a:ext>
            </a:extLst>
          </p:cNvPr>
          <p:cNvSpPr/>
          <p:nvPr/>
        </p:nvSpPr>
        <p:spPr>
          <a:xfrm>
            <a:off x="1886306" y="1735574"/>
            <a:ext cx="9393064" cy="369332"/>
          </a:xfrm>
          <a:prstGeom prst="rect">
            <a:avLst/>
          </a:prstGeom>
        </p:spPr>
        <p:txBody>
          <a:bodyPr wrap="square">
            <a:spAutoFit/>
          </a:bodyPr>
          <a:lstStyle/>
          <a:p>
            <a:r>
              <a:rPr lang="en-US" dirty="0"/>
              <a:t>We can see that cluster label 0 has high child mortality, low income, and low GDPP.</a:t>
            </a:r>
          </a:p>
        </p:txBody>
      </p:sp>
      <p:sp>
        <p:nvSpPr>
          <p:cNvPr id="18" name="Rectangle 17">
            <a:extLst>
              <a:ext uri="{FF2B5EF4-FFF2-40B4-BE49-F238E27FC236}">
                <a16:creationId xmlns:a16="http://schemas.microsoft.com/office/drawing/2014/main" xmlns="" id="{DCE42A17-BDDA-D642-AC0C-F6C4EF24B234}"/>
              </a:ext>
            </a:extLst>
          </p:cNvPr>
          <p:cNvSpPr/>
          <p:nvPr/>
        </p:nvSpPr>
        <p:spPr>
          <a:xfrm>
            <a:off x="1830219" y="2190869"/>
            <a:ext cx="6096000" cy="954107"/>
          </a:xfrm>
          <a:prstGeom prst="rect">
            <a:avLst/>
          </a:prstGeom>
        </p:spPr>
        <p:txBody>
          <a:bodyPr>
            <a:spAutoFit/>
          </a:bodyPr>
          <a:lstStyle/>
          <a:p>
            <a:r>
              <a:rPr lang="en-US" sz="1400" b="1" dirty="0"/>
              <a:t>Inference:</a:t>
            </a:r>
            <a:endParaRPr lang="en-US" sz="1400" dirty="0"/>
          </a:p>
          <a:p>
            <a:r>
              <a:rPr lang="en-US" sz="1400" dirty="0"/>
              <a:t>- Developed countries: Labels 2</a:t>
            </a:r>
          </a:p>
          <a:p>
            <a:r>
              <a:rPr lang="en-US" sz="1400" dirty="0"/>
              <a:t>- Developing countries: Labels 1</a:t>
            </a:r>
          </a:p>
          <a:p>
            <a:r>
              <a:rPr lang="en-US" sz="1400" dirty="0"/>
              <a:t>- Under-developed countries: Labels 0</a:t>
            </a:r>
          </a:p>
        </p:txBody>
      </p:sp>
    </p:spTree>
    <p:extLst>
      <p:ext uri="{BB962C8B-B14F-4D97-AF65-F5344CB8AC3E}">
        <p14:creationId xmlns:p14="http://schemas.microsoft.com/office/powerpoint/2010/main" val="1595019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0682A2-B4A0-C749-8970-D8E0F2EDAE5A}"/>
              </a:ext>
            </a:extLst>
          </p:cNvPr>
          <p:cNvSpPr>
            <a:spLocks noGrp="1"/>
          </p:cNvSpPr>
          <p:nvPr>
            <p:ph type="title"/>
          </p:nvPr>
        </p:nvSpPr>
        <p:spPr>
          <a:xfrm>
            <a:off x="1653363" y="365760"/>
            <a:ext cx="9367203" cy="1188720"/>
          </a:xfrm>
        </p:spPr>
        <p:txBody>
          <a:bodyPr>
            <a:normAutofit/>
          </a:bodyPr>
          <a:lstStyle/>
          <a:p>
            <a:r>
              <a:rPr lang="en-US" dirty="0"/>
              <a:t>Hierarchical Clustering Visualization</a:t>
            </a:r>
          </a:p>
        </p:txBody>
      </p:sp>
      <p:sp>
        <p:nvSpPr>
          <p:cNvPr id="14" name="Freeform: Shape 7">
            <a:extLst>
              <a:ext uri="{FF2B5EF4-FFF2-40B4-BE49-F238E27FC236}">
                <a16:creationId xmlns:a16="http://schemas.microsoft.com/office/drawing/2014/main" xmlns=""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9">
            <a:extLst>
              <a:ext uri="{FF2B5EF4-FFF2-40B4-BE49-F238E27FC236}">
                <a16:creationId xmlns:a16="http://schemas.microsoft.com/office/drawing/2014/main" xmlns=""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1">
            <a:extLst>
              <a:ext uri="{FF2B5EF4-FFF2-40B4-BE49-F238E27FC236}">
                <a16:creationId xmlns:a16="http://schemas.microsoft.com/office/drawing/2014/main" xmlns=""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xmlns="" id="{33BC42F2-883B-804A-AA0D-307EFAD3F2B4}"/>
              </a:ext>
            </a:extLst>
          </p:cNvPr>
          <p:cNvSpPr/>
          <p:nvPr/>
        </p:nvSpPr>
        <p:spPr>
          <a:xfrm>
            <a:off x="1886306" y="1735574"/>
            <a:ext cx="9393064" cy="369332"/>
          </a:xfrm>
          <a:prstGeom prst="rect">
            <a:avLst/>
          </a:prstGeom>
        </p:spPr>
        <p:txBody>
          <a:bodyPr wrap="square">
            <a:spAutoFit/>
          </a:bodyPr>
          <a:lstStyle/>
          <a:p>
            <a:r>
              <a:rPr lang="en-US" dirty="0"/>
              <a:t>We can see that cluster label 0 has high child mortality, low income, and low GDPP.</a:t>
            </a:r>
          </a:p>
        </p:txBody>
      </p:sp>
      <p:sp>
        <p:nvSpPr>
          <p:cNvPr id="18" name="Rectangle 17">
            <a:extLst>
              <a:ext uri="{FF2B5EF4-FFF2-40B4-BE49-F238E27FC236}">
                <a16:creationId xmlns:a16="http://schemas.microsoft.com/office/drawing/2014/main" xmlns="" id="{DCE42A17-BDDA-D642-AC0C-F6C4EF24B234}"/>
              </a:ext>
            </a:extLst>
          </p:cNvPr>
          <p:cNvSpPr/>
          <p:nvPr/>
        </p:nvSpPr>
        <p:spPr>
          <a:xfrm>
            <a:off x="1830219" y="2190869"/>
            <a:ext cx="6096000" cy="954107"/>
          </a:xfrm>
          <a:prstGeom prst="rect">
            <a:avLst/>
          </a:prstGeom>
        </p:spPr>
        <p:txBody>
          <a:bodyPr>
            <a:spAutoFit/>
          </a:bodyPr>
          <a:lstStyle/>
          <a:p>
            <a:r>
              <a:rPr lang="en-US" sz="1400" b="1" dirty="0"/>
              <a:t>Inference:</a:t>
            </a:r>
            <a:endParaRPr lang="en-US" sz="1400" dirty="0"/>
          </a:p>
          <a:p>
            <a:r>
              <a:rPr lang="en-US" sz="1400" dirty="0"/>
              <a:t>- Developed countries: Labels 2</a:t>
            </a:r>
          </a:p>
          <a:p>
            <a:r>
              <a:rPr lang="en-US" sz="1400" dirty="0"/>
              <a:t>- Developing countries: Labels 1</a:t>
            </a:r>
          </a:p>
          <a:p>
            <a:r>
              <a:rPr lang="en-US" sz="1400" dirty="0"/>
              <a:t>- Under-developed countries: Labels 0</a:t>
            </a:r>
          </a:p>
        </p:txBody>
      </p:sp>
      <p:pic>
        <p:nvPicPr>
          <p:cNvPr id="19" name="Picture 2">
            <a:extLst>
              <a:ext uri="{FF2B5EF4-FFF2-40B4-BE49-F238E27FC236}">
                <a16:creationId xmlns:a16="http://schemas.microsoft.com/office/drawing/2014/main" xmlns="" id="{33E7C5B7-0F7E-AB40-AB70-99F7B5226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618" y="3350216"/>
            <a:ext cx="3511550" cy="324868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a:extLst>
              <a:ext uri="{FF2B5EF4-FFF2-40B4-BE49-F238E27FC236}">
                <a16:creationId xmlns:a16="http://schemas.microsoft.com/office/drawing/2014/main" xmlns="" id="{1FD9B960-8A40-694E-BB42-FE873B012B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8018" y="3404071"/>
            <a:ext cx="3327400" cy="319483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a:extLst>
              <a:ext uri="{FF2B5EF4-FFF2-40B4-BE49-F238E27FC236}">
                <a16:creationId xmlns:a16="http://schemas.microsoft.com/office/drawing/2014/main" xmlns="" id="{0EE7E29C-E172-174D-B24C-B1BA3A7F7E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7698" y="3404071"/>
            <a:ext cx="3633154" cy="3248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581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0682A2-B4A0-C749-8970-D8E0F2EDAE5A}"/>
              </a:ext>
            </a:extLst>
          </p:cNvPr>
          <p:cNvSpPr>
            <a:spLocks noGrp="1"/>
          </p:cNvSpPr>
          <p:nvPr>
            <p:ph type="title"/>
          </p:nvPr>
        </p:nvSpPr>
        <p:spPr>
          <a:xfrm>
            <a:off x="1653363" y="365760"/>
            <a:ext cx="9367203" cy="1188720"/>
          </a:xfrm>
        </p:spPr>
        <p:txBody>
          <a:bodyPr>
            <a:normAutofit/>
          </a:bodyPr>
          <a:lstStyle/>
          <a:p>
            <a:r>
              <a:rPr lang="en-US" dirty="0"/>
              <a:t>Hierarchical Clustering Results</a:t>
            </a:r>
          </a:p>
        </p:txBody>
      </p:sp>
      <p:sp>
        <p:nvSpPr>
          <p:cNvPr id="14" name="Freeform: Shape 7">
            <a:extLst>
              <a:ext uri="{FF2B5EF4-FFF2-40B4-BE49-F238E27FC236}">
                <a16:creationId xmlns:a16="http://schemas.microsoft.com/office/drawing/2014/main" xmlns=""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9">
            <a:extLst>
              <a:ext uri="{FF2B5EF4-FFF2-40B4-BE49-F238E27FC236}">
                <a16:creationId xmlns:a16="http://schemas.microsoft.com/office/drawing/2014/main" xmlns=""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1">
            <a:extLst>
              <a:ext uri="{FF2B5EF4-FFF2-40B4-BE49-F238E27FC236}">
                <a16:creationId xmlns:a16="http://schemas.microsoft.com/office/drawing/2014/main" xmlns=""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xmlns="" id="{72C42A1C-296E-EA43-8B4C-855FC55B2010}"/>
              </a:ext>
            </a:extLst>
          </p:cNvPr>
          <p:cNvSpPr txBox="1"/>
          <p:nvPr/>
        </p:nvSpPr>
        <p:spPr>
          <a:xfrm>
            <a:off x="1108216" y="6206164"/>
            <a:ext cx="9901813" cy="646331"/>
          </a:xfrm>
          <a:prstGeom prst="rect">
            <a:avLst/>
          </a:prstGeom>
          <a:noFill/>
        </p:spPr>
        <p:txBody>
          <a:bodyPr wrap="none" rtlCol="0">
            <a:spAutoFit/>
          </a:bodyPr>
          <a:lstStyle/>
          <a:p>
            <a:r>
              <a:rPr lang="en-US"/>
              <a:t>Top 10 countries obtained from K-Means Clustering that are in dire need for aid. </a:t>
            </a:r>
          </a:p>
          <a:p>
            <a:r>
              <a:rPr lang="en-US"/>
              <a:t>In this we have sorted gdpp in ascending, income in ascending, and child mortality in descending order. </a:t>
            </a:r>
            <a:endParaRPr lang="en-US" dirty="0"/>
          </a:p>
        </p:txBody>
      </p:sp>
      <p:pic>
        <p:nvPicPr>
          <p:cNvPr id="12" name="Picture 11">
            <a:extLst>
              <a:ext uri="{FF2B5EF4-FFF2-40B4-BE49-F238E27FC236}">
                <a16:creationId xmlns:a16="http://schemas.microsoft.com/office/drawing/2014/main" xmlns="" id="{7193D3CD-8D26-4D4A-B3DF-662D659BCC3E}"/>
              </a:ext>
            </a:extLst>
          </p:cNvPr>
          <p:cNvPicPr>
            <a:picLocks noChangeAspect="1"/>
          </p:cNvPicPr>
          <p:nvPr/>
        </p:nvPicPr>
        <p:blipFill>
          <a:blip r:embed="rId2"/>
          <a:stretch>
            <a:fillRect/>
          </a:stretch>
        </p:blipFill>
        <p:spPr>
          <a:xfrm>
            <a:off x="1508266" y="1858220"/>
            <a:ext cx="9512300" cy="3860800"/>
          </a:xfrm>
          <a:prstGeom prst="rect">
            <a:avLst/>
          </a:prstGeom>
        </p:spPr>
      </p:pic>
    </p:spTree>
    <p:extLst>
      <p:ext uri="{BB962C8B-B14F-4D97-AF65-F5344CB8AC3E}">
        <p14:creationId xmlns:p14="http://schemas.microsoft.com/office/powerpoint/2010/main" val="4140238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0682A2-B4A0-C749-8970-D8E0F2EDAE5A}"/>
              </a:ext>
            </a:extLst>
          </p:cNvPr>
          <p:cNvSpPr>
            <a:spLocks noGrp="1"/>
          </p:cNvSpPr>
          <p:nvPr>
            <p:ph type="title"/>
          </p:nvPr>
        </p:nvSpPr>
        <p:spPr>
          <a:xfrm>
            <a:off x="1653363" y="365760"/>
            <a:ext cx="9367203" cy="1188720"/>
          </a:xfrm>
        </p:spPr>
        <p:txBody>
          <a:bodyPr>
            <a:normAutofit/>
          </a:bodyPr>
          <a:lstStyle/>
          <a:p>
            <a:r>
              <a:rPr lang="en-US" dirty="0"/>
              <a:t>Summary</a:t>
            </a:r>
          </a:p>
        </p:txBody>
      </p:sp>
      <p:sp>
        <p:nvSpPr>
          <p:cNvPr id="14" name="Freeform: Shape 7">
            <a:extLst>
              <a:ext uri="{FF2B5EF4-FFF2-40B4-BE49-F238E27FC236}">
                <a16:creationId xmlns:a16="http://schemas.microsoft.com/office/drawing/2014/main" xmlns=""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9">
            <a:extLst>
              <a:ext uri="{FF2B5EF4-FFF2-40B4-BE49-F238E27FC236}">
                <a16:creationId xmlns:a16="http://schemas.microsoft.com/office/drawing/2014/main" xmlns=""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1">
            <a:extLst>
              <a:ext uri="{FF2B5EF4-FFF2-40B4-BE49-F238E27FC236}">
                <a16:creationId xmlns:a16="http://schemas.microsoft.com/office/drawing/2014/main" xmlns=""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Rectangle 7">
            <a:extLst>
              <a:ext uri="{FF2B5EF4-FFF2-40B4-BE49-F238E27FC236}">
                <a16:creationId xmlns:a16="http://schemas.microsoft.com/office/drawing/2014/main" xmlns="" id="{CE1BC4C1-48F6-4149-9B80-6463BC02F2B3}"/>
              </a:ext>
            </a:extLst>
          </p:cNvPr>
          <p:cNvSpPr/>
          <p:nvPr/>
        </p:nvSpPr>
        <p:spPr>
          <a:xfrm>
            <a:off x="1266825" y="2076867"/>
            <a:ext cx="8305800" cy="3970318"/>
          </a:xfrm>
          <a:prstGeom prst="rect">
            <a:avLst/>
          </a:prstGeom>
        </p:spPr>
        <p:txBody>
          <a:bodyPr wrap="square">
            <a:spAutoFit/>
          </a:bodyPr>
          <a:lstStyle/>
          <a:p>
            <a:r>
              <a:rPr lang="en-US" dirty="0"/>
              <a:t>Final list of countries which are in direst need of aid are:</a:t>
            </a:r>
          </a:p>
          <a:p>
            <a:endParaRPr lang="en-US" dirty="0"/>
          </a:p>
          <a:p>
            <a:pPr marL="342900" indent="-342900">
              <a:buFont typeface="+mj-lt"/>
              <a:buAutoNum type="arabicPeriod"/>
            </a:pPr>
            <a:r>
              <a:rPr lang="en-US" dirty="0"/>
              <a:t>Burundi</a:t>
            </a:r>
          </a:p>
          <a:p>
            <a:pPr marL="342900" indent="-342900">
              <a:buFont typeface="+mj-lt"/>
              <a:buAutoNum type="arabicPeriod"/>
            </a:pPr>
            <a:r>
              <a:rPr lang="en-US" dirty="0"/>
              <a:t>Liberia</a:t>
            </a:r>
          </a:p>
          <a:p>
            <a:pPr marL="342900" indent="-342900">
              <a:buFont typeface="+mj-lt"/>
              <a:buAutoNum type="arabicPeriod"/>
            </a:pPr>
            <a:r>
              <a:rPr lang="en-US" dirty="0"/>
              <a:t>Congo, Dem Rep</a:t>
            </a:r>
          </a:p>
          <a:p>
            <a:pPr marL="342900" indent="-342900">
              <a:buFont typeface="+mj-lt"/>
              <a:buAutoNum type="arabicPeriod"/>
            </a:pPr>
            <a:r>
              <a:rPr lang="en-US" dirty="0"/>
              <a:t>Niger</a:t>
            </a:r>
          </a:p>
          <a:p>
            <a:pPr marL="342900" indent="-342900">
              <a:buFont typeface="+mj-lt"/>
              <a:buAutoNum type="arabicPeriod"/>
            </a:pPr>
            <a:r>
              <a:rPr lang="en-US" dirty="0"/>
              <a:t>Sierra Leone</a:t>
            </a:r>
          </a:p>
          <a:p>
            <a:pPr marL="342900" indent="-342900">
              <a:buFont typeface="+mj-lt"/>
              <a:buAutoNum type="arabicPeriod"/>
            </a:pPr>
            <a:r>
              <a:rPr lang="en-US" dirty="0"/>
              <a:t>Madagascar</a:t>
            </a:r>
          </a:p>
          <a:p>
            <a:pPr marL="342900" indent="-342900">
              <a:buFont typeface="+mj-lt"/>
              <a:buAutoNum type="arabicPeriod"/>
            </a:pPr>
            <a:r>
              <a:rPr lang="en-US" dirty="0"/>
              <a:t>Mozambique</a:t>
            </a:r>
          </a:p>
          <a:p>
            <a:pPr marL="342900" indent="-342900">
              <a:buFont typeface="+mj-lt"/>
              <a:buAutoNum type="arabicPeriod"/>
            </a:pPr>
            <a:r>
              <a:rPr lang="en-US" dirty="0"/>
              <a:t>Central African Republic</a:t>
            </a:r>
          </a:p>
          <a:p>
            <a:pPr marL="342900" indent="-342900">
              <a:buFont typeface="+mj-lt"/>
              <a:buAutoNum type="arabicPeriod"/>
            </a:pPr>
            <a:r>
              <a:rPr lang="en-US" dirty="0"/>
              <a:t>Malawi</a:t>
            </a:r>
          </a:p>
          <a:p>
            <a:pPr marL="342900" indent="-342900">
              <a:buFont typeface="+mj-lt"/>
              <a:buAutoNum type="arabicPeriod"/>
            </a:pPr>
            <a:r>
              <a:rPr lang="en-US" dirty="0"/>
              <a:t>Eritrea</a:t>
            </a:r>
          </a:p>
          <a:p>
            <a:endParaRPr lang="en-US" dirty="0"/>
          </a:p>
          <a:p>
            <a:r>
              <a:rPr lang="en-US" dirty="0"/>
              <a:t>We got same list of countries by both K-means and Hierarchical clustering.</a:t>
            </a:r>
          </a:p>
        </p:txBody>
      </p:sp>
    </p:spTree>
    <p:extLst>
      <p:ext uri="{BB962C8B-B14F-4D97-AF65-F5344CB8AC3E}">
        <p14:creationId xmlns:p14="http://schemas.microsoft.com/office/powerpoint/2010/main" val="3563027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0682A2-B4A0-C749-8970-D8E0F2EDAE5A}"/>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a:solidFill>
                  <a:schemeClr val="tx1"/>
                </a:solidFill>
                <a:latin typeface="+mj-lt"/>
                <a:ea typeface="+mj-ea"/>
                <a:cs typeface="+mj-cs"/>
              </a:rPr>
              <a:t>Thank You</a:t>
            </a:r>
          </a:p>
        </p:txBody>
      </p:sp>
      <p:sp>
        <p:nvSpPr>
          <p:cNvPr id="71" name="Freeform 14">
            <a:extLst>
              <a:ext uri="{FF2B5EF4-FFF2-40B4-BE49-F238E27FC236}">
                <a16:creationId xmlns:a16="http://schemas.microsoft.com/office/drawing/2014/main" xmlns="" id="{C66F2F30-5DC0-44A0-BFA6-E12F46ED16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21">
            <a:extLst>
              <a:ext uri="{FF2B5EF4-FFF2-40B4-BE49-F238E27FC236}">
                <a16:creationId xmlns:a16="http://schemas.microsoft.com/office/drawing/2014/main" xmlns="" id="{85872F57-7F42-4F97-8391-DDC8D0054C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2" name="Freeform: Shape 37">
            <a:extLst>
              <a:ext uri="{FF2B5EF4-FFF2-40B4-BE49-F238E27FC236}">
                <a16:creationId xmlns:a16="http://schemas.microsoft.com/office/drawing/2014/main" xmlns="" id="{04DC2037-48A0-4F22-B9D4-8EAEBC780A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73" name="Freeform 22">
            <a:extLst>
              <a:ext uri="{FF2B5EF4-FFF2-40B4-BE49-F238E27FC236}">
                <a16:creationId xmlns:a16="http://schemas.microsoft.com/office/drawing/2014/main" xmlns="" id="{0006CBFD-ADA0-43D1-9332-9C34CA1C76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25">
            <a:extLst>
              <a:ext uri="{FF2B5EF4-FFF2-40B4-BE49-F238E27FC236}">
                <a16:creationId xmlns:a16="http://schemas.microsoft.com/office/drawing/2014/main" xmlns="" id="{2B931666-F28F-45F3-A074-66D2272D58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236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1E214AA7-F028-4A0D-8698-61AEC754D1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xmlns="" id="{4FED8560-8E1A-CA4D-AE04-804A445FCA42}"/>
              </a:ext>
            </a:extLst>
          </p:cNvPr>
          <p:cNvSpPr>
            <a:spLocks noGrp="1"/>
          </p:cNvSpPr>
          <p:nvPr>
            <p:ph type="title"/>
          </p:nvPr>
        </p:nvSpPr>
        <p:spPr>
          <a:xfrm>
            <a:off x="1159933" y="995318"/>
            <a:ext cx="9872134" cy="1193968"/>
          </a:xfrm>
          <a:solidFill>
            <a:srgbClr val="FFFFFF"/>
          </a:solidFill>
          <a:ln w="38100">
            <a:solidFill>
              <a:srgbClr val="7F7F7F"/>
            </a:solidFill>
            <a:miter lim="800000"/>
          </a:ln>
        </p:spPr>
        <p:txBody>
          <a:bodyPr>
            <a:normAutofit/>
          </a:bodyPr>
          <a:lstStyle/>
          <a:p>
            <a:pPr algn="ctr"/>
            <a:r>
              <a:rPr lang="en-US" sz="3600" dirty="0">
                <a:solidFill>
                  <a:srgbClr val="FF0000"/>
                </a:solidFill>
              </a:rPr>
              <a:t>Clustering Assignment Overview</a:t>
            </a:r>
          </a:p>
        </p:txBody>
      </p:sp>
      <p:sp>
        <p:nvSpPr>
          <p:cNvPr id="5" name="Content Placeholder 4">
            <a:extLst>
              <a:ext uri="{FF2B5EF4-FFF2-40B4-BE49-F238E27FC236}">
                <a16:creationId xmlns:a16="http://schemas.microsoft.com/office/drawing/2014/main" xmlns="" id="{ECB75A05-2B70-514C-868E-7304338A9408}"/>
              </a:ext>
            </a:extLst>
          </p:cNvPr>
          <p:cNvSpPr>
            <a:spLocks noGrp="1"/>
          </p:cNvSpPr>
          <p:nvPr>
            <p:ph sz="half" idx="1"/>
          </p:nvPr>
        </p:nvSpPr>
        <p:spPr>
          <a:xfrm>
            <a:off x="1476915" y="2888250"/>
            <a:ext cx="4297351" cy="2959777"/>
          </a:xfrm>
        </p:spPr>
        <p:txBody>
          <a:bodyPr anchor="t">
            <a:normAutofit fontScale="85000" lnSpcReduction="20000"/>
          </a:bodyPr>
          <a:lstStyle/>
          <a:p>
            <a:r>
              <a:rPr lang="en-US" sz="2000" dirty="0"/>
              <a:t>Problem Statement:</a:t>
            </a:r>
          </a:p>
          <a:p>
            <a:pPr lvl="1"/>
            <a:r>
              <a:rPr lang="en-US" sz="1600" dirty="0"/>
              <a:t>HELP International is an international humanitarian NGO that is committed to fighting poverty and providing the people of backward countries with basic amenities and relief during the time of disasters and natural calamities. It runs a lot of operational projects from time to time along with advocacy drives to raise awareness as well as for funding purposes. </a:t>
            </a:r>
          </a:p>
          <a:p>
            <a:pPr lvl="1"/>
            <a:r>
              <a:rPr lang="en-US" sz="1600" dirty="0"/>
              <a:t>After the recent funding programs, they have been able to raise around $10 million. Now the CEO of the NGO needs to decide how to use this money strategically and effectively. The significant issues that come while making this decision are mostly related to choosing the countries that are in the direst need of aid. </a:t>
            </a:r>
          </a:p>
          <a:p>
            <a:endParaRPr lang="en-US" sz="2000" dirty="0"/>
          </a:p>
        </p:txBody>
      </p:sp>
      <p:cxnSp>
        <p:nvCxnSpPr>
          <p:cNvPr id="13" name="Straight Connector 12">
            <a:extLst>
              <a:ext uri="{FF2B5EF4-FFF2-40B4-BE49-F238E27FC236}">
                <a16:creationId xmlns:a16="http://schemas.microsoft.com/office/drawing/2014/main" xmlns="" id="{D6206FDC-2777-4D7F-AF9C-73413DA664C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xmlns="" id="{1E40B918-7694-C740-9B7F-70CD8FC3D8F9}"/>
              </a:ext>
            </a:extLst>
          </p:cNvPr>
          <p:cNvSpPr>
            <a:spLocks noGrp="1"/>
          </p:cNvSpPr>
          <p:nvPr>
            <p:ph sz="half" idx="2"/>
          </p:nvPr>
        </p:nvSpPr>
        <p:spPr>
          <a:xfrm>
            <a:off x="6417731" y="2888250"/>
            <a:ext cx="4292594" cy="2959778"/>
          </a:xfrm>
        </p:spPr>
        <p:txBody>
          <a:bodyPr anchor="t">
            <a:normAutofit fontScale="85000" lnSpcReduction="20000"/>
          </a:bodyPr>
          <a:lstStyle/>
          <a:p>
            <a:r>
              <a:rPr lang="en-US" sz="2000" dirty="0"/>
              <a:t>Objective:</a:t>
            </a:r>
          </a:p>
          <a:p>
            <a:pPr lvl="1"/>
            <a:r>
              <a:rPr lang="en-US" sz="1600" dirty="0"/>
              <a:t>Categorize the countries using some socio-economic and health factors that determine the overall development of the country</a:t>
            </a:r>
          </a:p>
          <a:p>
            <a:pPr lvl="1"/>
            <a:r>
              <a:rPr lang="en-US" sz="1600" dirty="0"/>
              <a:t>Suggest the countries which the CEO needs to focus on the most</a:t>
            </a:r>
          </a:p>
          <a:p>
            <a:pPr marL="0" indent="0">
              <a:buNone/>
            </a:pPr>
            <a:endParaRPr lang="en-US" sz="2000" dirty="0"/>
          </a:p>
          <a:p>
            <a:endParaRPr lang="en-US" sz="2000" dirty="0"/>
          </a:p>
        </p:txBody>
      </p:sp>
    </p:spTree>
    <p:extLst>
      <p:ext uri="{BB962C8B-B14F-4D97-AF65-F5344CB8AC3E}">
        <p14:creationId xmlns:p14="http://schemas.microsoft.com/office/powerpoint/2010/main" val="271492950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0682A2-B4A0-C749-8970-D8E0F2EDAE5A}"/>
              </a:ext>
            </a:extLst>
          </p:cNvPr>
          <p:cNvSpPr>
            <a:spLocks noGrp="1"/>
          </p:cNvSpPr>
          <p:nvPr>
            <p:ph type="title"/>
          </p:nvPr>
        </p:nvSpPr>
        <p:spPr>
          <a:xfrm>
            <a:off x="1653363" y="365760"/>
            <a:ext cx="9367203" cy="1188720"/>
          </a:xfrm>
        </p:spPr>
        <p:txBody>
          <a:bodyPr>
            <a:normAutofit/>
          </a:bodyPr>
          <a:lstStyle/>
          <a:p>
            <a:r>
              <a:rPr lang="en-US" dirty="0"/>
              <a:t>Analysis Approach</a:t>
            </a:r>
          </a:p>
        </p:txBody>
      </p:sp>
      <p:sp>
        <p:nvSpPr>
          <p:cNvPr id="14" name="Freeform: Shape 7">
            <a:extLst>
              <a:ext uri="{FF2B5EF4-FFF2-40B4-BE49-F238E27FC236}">
                <a16:creationId xmlns:a16="http://schemas.microsoft.com/office/drawing/2014/main" xmlns=""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9">
            <a:extLst>
              <a:ext uri="{FF2B5EF4-FFF2-40B4-BE49-F238E27FC236}">
                <a16:creationId xmlns:a16="http://schemas.microsoft.com/office/drawing/2014/main" xmlns=""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1">
            <a:extLst>
              <a:ext uri="{FF2B5EF4-FFF2-40B4-BE49-F238E27FC236}">
                <a16:creationId xmlns:a16="http://schemas.microsoft.com/office/drawing/2014/main" xmlns=""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21DD6920-29C4-7B44-BB60-09F58F787F46}"/>
              </a:ext>
            </a:extLst>
          </p:cNvPr>
          <p:cNvSpPr>
            <a:spLocks noGrp="1"/>
          </p:cNvSpPr>
          <p:nvPr>
            <p:ph idx="1"/>
          </p:nvPr>
        </p:nvSpPr>
        <p:spPr>
          <a:xfrm>
            <a:off x="1285192" y="2085638"/>
            <a:ext cx="9417237" cy="4406602"/>
          </a:xfrm>
        </p:spPr>
        <p:txBody>
          <a:bodyPr anchor="t">
            <a:normAutofit lnSpcReduction="10000"/>
          </a:bodyPr>
          <a:lstStyle/>
          <a:p>
            <a:pPr marL="514350" indent="-514350">
              <a:buFont typeface="+mj-lt"/>
              <a:buAutoNum type="arabicPeriod"/>
            </a:pPr>
            <a:r>
              <a:rPr lang="en-IN" sz="1700" dirty="0">
                <a:effectLst/>
              </a:rPr>
              <a:t>Data Quality Check: </a:t>
            </a:r>
          </a:p>
          <a:p>
            <a:pPr marL="971550" lvl="1" indent="-514350">
              <a:buFont typeface="+mj-lt"/>
              <a:buAutoNum type="arabicPeriod"/>
            </a:pPr>
            <a:r>
              <a:rPr lang="en-IN" sz="1700" dirty="0">
                <a:effectLst/>
              </a:rPr>
              <a:t>Importing the data and cleaning it. </a:t>
            </a:r>
            <a:endParaRPr lang="en-IN" sz="1700" dirty="0"/>
          </a:p>
          <a:p>
            <a:pPr marL="971550" lvl="1" indent="-514350">
              <a:buFont typeface="+mj-lt"/>
              <a:buAutoNum type="arabicPeriod"/>
            </a:pPr>
            <a:r>
              <a:rPr lang="en-IN" sz="1700" dirty="0">
                <a:effectLst/>
              </a:rPr>
              <a:t>Checked for null valu</a:t>
            </a:r>
            <a:r>
              <a:rPr lang="en-IN" sz="1700" dirty="0"/>
              <a:t>es</a:t>
            </a:r>
          </a:p>
          <a:p>
            <a:pPr marL="971550" lvl="1" indent="-514350">
              <a:buFont typeface="+mj-lt"/>
              <a:buAutoNum type="arabicPeriod"/>
            </a:pPr>
            <a:r>
              <a:rPr lang="en-IN" sz="1700" dirty="0">
                <a:effectLst/>
              </a:rPr>
              <a:t>Come of the columns such as imports, exports, and health were in percentage of GDP. Changed them to values by multiplying it with GDP</a:t>
            </a:r>
          </a:p>
          <a:p>
            <a:pPr marL="514350" indent="-514350">
              <a:buFont typeface="+mj-lt"/>
              <a:buAutoNum type="arabicPeriod"/>
            </a:pPr>
            <a:r>
              <a:rPr lang="en-IN" sz="1700" dirty="0">
                <a:effectLst/>
              </a:rPr>
              <a:t>EDA: Univariate / Bivariate Analysis</a:t>
            </a:r>
          </a:p>
          <a:p>
            <a:pPr marL="971550" lvl="1" indent="-514350">
              <a:buFont typeface="+mj-lt"/>
              <a:buAutoNum type="arabicPeriod"/>
            </a:pPr>
            <a:r>
              <a:rPr lang="en-IN" sz="1700" dirty="0">
                <a:effectLst/>
              </a:rPr>
              <a:t>Did Univariate and Bivariate Analysis for checking the </a:t>
            </a:r>
            <a:r>
              <a:rPr lang="en-IN" sz="1700" dirty="0"/>
              <a:t> data relations with each other.</a:t>
            </a:r>
            <a:endParaRPr lang="en-IN" sz="1700" dirty="0">
              <a:effectLst/>
            </a:endParaRPr>
          </a:p>
          <a:p>
            <a:pPr marL="514350" indent="-514350">
              <a:buFont typeface="+mj-lt"/>
              <a:buAutoNum type="arabicPeriod"/>
            </a:pPr>
            <a:r>
              <a:rPr lang="en-IN" sz="1700" dirty="0">
                <a:effectLst/>
              </a:rPr>
              <a:t>Outlier Treatment</a:t>
            </a:r>
          </a:p>
          <a:p>
            <a:pPr marL="971550" lvl="1" indent="-514350">
              <a:buFont typeface="+mj-lt"/>
              <a:buAutoNum type="arabicPeriod"/>
            </a:pPr>
            <a:r>
              <a:rPr lang="en-IN" sz="1700" dirty="0">
                <a:effectLst/>
              </a:rPr>
              <a:t>We detected outliers and did the capping method to remove them.</a:t>
            </a:r>
          </a:p>
          <a:p>
            <a:pPr marL="1428750" lvl="2" indent="-514350">
              <a:buFont typeface="+mj-lt"/>
              <a:buAutoNum type="arabicPeriod"/>
            </a:pPr>
            <a:r>
              <a:rPr lang="en-IN" sz="1700" dirty="0">
                <a:effectLst/>
              </a:rPr>
              <a:t>.01 for lower capping</a:t>
            </a:r>
          </a:p>
          <a:p>
            <a:pPr marL="1428750" lvl="2" indent="-514350">
              <a:buFont typeface="+mj-lt"/>
              <a:buAutoNum type="arabicPeriod"/>
            </a:pPr>
            <a:r>
              <a:rPr lang="en-IN" sz="1700" dirty="0">
                <a:effectLst/>
              </a:rPr>
              <a:t>.99 of upper capping</a:t>
            </a:r>
          </a:p>
          <a:p>
            <a:pPr marL="514350" indent="-514350">
              <a:buFont typeface="+mj-lt"/>
              <a:buAutoNum type="arabicPeriod"/>
            </a:pPr>
            <a:r>
              <a:rPr lang="en-IN" sz="1700" dirty="0">
                <a:effectLst/>
              </a:rPr>
              <a:t>Scaling</a:t>
            </a:r>
          </a:p>
          <a:p>
            <a:pPr marL="971550" lvl="1" indent="-514350">
              <a:buFont typeface="+mj-lt"/>
              <a:buAutoNum type="arabicPeriod"/>
            </a:pPr>
            <a:r>
              <a:rPr lang="en-IN" sz="1300" dirty="0">
                <a:effectLst/>
              </a:rPr>
              <a:t>standardizing all the continuous variable</a:t>
            </a:r>
          </a:p>
          <a:p>
            <a:pPr marL="514350" indent="-514350">
              <a:buFont typeface="+mj-lt"/>
              <a:buAutoNum type="arabicPeriod"/>
            </a:pPr>
            <a:r>
              <a:rPr lang="en-IN" sz="1700" dirty="0">
                <a:effectLst/>
              </a:rPr>
              <a:t>Check the cluster tendency: Hopkin's Test</a:t>
            </a:r>
          </a:p>
          <a:p>
            <a:pPr marL="971550" lvl="1" indent="-514350">
              <a:buFont typeface="+mj-lt"/>
              <a:buAutoNum type="arabicPeriod"/>
            </a:pPr>
            <a:r>
              <a:rPr lang="en-IN" sz="1300" dirty="0"/>
              <a:t>This was used check the tendency of the data to form clusters</a:t>
            </a:r>
            <a:endParaRPr lang="en-IN" sz="1300" dirty="0">
              <a:effectLst/>
            </a:endParaRPr>
          </a:p>
        </p:txBody>
      </p:sp>
    </p:spTree>
    <p:extLst>
      <p:ext uri="{BB962C8B-B14F-4D97-AF65-F5344CB8AC3E}">
        <p14:creationId xmlns:p14="http://schemas.microsoft.com/office/powerpoint/2010/main" val="1381948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0682A2-B4A0-C749-8970-D8E0F2EDAE5A}"/>
              </a:ext>
            </a:extLst>
          </p:cNvPr>
          <p:cNvSpPr>
            <a:spLocks noGrp="1"/>
          </p:cNvSpPr>
          <p:nvPr>
            <p:ph type="title"/>
          </p:nvPr>
        </p:nvSpPr>
        <p:spPr>
          <a:xfrm>
            <a:off x="1653363" y="365760"/>
            <a:ext cx="9367203" cy="1188720"/>
          </a:xfrm>
        </p:spPr>
        <p:txBody>
          <a:bodyPr>
            <a:normAutofit/>
          </a:bodyPr>
          <a:lstStyle/>
          <a:p>
            <a:r>
              <a:rPr lang="en-US" dirty="0"/>
              <a:t>Analysis Approach</a:t>
            </a:r>
          </a:p>
        </p:txBody>
      </p:sp>
      <p:sp>
        <p:nvSpPr>
          <p:cNvPr id="14" name="Freeform: Shape 7">
            <a:extLst>
              <a:ext uri="{FF2B5EF4-FFF2-40B4-BE49-F238E27FC236}">
                <a16:creationId xmlns:a16="http://schemas.microsoft.com/office/drawing/2014/main" xmlns=""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9">
            <a:extLst>
              <a:ext uri="{FF2B5EF4-FFF2-40B4-BE49-F238E27FC236}">
                <a16:creationId xmlns:a16="http://schemas.microsoft.com/office/drawing/2014/main" xmlns=""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1">
            <a:extLst>
              <a:ext uri="{FF2B5EF4-FFF2-40B4-BE49-F238E27FC236}">
                <a16:creationId xmlns:a16="http://schemas.microsoft.com/office/drawing/2014/main" xmlns=""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21DD6920-29C4-7B44-BB60-09F58F787F46}"/>
              </a:ext>
            </a:extLst>
          </p:cNvPr>
          <p:cNvSpPr>
            <a:spLocks noGrp="1"/>
          </p:cNvSpPr>
          <p:nvPr>
            <p:ph idx="1"/>
          </p:nvPr>
        </p:nvSpPr>
        <p:spPr>
          <a:xfrm>
            <a:off x="1318162" y="1920240"/>
            <a:ext cx="10105900" cy="4572000"/>
          </a:xfrm>
        </p:spPr>
        <p:txBody>
          <a:bodyPr anchor="t">
            <a:normAutofit/>
          </a:bodyPr>
          <a:lstStyle/>
          <a:p>
            <a:pPr marL="514350" indent="-514350">
              <a:buFont typeface="+mj-lt"/>
              <a:buAutoNum type="arabicPeriod" startAt="6"/>
            </a:pPr>
            <a:r>
              <a:rPr lang="en-IN" sz="1700" dirty="0">
                <a:effectLst/>
              </a:rPr>
              <a:t>Find the best value of K: SSD, Silhouette Score</a:t>
            </a:r>
          </a:p>
          <a:p>
            <a:pPr marL="971550" lvl="1" indent="-514350">
              <a:buFont typeface="+mj-lt"/>
              <a:buAutoNum type="arabicPeriod"/>
            </a:pPr>
            <a:r>
              <a:rPr lang="en-IN" sz="1700" dirty="0"/>
              <a:t>Identified the suitable value of K with the help of silhouette analysis and elbow curve method. </a:t>
            </a:r>
            <a:endParaRPr lang="en-IN" sz="1700" dirty="0">
              <a:effectLst/>
            </a:endParaRPr>
          </a:p>
          <a:p>
            <a:pPr marL="514350" indent="-514350">
              <a:buFont typeface="+mj-lt"/>
              <a:buAutoNum type="arabicPeriod" startAt="6"/>
            </a:pPr>
            <a:r>
              <a:rPr lang="en-IN" sz="1700" dirty="0">
                <a:effectLst/>
              </a:rPr>
              <a:t>Using the final value of k, perform final </a:t>
            </a:r>
            <a:r>
              <a:rPr lang="en-IN" sz="1700" dirty="0" err="1">
                <a:effectLst/>
              </a:rPr>
              <a:t>KMeans</a:t>
            </a:r>
            <a:r>
              <a:rPr lang="en-IN" sz="1700" dirty="0">
                <a:effectLst/>
              </a:rPr>
              <a:t> Analysis</a:t>
            </a:r>
          </a:p>
          <a:p>
            <a:pPr marL="971550" lvl="1" indent="-514350">
              <a:buFont typeface="+mj-lt"/>
              <a:buAutoNum type="arabicPeriod"/>
            </a:pPr>
            <a:r>
              <a:rPr lang="en-IN" sz="1700" dirty="0">
                <a:effectLst/>
              </a:rPr>
              <a:t>Visualize the cluster using a scatter plots</a:t>
            </a:r>
          </a:p>
          <a:p>
            <a:pPr marL="971550" lvl="1" indent="-514350">
              <a:buFont typeface="+mj-lt"/>
              <a:buAutoNum type="arabicPeriod"/>
            </a:pPr>
            <a:r>
              <a:rPr lang="en-IN" sz="1700" dirty="0">
                <a:effectLst/>
              </a:rPr>
              <a:t>Perform Cluster profiling: GDPP, CHILD_MORT, and INCOME</a:t>
            </a:r>
          </a:p>
          <a:p>
            <a:pPr marL="971550" lvl="1" indent="-514350">
              <a:buFont typeface="+mj-lt"/>
              <a:buAutoNum type="arabicPeriod"/>
            </a:pPr>
            <a:r>
              <a:rPr lang="en-IN" sz="1700" dirty="0"/>
              <a:t>Identifying the countries in dire need of fund</a:t>
            </a:r>
            <a:endParaRPr lang="en-IN" sz="1700" dirty="0">
              <a:effectLst/>
            </a:endParaRPr>
          </a:p>
          <a:p>
            <a:pPr marL="514350" indent="-514350">
              <a:buFont typeface="+mj-lt"/>
              <a:buAutoNum type="arabicPeriod" startAt="6"/>
            </a:pPr>
            <a:r>
              <a:rPr lang="en-IN" sz="1700" dirty="0">
                <a:effectLst/>
              </a:rPr>
              <a:t>Hierarchical Clustering</a:t>
            </a:r>
          </a:p>
          <a:p>
            <a:pPr marL="971550" lvl="1" indent="-514350">
              <a:buFont typeface="+mj-lt"/>
              <a:buAutoNum type="arabicPeriod"/>
            </a:pPr>
            <a:r>
              <a:rPr lang="en-IN" sz="1700" dirty="0">
                <a:effectLst/>
              </a:rPr>
              <a:t>Single Linkage: Dendrogram</a:t>
            </a:r>
          </a:p>
          <a:p>
            <a:pPr marL="971550" lvl="1" indent="-514350">
              <a:buFont typeface="+mj-lt"/>
              <a:buAutoNum type="arabicPeriod"/>
            </a:pPr>
            <a:r>
              <a:rPr lang="en-IN" sz="1700" dirty="0">
                <a:effectLst/>
              </a:rPr>
              <a:t>Complete Linkage: Dendrogram</a:t>
            </a:r>
          </a:p>
          <a:p>
            <a:pPr marL="971550" lvl="1" indent="-514350">
              <a:buFont typeface="+mj-lt"/>
              <a:buAutoNum type="arabicPeriod"/>
            </a:pPr>
            <a:r>
              <a:rPr lang="en-IN" sz="1700" dirty="0">
                <a:effectLst/>
              </a:rPr>
              <a:t>Use one of them for the final clusters</a:t>
            </a:r>
          </a:p>
          <a:p>
            <a:pPr marL="971550" lvl="1" indent="-514350">
              <a:buFont typeface="+mj-lt"/>
              <a:buAutoNum type="arabicPeriod"/>
            </a:pPr>
            <a:r>
              <a:rPr lang="en-IN" sz="1700" dirty="0">
                <a:effectLst/>
              </a:rPr>
              <a:t>Visualize using the scatter plot</a:t>
            </a:r>
          </a:p>
          <a:p>
            <a:pPr marL="971550" lvl="1" indent="-514350">
              <a:buFont typeface="+mj-lt"/>
              <a:buAutoNum type="arabicPeriod"/>
            </a:pPr>
            <a:r>
              <a:rPr lang="en-IN" sz="1700" dirty="0">
                <a:effectLst/>
              </a:rPr>
              <a:t>Perform Cluster profiling: GDPP, CHILD_MORT, and INCOME</a:t>
            </a:r>
          </a:p>
          <a:p>
            <a:pPr marL="971550" lvl="1" indent="-514350">
              <a:buFont typeface="+mj-lt"/>
              <a:buAutoNum type="arabicPeriod"/>
            </a:pPr>
            <a:r>
              <a:rPr lang="en-IN" sz="1700" dirty="0"/>
              <a:t>Identifying the countries in dire need of fund</a:t>
            </a:r>
            <a:endParaRPr lang="en-IN" sz="1700" dirty="0">
              <a:effectLst/>
            </a:endParaRPr>
          </a:p>
          <a:p>
            <a:pPr marL="514350" indent="-514350">
              <a:buFont typeface="+mj-lt"/>
              <a:buAutoNum type="arabicPeriod" startAt="6"/>
            </a:pPr>
            <a:r>
              <a:rPr lang="en-IN" sz="1700" dirty="0"/>
              <a:t>Decision Making and Recommending the CEO the countries to focus </a:t>
            </a:r>
            <a:endParaRPr lang="en-IN" sz="1700" dirty="0">
              <a:effectLst/>
            </a:endParaRPr>
          </a:p>
        </p:txBody>
      </p:sp>
    </p:spTree>
    <p:extLst>
      <p:ext uri="{BB962C8B-B14F-4D97-AF65-F5344CB8AC3E}">
        <p14:creationId xmlns:p14="http://schemas.microsoft.com/office/powerpoint/2010/main" val="2833031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0682A2-B4A0-C749-8970-D8E0F2EDAE5A}"/>
              </a:ext>
            </a:extLst>
          </p:cNvPr>
          <p:cNvSpPr>
            <a:spLocks noGrp="1"/>
          </p:cNvSpPr>
          <p:nvPr>
            <p:ph type="title"/>
          </p:nvPr>
        </p:nvSpPr>
        <p:spPr>
          <a:xfrm>
            <a:off x="1653363" y="365760"/>
            <a:ext cx="9367203" cy="1188720"/>
          </a:xfrm>
        </p:spPr>
        <p:txBody>
          <a:bodyPr>
            <a:normAutofit/>
          </a:bodyPr>
          <a:lstStyle/>
          <a:p>
            <a:r>
              <a:rPr lang="en-US" dirty="0"/>
              <a:t>K-means Clustering Visualization</a:t>
            </a:r>
          </a:p>
        </p:txBody>
      </p:sp>
      <p:sp>
        <p:nvSpPr>
          <p:cNvPr id="14" name="Freeform: Shape 7">
            <a:extLst>
              <a:ext uri="{FF2B5EF4-FFF2-40B4-BE49-F238E27FC236}">
                <a16:creationId xmlns:a16="http://schemas.microsoft.com/office/drawing/2014/main" xmlns=""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9">
            <a:extLst>
              <a:ext uri="{FF2B5EF4-FFF2-40B4-BE49-F238E27FC236}">
                <a16:creationId xmlns:a16="http://schemas.microsoft.com/office/drawing/2014/main" xmlns=""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1">
            <a:extLst>
              <a:ext uri="{FF2B5EF4-FFF2-40B4-BE49-F238E27FC236}">
                <a16:creationId xmlns:a16="http://schemas.microsoft.com/office/drawing/2014/main" xmlns=""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a:extLst>
              <a:ext uri="{FF2B5EF4-FFF2-40B4-BE49-F238E27FC236}">
                <a16:creationId xmlns:a16="http://schemas.microsoft.com/office/drawing/2014/main" xmlns="" id="{C1446A7B-46C7-934C-A26F-3307C253DD0B}"/>
              </a:ext>
            </a:extLst>
          </p:cNvPr>
          <p:cNvPicPr>
            <a:picLocks noChangeAspect="1"/>
          </p:cNvPicPr>
          <p:nvPr/>
        </p:nvPicPr>
        <p:blipFill>
          <a:blip r:embed="rId2"/>
          <a:stretch>
            <a:fillRect/>
          </a:stretch>
        </p:blipFill>
        <p:spPr>
          <a:xfrm>
            <a:off x="1094874" y="2314251"/>
            <a:ext cx="4889834" cy="2764164"/>
          </a:xfrm>
          <a:prstGeom prst="rect">
            <a:avLst/>
          </a:prstGeom>
        </p:spPr>
      </p:pic>
      <p:pic>
        <p:nvPicPr>
          <p:cNvPr id="10" name="Picture 8">
            <a:extLst>
              <a:ext uri="{FF2B5EF4-FFF2-40B4-BE49-F238E27FC236}">
                <a16:creationId xmlns:a16="http://schemas.microsoft.com/office/drawing/2014/main" xmlns="" id="{B9D7C96C-C263-814E-94A2-E302807371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2130" y="2323743"/>
            <a:ext cx="5204281" cy="275467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xmlns="" id="{17D5D26D-39AE-BA4E-97F3-6FD396DB6F5A}"/>
              </a:ext>
            </a:extLst>
          </p:cNvPr>
          <p:cNvSpPr txBox="1"/>
          <p:nvPr/>
        </p:nvSpPr>
        <p:spPr>
          <a:xfrm>
            <a:off x="2132701" y="5127027"/>
            <a:ext cx="1998176" cy="369332"/>
          </a:xfrm>
          <a:prstGeom prst="rect">
            <a:avLst/>
          </a:prstGeom>
          <a:noFill/>
        </p:spPr>
        <p:txBody>
          <a:bodyPr wrap="none" rtlCol="0">
            <a:spAutoFit/>
          </a:bodyPr>
          <a:lstStyle/>
          <a:p>
            <a:r>
              <a:rPr lang="en-US" dirty="0"/>
              <a:t>Silhouette  Analysis</a:t>
            </a:r>
          </a:p>
        </p:txBody>
      </p:sp>
      <p:sp>
        <p:nvSpPr>
          <p:cNvPr id="12" name="TextBox 11">
            <a:extLst>
              <a:ext uri="{FF2B5EF4-FFF2-40B4-BE49-F238E27FC236}">
                <a16:creationId xmlns:a16="http://schemas.microsoft.com/office/drawing/2014/main" xmlns="" id="{435D8BF6-B8EE-164B-9035-77DB0CE6DA84}"/>
              </a:ext>
            </a:extLst>
          </p:cNvPr>
          <p:cNvSpPr txBox="1"/>
          <p:nvPr/>
        </p:nvSpPr>
        <p:spPr>
          <a:xfrm>
            <a:off x="8547806" y="5127027"/>
            <a:ext cx="1355436" cy="369332"/>
          </a:xfrm>
          <a:prstGeom prst="rect">
            <a:avLst/>
          </a:prstGeom>
          <a:noFill/>
        </p:spPr>
        <p:txBody>
          <a:bodyPr wrap="none" rtlCol="0">
            <a:spAutoFit/>
          </a:bodyPr>
          <a:lstStyle/>
          <a:p>
            <a:r>
              <a:rPr lang="en-US" dirty="0"/>
              <a:t>Elbow Curve</a:t>
            </a:r>
          </a:p>
        </p:txBody>
      </p:sp>
      <p:sp>
        <p:nvSpPr>
          <p:cNvPr id="13" name="TextBox 12">
            <a:extLst>
              <a:ext uri="{FF2B5EF4-FFF2-40B4-BE49-F238E27FC236}">
                <a16:creationId xmlns:a16="http://schemas.microsoft.com/office/drawing/2014/main" xmlns="" id="{502D3A23-8C69-CB47-97DA-A0FF9C9556A7}"/>
              </a:ext>
            </a:extLst>
          </p:cNvPr>
          <p:cNvSpPr txBox="1"/>
          <p:nvPr/>
        </p:nvSpPr>
        <p:spPr>
          <a:xfrm>
            <a:off x="945983" y="5713927"/>
            <a:ext cx="11334750" cy="923330"/>
          </a:xfrm>
          <a:prstGeom prst="rect">
            <a:avLst/>
          </a:prstGeom>
          <a:noFill/>
        </p:spPr>
        <p:txBody>
          <a:bodyPr wrap="square" rtlCol="0">
            <a:spAutoFit/>
          </a:bodyPr>
          <a:lstStyle/>
          <a:p>
            <a:r>
              <a:rPr lang="en-US" dirty="0"/>
              <a:t>We can see that in the peak point in 2 in both, but we will not take that as it will not give the correct outcome and is never good for clustering.</a:t>
            </a:r>
          </a:p>
          <a:p>
            <a:r>
              <a:rPr lang="en-US" dirty="0"/>
              <a:t> While, we would take 3 as elbow curve has an elbow at 3. Also, it the best suitable for our clustering for countries</a:t>
            </a:r>
          </a:p>
        </p:txBody>
      </p:sp>
    </p:spTree>
    <p:extLst>
      <p:ext uri="{BB962C8B-B14F-4D97-AF65-F5344CB8AC3E}">
        <p14:creationId xmlns:p14="http://schemas.microsoft.com/office/powerpoint/2010/main" val="2866193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0682A2-B4A0-C749-8970-D8E0F2EDAE5A}"/>
              </a:ext>
            </a:extLst>
          </p:cNvPr>
          <p:cNvSpPr>
            <a:spLocks noGrp="1"/>
          </p:cNvSpPr>
          <p:nvPr>
            <p:ph type="title"/>
          </p:nvPr>
        </p:nvSpPr>
        <p:spPr>
          <a:xfrm>
            <a:off x="1653363" y="365760"/>
            <a:ext cx="9367203" cy="1188720"/>
          </a:xfrm>
        </p:spPr>
        <p:txBody>
          <a:bodyPr>
            <a:normAutofit/>
          </a:bodyPr>
          <a:lstStyle/>
          <a:p>
            <a:r>
              <a:rPr lang="en-US" dirty="0"/>
              <a:t>K-means Clustering Visualization</a:t>
            </a:r>
          </a:p>
        </p:txBody>
      </p:sp>
      <p:sp>
        <p:nvSpPr>
          <p:cNvPr id="14" name="Freeform: Shape 7">
            <a:extLst>
              <a:ext uri="{FF2B5EF4-FFF2-40B4-BE49-F238E27FC236}">
                <a16:creationId xmlns:a16="http://schemas.microsoft.com/office/drawing/2014/main" xmlns=""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9">
            <a:extLst>
              <a:ext uri="{FF2B5EF4-FFF2-40B4-BE49-F238E27FC236}">
                <a16:creationId xmlns:a16="http://schemas.microsoft.com/office/drawing/2014/main" xmlns=""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1">
            <a:extLst>
              <a:ext uri="{FF2B5EF4-FFF2-40B4-BE49-F238E27FC236}">
                <a16:creationId xmlns:a16="http://schemas.microsoft.com/office/drawing/2014/main" xmlns=""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7" name="Picture 2" descr="Chart, scatter chart&#10;&#10;Description automatically generated">
            <a:extLst>
              <a:ext uri="{FF2B5EF4-FFF2-40B4-BE49-F238E27FC236}">
                <a16:creationId xmlns:a16="http://schemas.microsoft.com/office/drawing/2014/main" xmlns="" id="{A305206C-0B31-754E-A266-F956AC74225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2373" y="3343145"/>
            <a:ext cx="3674621" cy="351485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Chart, scatter chart&#10;&#10;Description automatically generated">
            <a:extLst>
              <a:ext uri="{FF2B5EF4-FFF2-40B4-BE49-F238E27FC236}">
                <a16:creationId xmlns:a16="http://schemas.microsoft.com/office/drawing/2014/main" xmlns="" id="{5AAF395A-DC7E-9948-B80C-8B288B52229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31660" y="3343145"/>
            <a:ext cx="3674621" cy="351485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Chart, scatter chart&#10;&#10;Description automatically generated">
            <a:extLst>
              <a:ext uri="{FF2B5EF4-FFF2-40B4-BE49-F238E27FC236}">
                <a16:creationId xmlns:a16="http://schemas.microsoft.com/office/drawing/2014/main" xmlns="" id="{58C37071-72F6-3444-A464-58B2DE35E61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269490" y="3364291"/>
            <a:ext cx="3797536" cy="347256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xmlns="" id="{0E451D98-EDC0-E84A-AA32-9DAACDB7B46E}"/>
              </a:ext>
            </a:extLst>
          </p:cNvPr>
          <p:cNvSpPr txBox="1"/>
          <p:nvPr/>
        </p:nvSpPr>
        <p:spPr>
          <a:xfrm>
            <a:off x="1211016" y="1624402"/>
            <a:ext cx="8076763" cy="369332"/>
          </a:xfrm>
          <a:prstGeom prst="rect">
            <a:avLst/>
          </a:prstGeom>
          <a:noFill/>
        </p:spPr>
        <p:txBody>
          <a:bodyPr wrap="none" rtlCol="0">
            <a:spAutoFit/>
          </a:bodyPr>
          <a:lstStyle/>
          <a:p>
            <a:r>
              <a:rPr lang="en-US" dirty="0"/>
              <a:t>We can see that cluster label 0 has high child mortality, low income, and low GDPP.</a:t>
            </a:r>
          </a:p>
        </p:txBody>
      </p:sp>
      <p:sp>
        <p:nvSpPr>
          <p:cNvPr id="21" name="Rectangle 20">
            <a:extLst>
              <a:ext uri="{FF2B5EF4-FFF2-40B4-BE49-F238E27FC236}">
                <a16:creationId xmlns:a16="http://schemas.microsoft.com/office/drawing/2014/main" xmlns="" id="{C2EEA4E7-1935-2145-A579-7D65A886347F}"/>
              </a:ext>
            </a:extLst>
          </p:cNvPr>
          <p:cNvSpPr/>
          <p:nvPr/>
        </p:nvSpPr>
        <p:spPr>
          <a:xfrm>
            <a:off x="1211016" y="2240832"/>
            <a:ext cx="6096000" cy="954107"/>
          </a:xfrm>
          <a:prstGeom prst="rect">
            <a:avLst/>
          </a:prstGeom>
        </p:spPr>
        <p:txBody>
          <a:bodyPr>
            <a:spAutoFit/>
          </a:bodyPr>
          <a:lstStyle/>
          <a:p>
            <a:r>
              <a:rPr lang="en-US" sz="1400" b="1" dirty="0"/>
              <a:t>Inference:</a:t>
            </a:r>
            <a:endParaRPr lang="en-US" sz="1400" dirty="0"/>
          </a:p>
          <a:p>
            <a:r>
              <a:rPr lang="en-US" sz="1400" dirty="0"/>
              <a:t>- Developed countries: Labels 2</a:t>
            </a:r>
          </a:p>
          <a:p>
            <a:r>
              <a:rPr lang="en-US" sz="1400" dirty="0"/>
              <a:t>- Developing countries: Labels 1</a:t>
            </a:r>
          </a:p>
          <a:p>
            <a:r>
              <a:rPr lang="en-US" sz="1400" dirty="0"/>
              <a:t>- Under-developed countries: Labels 0</a:t>
            </a:r>
          </a:p>
        </p:txBody>
      </p:sp>
    </p:spTree>
    <p:extLst>
      <p:ext uri="{BB962C8B-B14F-4D97-AF65-F5344CB8AC3E}">
        <p14:creationId xmlns:p14="http://schemas.microsoft.com/office/powerpoint/2010/main" val="4037895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0682A2-B4A0-C749-8970-D8E0F2EDAE5A}"/>
              </a:ext>
            </a:extLst>
          </p:cNvPr>
          <p:cNvSpPr>
            <a:spLocks noGrp="1"/>
          </p:cNvSpPr>
          <p:nvPr>
            <p:ph type="title"/>
          </p:nvPr>
        </p:nvSpPr>
        <p:spPr>
          <a:xfrm>
            <a:off x="1653363" y="365760"/>
            <a:ext cx="9367203" cy="1188720"/>
          </a:xfrm>
        </p:spPr>
        <p:txBody>
          <a:bodyPr>
            <a:normAutofit/>
          </a:bodyPr>
          <a:lstStyle/>
          <a:p>
            <a:r>
              <a:rPr lang="en-US" dirty="0"/>
              <a:t>K-means Clustering Visualization</a:t>
            </a:r>
          </a:p>
        </p:txBody>
      </p:sp>
      <p:sp>
        <p:nvSpPr>
          <p:cNvPr id="14" name="Freeform: Shape 7">
            <a:extLst>
              <a:ext uri="{FF2B5EF4-FFF2-40B4-BE49-F238E27FC236}">
                <a16:creationId xmlns:a16="http://schemas.microsoft.com/office/drawing/2014/main" xmlns=""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9">
            <a:extLst>
              <a:ext uri="{FF2B5EF4-FFF2-40B4-BE49-F238E27FC236}">
                <a16:creationId xmlns:a16="http://schemas.microsoft.com/office/drawing/2014/main" xmlns=""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1">
            <a:extLst>
              <a:ext uri="{FF2B5EF4-FFF2-40B4-BE49-F238E27FC236}">
                <a16:creationId xmlns:a16="http://schemas.microsoft.com/office/drawing/2014/main" xmlns=""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extBox 12">
            <a:extLst>
              <a:ext uri="{FF2B5EF4-FFF2-40B4-BE49-F238E27FC236}">
                <a16:creationId xmlns:a16="http://schemas.microsoft.com/office/drawing/2014/main" xmlns="" id="{502D3A23-8C69-CB47-97DA-A0FF9C9556A7}"/>
              </a:ext>
            </a:extLst>
          </p:cNvPr>
          <p:cNvSpPr txBox="1"/>
          <p:nvPr/>
        </p:nvSpPr>
        <p:spPr>
          <a:xfrm>
            <a:off x="1260412" y="1735574"/>
            <a:ext cx="8124220" cy="369332"/>
          </a:xfrm>
          <a:prstGeom prst="rect">
            <a:avLst/>
          </a:prstGeom>
          <a:noFill/>
        </p:spPr>
        <p:txBody>
          <a:bodyPr wrap="square" rtlCol="0">
            <a:spAutoFit/>
          </a:bodyPr>
          <a:lstStyle/>
          <a:p>
            <a:r>
              <a:rPr lang="en-US" dirty="0"/>
              <a:t>We can see that cluster label 0 has high child mortality, low income, and low GDPP.</a:t>
            </a:r>
          </a:p>
        </p:txBody>
      </p:sp>
      <p:pic>
        <p:nvPicPr>
          <p:cNvPr id="10" name="Picture 2">
            <a:extLst>
              <a:ext uri="{FF2B5EF4-FFF2-40B4-BE49-F238E27FC236}">
                <a16:creationId xmlns:a16="http://schemas.microsoft.com/office/drawing/2014/main" xmlns="" id="{55836624-8A33-E247-A3C2-048970B852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945" y="3246817"/>
            <a:ext cx="3829050" cy="354242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xmlns="" id="{8C61C6B7-DB7F-5541-AB7D-30F513989C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6145" y="3246817"/>
            <a:ext cx="3653650" cy="3508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a:extLst>
              <a:ext uri="{FF2B5EF4-FFF2-40B4-BE49-F238E27FC236}">
                <a16:creationId xmlns:a16="http://schemas.microsoft.com/office/drawing/2014/main" xmlns="" id="{5AD8644B-D821-B14F-BE33-9DDB535F85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4215" y="3270795"/>
            <a:ext cx="3780529" cy="3497534"/>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xmlns="" id="{E5F57BCC-C6E8-614C-9D43-638CE14BD449}"/>
              </a:ext>
            </a:extLst>
          </p:cNvPr>
          <p:cNvSpPr/>
          <p:nvPr/>
        </p:nvSpPr>
        <p:spPr>
          <a:xfrm>
            <a:off x="1260412" y="2240369"/>
            <a:ext cx="6096000" cy="954107"/>
          </a:xfrm>
          <a:prstGeom prst="rect">
            <a:avLst/>
          </a:prstGeom>
        </p:spPr>
        <p:txBody>
          <a:bodyPr>
            <a:spAutoFit/>
          </a:bodyPr>
          <a:lstStyle/>
          <a:p>
            <a:r>
              <a:rPr lang="en-US" sz="1400" b="1" dirty="0"/>
              <a:t>Inference:</a:t>
            </a:r>
            <a:endParaRPr lang="en-US" sz="1400" dirty="0"/>
          </a:p>
          <a:p>
            <a:r>
              <a:rPr lang="en-US" sz="1400" dirty="0"/>
              <a:t>- Developed countries: Labels 2</a:t>
            </a:r>
          </a:p>
          <a:p>
            <a:r>
              <a:rPr lang="en-US" sz="1400" dirty="0"/>
              <a:t>- Developing countries: Labels 1</a:t>
            </a:r>
          </a:p>
          <a:p>
            <a:r>
              <a:rPr lang="en-US" sz="1400" dirty="0"/>
              <a:t>- Under-developed countries: Labels 0</a:t>
            </a:r>
          </a:p>
        </p:txBody>
      </p:sp>
    </p:spTree>
    <p:extLst>
      <p:ext uri="{BB962C8B-B14F-4D97-AF65-F5344CB8AC3E}">
        <p14:creationId xmlns:p14="http://schemas.microsoft.com/office/powerpoint/2010/main" val="3985109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0682A2-B4A0-C749-8970-D8E0F2EDAE5A}"/>
              </a:ext>
            </a:extLst>
          </p:cNvPr>
          <p:cNvSpPr>
            <a:spLocks noGrp="1"/>
          </p:cNvSpPr>
          <p:nvPr>
            <p:ph type="title"/>
          </p:nvPr>
        </p:nvSpPr>
        <p:spPr>
          <a:xfrm>
            <a:off x="1653363" y="365760"/>
            <a:ext cx="9367203" cy="1188720"/>
          </a:xfrm>
        </p:spPr>
        <p:txBody>
          <a:bodyPr>
            <a:normAutofit/>
          </a:bodyPr>
          <a:lstStyle/>
          <a:p>
            <a:r>
              <a:rPr lang="en-US" dirty="0"/>
              <a:t>K-means Clustering Results</a:t>
            </a:r>
          </a:p>
        </p:txBody>
      </p:sp>
      <p:sp>
        <p:nvSpPr>
          <p:cNvPr id="14" name="Freeform: Shape 7">
            <a:extLst>
              <a:ext uri="{FF2B5EF4-FFF2-40B4-BE49-F238E27FC236}">
                <a16:creationId xmlns:a16="http://schemas.microsoft.com/office/drawing/2014/main" xmlns=""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9">
            <a:extLst>
              <a:ext uri="{FF2B5EF4-FFF2-40B4-BE49-F238E27FC236}">
                <a16:creationId xmlns:a16="http://schemas.microsoft.com/office/drawing/2014/main" xmlns=""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1">
            <a:extLst>
              <a:ext uri="{FF2B5EF4-FFF2-40B4-BE49-F238E27FC236}">
                <a16:creationId xmlns:a16="http://schemas.microsoft.com/office/drawing/2014/main" xmlns=""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7" name="Picture 16">
            <a:extLst>
              <a:ext uri="{FF2B5EF4-FFF2-40B4-BE49-F238E27FC236}">
                <a16:creationId xmlns:a16="http://schemas.microsoft.com/office/drawing/2014/main" xmlns="" id="{18C49A54-D411-B64D-A2F5-FB8FE9D3963B}"/>
              </a:ext>
            </a:extLst>
          </p:cNvPr>
          <p:cNvPicPr>
            <a:picLocks noChangeAspect="1"/>
          </p:cNvPicPr>
          <p:nvPr/>
        </p:nvPicPr>
        <p:blipFill>
          <a:blip r:embed="rId2"/>
          <a:stretch>
            <a:fillRect/>
          </a:stretch>
        </p:blipFill>
        <p:spPr>
          <a:xfrm>
            <a:off x="1653363" y="1920240"/>
            <a:ext cx="9474200" cy="3898900"/>
          </a:xfrm>
          <a:prstGeom prst="rect">
            <a:avLst/>
          </a:prstGeom>
        </p:spPr>
      </p:pic>
      <p:sp>
        <p:nvSpPr>
          <p:cNvPr id="3" name="Rectangle 2">
            <a:extLst>
              <a:ext uri="{FF2B5EF4-FFF2-40B4-BE49-F238E27FC236}">
                <a16:creationId xmlns:a16="http://schemas.microsoft.com/office/drawing/2014/main" xmlns="" id="{400BB36D-92E6-BD4E-8C82-E17D745B4F06}"/>
              </a:ext>
            </a:extLst>
          </p:cNvPr>
          <p:cNvSpPr/>
          <p:nvPr/>
        </p:nvSpPr>
        <p:spPr>
          <a:xfrm>
            <a:off x="1293036" y="6015404"/>
            <a:ext cx="10422713" cy="646331"/>
          </a:xfrm>
          <a:prstGeom prst="rect">
            <a:avLst/>
          </a:prstGeom>
        </p:spPr>
        <p:txBody>
          <a:bodyPr wrap="square">
            <a:spAutoFit/>
          </a:bodyPr>
          <a:lstStyle/>
          <a:p>
            <a:r>
              <a:rPr lang="en-US" dirty="0"/>
              <a:t>Top 10 countries obtained from K-Means Clustering that are in dire need for aid. </a:t>
            </a:r>
          </a:p>
          <a:p>
            <a:r>
              <a:rPr lang="en-US" dirty="0"/>
              <a:t>In this we have sorted GDPP in ascending, income in ascending, and child mortality in descending order. </a:t>
            </a:r>
          </a:p>
        </p:txBody>
      </p:sp>
    </p:spTree>
    <p:extLst>
      <p:ext uri="{BB962C8B-B14F-4D97-AF65-F5344CB8AC3E}">
        <p14:creationId xmlns:p14="http://schemas.microsoft.com/office/powerpoint/2010/main" val="1547622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0682A2-B4A0-C749-8970-D8E0F2EDAE5A}"/>
              </a:ext>
            </a:extLst>
          </p:cNvPr>
          <p:cNvSpPr>
            <a:spLocks noGrp="1"/>
          </p:cNvSpPr>
          <p:nvPr>
            <p:ph type="title"/>
          </p:nvPr>
        </p:nvSpPr>
        <p:spPr>
          <a:xfrm>
            <a:off x="1653363" y="365760"/>
            <a:ext cx="9367203" cy="1188720"/>
          </a:xfrm>
        </p:spPr>
        <p:txBody>
          <a:bodyPr>
            <a:normAutofit/>
          </a:bodyPr>
          <a:lstStyle/>
          <a:p>
            <a:r>
              <a:rPr lang="en-US" dirty="0"/>
              <a:t>Hierarchical Clustering Analysis</a:t>
            </a:r>
          </a:p>
        </p:txBody>
      </p:sp>
      <p:sp>
        <p:nvSpPr>
          <p:cNvPr id="14" name="Freeform: Shape 7">
            <a:extLst>
              <a:ext uri="{FF2B5EF4-FFF2-40B4-BE49-F238E27FC236}">
                <a16:creationId xmlns:a16="http://schemas.microsoft.com/office/drawing/2014/main" xmlns=""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9">
            <a:extLst>
              <a:ext uri="{FF2B5EF4-FFF2-40B4-BE49-F238E27FC236}">
                <a16:creationId xmlns:a16="http://schemas.microsoft.com/office/drawing/2014/main" xmlns=""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1">
            <a:extLst>
              <a:ext uri="{FF2B5EF4-FFF2-40B4-BE49-F238E27FC236}">
                <a16:creationId xmlns:a16="http://schemas.microsoft.com/office/drawing/2014/main" xmlns=""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2">
            <a:extLst>
              <a:ext uri="{FF2B5EF4-FFF2-40B4-BE49-F238E27FC236}">
                <a16:creationId xmlns:a16="http://schemas.microsoft.com/office/drawing/2014/main" xmlns="" id="{DF6345BD-E132-014D-B236-F74E7C74C5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7787" y="1746376"/>
            <a:ext cx="4171950" cy="40844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xmlns="" id="{25C9A7D5-558B-BC4A-9A75-FD7A869D74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9901" y="1813751"/>
            <a:ext cx="4171950" cy="395996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xmlns="" id="{26BCB322-2051-5641-85D0-8E05AA7A3E02}"/>
              </a:ext>
            </a:extLst>
          </p:cNvPr>
          <p:cNvSpPr/>
          <p:nvPr/>
        </p:nvSpPr>
        <p:spPr>
          <a:xfrm>
            <a:off x="1598611" y="5941031"/>
            <a:ext cx="9393064" cy="923330"/>
          </a:xfrm>
          <a:prstGeom prst="rect">
            <a:avLst/>
          </a:prstGeom>
        </p:spPr>
        <p:txBody>
          <a:bodyPr wrap="square">
            <a:spAutoFit/>
          </a:bodyPr>
          <a:lstStyle/>
          <a:p>
            <a:r>
              <a:rPr lang="en-US" dirty="0"/>
              <a:t>We are not able to find clusters properly using single linkage. However, from complete linkage we can see clear clusters. Also, by looking at dendrogram of hierarchical clustering there seem to be 3 main clusters. </a:t>
            </a:r>
          </a:p>
        </p:txBody>
      </p:sp>
    </p:spTree>
    <p:extLst>
      <p:ext uri="{BB962C8B-B14F-4D97-AF65-F5344CB8AC3E}">
        <p14:creationId xmlns:p14="http://schemas.microsoft.com/office/powerpoint/2010/main" val="923404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793</Words>
  <Application>Microsoft Office PowerPoint</Application>
  <PresentationFormat>Widescreen</PresentationFormat>
  <Paragraphs>92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CLUSTERING ASSIGNMENT</vt:lpstr>
      <vt:lpstr>Clustering Assignment Overview</vt:lpstr>
      <vt:lpstr>Analysis Approach</vt:lpstr>
      <vt:lpstr>Analysis Approach</vt:lpstr>
      <vt:lpstr>K-means Clustering Visualization</vt:lpstr>
      <vt:lpstr>K-means Clustering Visualization</vt:lpstr>
      <vt:lpstr>K-means Clustering Visualization</vt:lpstr>
      <vt:lpstr>K-means Clustering Results</vt:lpstr>
      <vt:lpstr>Hierarchical Clustering Analysis</vt:lpstr>
      <vt:lpstr>Hierarchical Clustering Visualization</vt:lpstr>
      <vt:lpstr>Hierarchical Clustering Visualization</vt:lpstr>
      <vt:lpstr>Hierarchical Clustering Results</vt:lpstr>
      <vt:lpstr>Summary</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ASSIGNMENT</dc:title>
  <dc:creator>Avinash Kumar</dc:creator>
  <cp:lastModifiedBy>ACER</cp:lastModifiedBy>
  <cp:revision>20</cp:revision>
  <dcterms:created xsi:type="dcterms:W3CDTF">2021-03-01T04:18:45Z</dcterms:created>
  <dcterms:modified xsi:type="dcterms:W3CDTF">2021-03-01T13:51:37Z</dcterms:modified>
</cp:coreProperties>
</file>