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3A3DE7-537E-422C-A0B2-C601F89978F7}">
  <a:tblStyle styleId="{083A3DE7-537E-422C-A0B2-C601F89978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608FF8-EA0A-49F7-A6E9-9BE6EF662D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b9b2feb8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b9b2feb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dc8138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dc813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dc8138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dc8138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b9b2feb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b9b2feb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b9b2feb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b9b2feb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b9b2feb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b9b2feb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dc8138d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dc8138d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b9b2feb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b9b2feb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1" name="Google Shape;4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3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Magnitude of Benefit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Overall 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 2, Part 2: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the “Generative AI Opportunity Matrix” below by modeling each of the six projects in terms of overall feasibility, magnitude of benefit, and likelihood of value capture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aphicFrame>
        <p:nvGraphicFramePr>
          <p:cNvPr id="75" name="Google Shape;75;p13"/>
          <p:cNvGraphicFramePr/>
          <p:nvPr/>
        </p:nvGraphicFramePr>
        <p:xfrm>
          <a:off x="6425100" y="134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{083A3DE7-537E-422C-A0B2-C601F89978F7}</a:tableStyleId>
              </a:tblPr>
              <a:tblGrid>
                <a:gridCol w="614925"/>
                <a:gridCol w="946950"/>
                <a:gridCol w="1229825"/>
              </a:tblGrid>
              <a:tr h="164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1: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2: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64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3: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4: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5: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20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Project 6: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76" name="Google Shape;76;p13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78" name="Google Shape;78;p13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79" name="Google Shape;79;p13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sng"/>
              <a:t>Likelihood of Value Capture</a:t>
            </a:r>
            <a:endParaRPr b="1" sz="900" u="sng"/>
          </a:p>
        </p:txBody>
      </p:sp>
      <p:sp>
        <p:nvSpPr>
          <p:cNvPr id="80" name="Google Shape;80;p13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</a:t>
            </a:r>
            <a:endParaRPr sz="1100"/>
          </a:p>
        </p:txBody>
      </p:sp>
      <p:sp>
        <p:nvSpPr>
          <p:cNvPr id="81" name="Google Shape;81;p13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Medium</a:t>
            </a:r>
            <a:endParaRPr sz="1100"/>
          </a:p>
        </p:txBody>
      </p:sp>
      <p:sp>
        <p:nvSpPr>
          <p:cNvPr id="82" name="Google Shape;82;p13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</a:t>
            </a:r>
            <a:endParaRPr sz="1100"/>
          </a:p>
        </p:txBody>
      </p:sp>
      <p:sp>
        <p:nvSpPr>
          <p:cNvPr id="83" name="Google Shape;83;p13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sp>
        <p:nvSpPr>
          <p:cNvPr id="84" name="Google Shape;84;p13"/>
          <p:cNvSpPr/>
          <p:nvPr/>
        </p:nvSpPr>
        <p:spPr>
          <a:xfrm>
            <a:off x="3885912" y="2137013"/>
            <a:ext cx="408300" cy="391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P#</a:t>
            </a:r>
            <a:endParaRPr b="1" sz="900"/>
          </a:p>
        </p:txBody>
      </p:sp>
      <p:sp>
        <p:nvSpPr>
          <p:cNvPr id="85" name="Google Shape;85;p13"/>
          <p:cNvSpPr/>
          <p:nvPr/>
        </p:nvSpPr>
        <p:spPr>
          <a:xfrm>
            <a:off x="4386112" y="1891550"/>
            <a:ext cx="248100" cy="245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P#</a:t>
            </a:r>
            <a:endParaRPr b="1" sz="900"/>
          </a:p>
        </p:txBody>
      </p:sp>
      <p:sp>
        <p:nvSpPr>
          <p:cNvPr id="86" name="Google Shape;86;p13"/>
          <p:cNvSpPr/>
          <p:nvPr/>
        </p:nvSpPr>
        <p:spPr>
          <a:xfrm>
            <a:off x="4752437" y="1650725"/>
            <a:ext cx="168000" cy="157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P#</a:t>
            </a:r>
            <a:endParaRPr b="1" sz="900"/>
          </a:p>
        </p:txBody>
      </p:sp>
      <p:sp>
        <p:nvSpPr>
          <p:cNvPr id="87" name="Google Shape;87;p13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" name="Google Shape;88;p13"/>
          <p:cNvCxnSpPr>
            <a:stCxn id="8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XYZ Business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Title of Final Project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Position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53100" y="2239300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Approach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26500" y="3411850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03" name="Google Shape;103;p15"/>
          <p:cNvSpPr txBox="1"/>
          <p:nvPr/>
        </p:nvSpPr>
        <p:spPr>
          <a:xfrm>
            <a:off x="226500" y="1133275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Purpose of 100-day plan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26500" y="1133275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[insert areas of focus here]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Work for First 100 Days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Candidate Generative AI Projects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572450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{BE608FF8-EA0A-49F7-A6E9-9BE6EF662D4D}</a:tableStyleId>
              </a:tblPr>
              <a:tblGrid>
                <a:gridCol w="1756475"/>
                <a:gridCol w="1619600"/>
                <a:gridCol w="1556675"/>
                <a:gridCol w="1472650"/>
                <a:gridCol w="1593700"/>
              </a:tblGrid>
              <a:tr h="75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 Area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Description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1: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2: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3: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4: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5: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6: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21" name="Google Shape;121;p18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Project 3: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2" name="Google Shape;122;p18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Project 1: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3" name="Google Shape;123;p18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Project 2: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4" name="Google Shape;124;p18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Project 6: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5" name="Google Shape;125;p18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sz="2000"/>
          </a:p>
        </p:txBody>
      </p:sp>
      <p:sp>
        <p:nvSpPr>
          <p:cNvPr id="126" name="Google Shape;126;p18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Order</a:t>
            </a:r>
            <a:endParaRPr u="sng"/>
          </a:p>
        </p:txBody>
      </p:sp>
      <p:sp>
        <p:nvSpPr>
          <p:cNvPr id="127" name="Google Shape;127;p18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</a:t>
            </a:r>
            <a:endParaRPr u="sng"/>
          </a:p>
        </p:txBody>
      </p:sp>
      <p:sp>
        <p:nvSpPr>
          <p:cNvPr id="128" name="Google Shape;128;p18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Order Justification</a:t>
            </a:r>
            <a:endParaRPr u="sng"/>
          </a:p>
        </p:txBody>
      </p:sp>
      <p:sp>
        <p:nvSpPr>
          <p:cNvPr id="129" name="Google Shape;129;p18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sz="2000"/>
          </a:p>
        </p:txBody>
      </p:sp>
      <p:sp>
        <p:nvSpPr>
          <p:cNvPr id="130" name="Google Shape;130;p18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sz="2000"/>
          </a:p>
        </p:txBody>
      </p:sp>
      <p:sp>
        <p:nvSpPr>
          <p:cNvPr id="131" name="Google Shape;131;p18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endParaRPr sz="2000"/>
          </a:p>
        </p:txBody>
      </p:sp>
      <p:sp>
        <p:nvSpPr>
          <p:cNvPr id="132" name="Google Shape;132;p18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33" name="Google Shape;133;p18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34" name="Google Shape;134;p18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35" name="Google Shape;135;p18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Prioritizing </a:t>
            </a: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Generative AI Projects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7367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cxnSp>
        <p:nvCxnSpPr>
          <p:cNvPr id="141" name="Google Shape;141;p19"/>
          <p:cNvCxnSpPr>
            <a:stCxn id="142" idx="3"/>
            <a:endCxn id="143" idx="1"/>
          </p:cNvCxnSpPr>
          <p:nvPr/>
        </p:nvCxnSpPr>
        <p:spPr>
          <a:xfrm>
            <a:off x="1648704" y="4351100"/>
            <a:ext cx="53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" name="Google Shape;144;p19"/>
          <p:cNvGrpSpPr/>
          <p:nvPr/>
        </p:nvGrpSpPr>
        <p:grpSpPr>
          <a:xfrm>
            <a:off x="890900" y="1091100"/>
            <a:ext cx="1395915" cy="3321800"/>
            <a:chOff x="890900" y="1395900"/>
            <a:chExt cx="1395915" cy="3321800"/>
          </a:xfrm>
        </p:grpSpPr>
        <p:sp>
          <p:nvSpPr>
            <p:cNvPr id="142" name="Google Shape;142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46" name="Google Shape;146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Project #:</a:t>
                </a:r>
                <a:endParaRPr b="1" sz="1000"/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First Project</a:t>
                </a:r>
                <a:endParaRPr sz="1200"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-184150" lvl="0" marL="17145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indent="-184150" lvl="0" marL="171450" rtl="0" algn="l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t/>
                </a:r>
                <a:endParaRPr sz="1100"/>
              </a:p>
              <a:p>
                <a:pPr indent="0" lvl="0" marL="0" rtl="0" algn="l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49" name="Google Shape;149;p19"/>
          <p:cNvGrpSpPr/>
          <p:nvPr/>
        </p:nvGrpSpPr>
        <p:grpSpPr>
          <a:xfrm>
            <a:off x="2737375" y="1091100"/>
            <a:ext cx="1395915" cy="3321800"/>
            <a:chOff x="890900" y="1395900"/>
            <a:chExt cx="1395915" cy="3321800"/>
          </a:xfrm>
        </p:grpSpPr>
        <p:sp>
          <p:nvSpPr>
            <p:cNvPr id="150" name="Google Shape;150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52" name="Google Shape;152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Project #:</a:t>
                </a:r>
                <a:endParaRPr b="1" sz="1000"/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Second Project</a:t>
                </a:r>
                <a:endParaRPr sz="1200"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-184150" lvl="0" marL="17145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indent="-184150" lvl="0" marL="171450" rtl="0" algn="l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t/>
                </a:r>
                <a:endParaRPr sz="1100"/>
              </a:p>
              <a:p>
                <a:pPr indent="0" lvl="0" marL="0" rtl="0" algn="l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55" name="Google Shape;155;p19"/>
          <p:cNvGrpSpPr/>
          <p:nvPr/>
        </p:nvGrpSpPr>
        <p:grpSpPr>
          <a:xfrm>
            <a:off x="4566175" y="1091100"/>
            <a:ext cx="1395915" cy="3321800"/>
            <a:chOff x="890900" y="1395900"/>
            <a:chExt cx="1395915" cy="3321800"/>
          </a:xfrm>
        </p:grpSpPr>
        <p:sp>
          <p:nvSpPr>
            <p:cNvPr id="156" name="Google Shape;156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Project #:</a:t>
                </a:r>
                <a:endParaRPr b="1" sz="1000"/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Third Project</a:t>
                </a:r>
                <a:endParaRPr sz="1200"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-184150" lvl="0" marL="17145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indent="-184150" lvl="0" marL="171450" rtl="0" algn="l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t/>
                </a:r>
                <a:endParaRPr sz="1100"/>
              </a:p>
              <a:p>
                <a:pPr indent="0" lvl="0" marL="0" rtl="0" algn="l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grpSp>
        <p:nvGrpSpPr>
          <p:cNvPr id="161" name="Google Shape;161;p19"/>
          <p:cNvGrpSpPr/>
          <p:nvPr/>
        </p:nvGrpSpPr>
        <p:grpSpPr>
          <a:xfrm>
            <a:off x="6318775" y="1091100"/>
            <a:ext cx="1395915" cy="3321800"/>
            <a:chOff x="890900" y="1395900"/>
            <a:chExt cx="1395915" cy="3321800"/>
          </a:xfrm>
        </p:grpSpPr>
        <p:sp>
          <p:nvSpPr>
            <p:cNvPr id="143" name="Google Shape;143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63" name="Google Shape;163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Project 6:</a:t>
                </a:r>
                <a:endParaRPr b="1" sz="1000"/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Fourth Project</a:t>
                </a:r>
                <a:endParaRPr sz="1200"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45720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  <a:p>
                <a:pPr indent="-184150" lvl="0" marL="17145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 </a:t>
                </a:r>
                <a:endParaRPr sz="1100"/>
              </a:p>
              <a:p>
                <a:pPr indent="-184150" lvl="0" marL="171450" rtl="0" algn="l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t/>
                </a:r>
                <a:endParaRPr sz="1100"/>
              </a:p>
              <a:p>
                <a:pPr indent="0" lvl="0" marL="0" rtl="0" algn="l"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/>
              </a:p>
            </p:txBody>
          </p:sp>
        </p:grpSp>
      </p:grpSp>
      <p:cxnSp>
        <p:nvCxnSpPr>
          <p:cNvPr id="166" name="Google Shape;166;p19"/>
          <p:cNvCxnSpPr>
            <a:stCxn id="148" idx="2"/>
            <a:endCxn id="142" idx="0"/>
          </p:cNvCxnSpPr>
          <p:nvPr/>
        </p:nvCxnSpPr>
        <p:spPr>
          <a:xfrm>
            <a:off x="1588855" y="38034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3435342" y="38034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5264130" y="38034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7016742" y="3803450"/>
            <a:ext cx="0" cy="4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251613" y="-12218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Hint: Provide 2-3 bullets describing justifying the project's place in the roadmap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19"/>
          <p:cNvCxnSpPr>
            <a:stCxn id="170" idx="2"/>
          </p:cNvCxnSpPr>
          <p:nvPr/>
        </p:nvCxnSpPr>
        <p:spPr>
          <a:xfrm>
            <a:off x="1588863" y="-196125"/>
            <a:ext cx="1330500" cy="2775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9"/>
          <p:cNvSpPr txBox="1"/>
          <p:nvPr/>
        </p:nvSpPr>
        <p:spPr>
          <a:xfrm>
            <a:off x="25833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sp>
        <p:nvSpPr>
          <p:cNvPr id="173" name="Google Shape;173;p19"/>
          <p:cNvSpPr txBox="1"/>
          <p:nvPr/>
        </p:nvSpPr>
        <p:spPr>
          <a:xfrm>
            <a:off x="4412125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sp>
        <p:nvSpPr>
          <p:cNvPr id="174" name="Google Shape;174;p19"/>
          <p:cNvSpPr txBox="1"/>
          <p:nvPr/>
        </p:nvSpPr>
        <p:spPr>
          <a:xfrm>
            <a:off x="61647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sp>
        <p:nvSpPr>
          <p:cNvPr id="175" name="Google Shape;175;p19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Generative AI Roadmap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0"/>
          <p:cNvGraphicFramePr/>
          <p:nvPr/>
        </p:nvGraphicFramePr>
        <p:xfrm>
          <a:off x="214350" y="10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{BE608FF8-EA0A-49F7-A6E9-9BE6EF662D4D}</a:tableStyleId>
              </a:tblPr>
              <a:tblGrid>
                <a:gridCol w="829175"/>
                <a:gridCol w="1725150"/>
                <a:gridCol w="999475"/>
                <a:gridCol w="870975"/>
                <a:gridCol w="1307325"/>
                <a:gridCol w="1071800"/>
                <a:gridCol w="827550"/>
                <a:gridCol w="958175"/>
              </a:tblGrid>
              <a:tr h="312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 of Implemen-tation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Strategic Alignment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 </a:t>
                      </a:r>
                      <a:r>
                        <a:rPr b="1" lang="en" sz="1200"/>
                        <a:t>Cost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Complexity of Implementation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Adequacy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Certainty of Value Capture</a:t>
                      </a:r>
                      <a:endParaRPr b="1" sz="12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Magnitude of Benefit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1=Low; 5=High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1=High; 5=Low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1=High; 5=Low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1=Inadequate; 5=Fully Adequate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1=Low; 5=High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1=Small; 5=Large</a:t>
                      </a:r>
                      <a:endParaRPr b="1"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3: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project name]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1: 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project name]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Third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1: 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project name]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0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Highest-Priority Generative AI Projects </a:t>
            </a:r>
            <a:endParaRPr b="1"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