
<file path=[Content_Types].xml><?xml version="1.0" encoding="utf-8"?>
<Types xmlns="http://schemas.openxmlformats.org/package/2006/content-types">
  <Override PartName="/_rels/.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7.jpeg" ContentType="image/jpe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292120" y="1768680"/>
            <a:ext cx="5495040" cy="4384440"/>
          </a:xfrm>
          <a:prstGeom prst="rect">
            <a:avLst/>
          </a:prstGeom>
          <a:ln>
            <a:noFill/>
          </a:ln>
        </p:spPr>
      </p:pic>
      <p:pic>
        <p:nvPicPr>
          <p:cNvPr id="38" name="" descr=""/>
          <p:cNvPicPr/>
          <p:nvPr/>
        </p:nvPicPr>
        <p:blipFill>
          <a:blip r:embed="rId3"/>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IN" sz="1400" spc="-1" strike="noStrike">
                <a:solidFill>
                  <a:srgbClr val="000000"/>
                </a:solidFill>
                <a:uFill>
                  <a:solidFill>
                    <a:srgbClr val="ffffff"/>
                  </a:solidFill>
                </a:uFill>
                <a:latin typeface="Times New Roman"/>
              </a:rPr>
              <a:t>&lt;date/time&gt;</a:t>
            </a:r>
            <a:endParaRPr b="0" lang="en-IN"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IN" sz="1400" spc="-1" strike="noStrike">
                <a:solidFill>
                  <a:srgbClr val="000000"/>
                </a:solidFill>
                <a:uFill>
                  <a:solidFill>
                    <a:srgbClr val="ffffff"/>
                  </a:solidFill>
                </a:uFill>
                <a:latin typeface="Times New Roman"/>
              </a:rPr>
              <a:t>&lt;footer&gt;</a:t>
            </a:r>
            <a:endParaRPr b="0" lang="en-IN"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85A697F3-D414-4DD7-85EE-E80DB7E27E4B}" type="slidenum">
              <a:rPr b="0" lang="en-IN" sz="14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hyperlink" Target="http://www.pycom.io/" TargetMode="External"/><Relationship Id="rId2" Type="http://schemas.openxmlformats.org/officeDocument/2006/relationships/hyperlink" Target="https://www.microchip.com/" TargetMode="External"/><Relationship Id="rId3"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a:noFill/>
          <a:ln>
            <a:noFill/>
          </a:ln>
        </p:spPr>
        <p:txBody>
          <a:bodyPr lIns="0" rIns="0" tIns="0" bIns="0" anchor="ctr"/>
          <a:p>
            <a:pPr algn="ctr"/>
            <a:r>
              <a:rPr b="1" lang="en-IN" sz="2000" spc="-1" strike="noStrike">
                <a:solidFill>
                  <a:srgbClr val="000000"/>
                </a:solidFill>
                <a:uFill>
                  <a:solidFill>
                    <a:srgbClr val="ffffff"/>
                  </a:solidFill>
                </a:uFill>
                <a:latin typeface="Arial"/>
              </a:rPr>
              <a:t>REPORT ON</a:t>
            </a:r>
            <a:endParaRPr b="0" lang="en-IN" sz="4400" spc="-1" strike="noStrike">
              <a:solidFill>
                <a:srgbClr val="000000"/>
              </a:solidFill>
              <a:uFill>
                <a:solidFill>
                  <a:srgbClr val="ffffff"/>
                </a:solidFill>
              </a:uFill>
              <a:latin typeface="Arial"/>
            </a:endParaRPr>
          </a:p>
        </p:txBody>
      </p:sp>
      <p:sp>
        <p:nvSpPr>
          <p:cNvPr id="40" name="TextShape 2"/>
          <p:cNvSpPr txBox="1"/>
          <p:nvPr/>
        </p:nvSpPr>
        <p:spPr>
          <a:xfrm>
            <a:off x="576000" y="1296000"/>
            <a:ext cx="9071640" cy="4384440"/>
          </a:xfrm>
          <a:prstGeom prst="rect">
            <a:avLst/>
          </a:prstGeom>
          <a:noFill/>
          <a:ln>
            <a:noFill/>
          </a:ln>
        </p:spPr>
        <p:txBody>
          <a:bodyPr lIns="0" rIns="0" tIns="0" bIns="0"/>
          <a:p>
            <a:pPr algn="ctr"/>
            <a:r>
              <a:rPr b="1" lang="en-IN" sz="2800" spc="-1" strike="noStrike">
                <a:solidFill>
                  <a:srgbClr val="000000"/>
                </a:solidFill>
                <a:uFill>
                  <a:solidFill>
                    <a:srgbClr val="ffffff"/>
                  </a:solidFill>
                </a:uFill>
                <a:latin typeface="Arial"/>
              </a:rPr>
              <a:t>PROOF OF CONCEPT OF LORA COMMUNICATION USING PYCOM DEVICES</a:t>
            </a:r>
            <a:endParaRPr b="0" lang="en-IN" sz="3200" spc="-1" strike="noStrike">
              <a:solidFill>
                <a:srgbClr val="000000"/>
              </a:solidFill>
              <a:uFill>
                <a:solidFill>
                  <a:srgbClr val="ffffff"/>
                </a:solidFill>
              </a:uFill>
              <a:latin typeface="Arial"/>
            </a:endParaRPr>
          </a:p>
          <a:p>
            <a:pPr algn="ctr"/>
            <a:endParaRPr b="0" lang="en-IN" sz="3200" spc="-1" strike="noStrike">
              <a:solidFill>
                <a:srgbClr val="000000"/>
              </a:solidFill>
              <a:uFill>
                <a:solidFill>
                  <a:srgbClr val="ffffff"/>
                </a:solidFill>
              </a:uFill>
              <a:latin typeface="Arial"/>
            </a:endParaRPr>
          </a:p>
          <a:p>
            <a:pPr algn="ctr"/>
            <a:r>
              <a:rPr b="1" lang="en-IN" sz="2400" spc="-1" strike="noStrike">
                <a:solidFill>
                  <a:srgbClr val="000000"/>
                </a:solidFill>
                <a:uFill>
                  <a:solidFill>
                    <a:srgbClr val="ffffff"/>
                  </a:solidFill>
                </a:uFill>
                <a:latin typeface="Arial"/>
              </a:rPr>
              <a:t>By</a:t>
            </a:r>
            <a:endParaRPr b="0" lang="en-IN" sz="3200" spc="-1" strike="noStrike">
              <a:solidFill>
                <a:srgbClr val="000000"/>
              </a:solidFill>
              <a:uFill>
                <a:solidFill>
                  <a:srgbClr val="ffffff"/>
                </a:solidFill>
              </a:uFill>
              <a:latin typeface="Arial"/>
            </a:endParaRPr>
          </a:p>
          <a:p>
            <a:pPr algn="ctr"/>
            <a:r>
              <a:rPr b="1" lang="en-IN" sz="2200" spc="-1" strike="noStrike">
                <a:solidFill>
                  <a:srgbClr val="000000"/>
                </a:solidFill>
                <a:uFill>
                  <a:solidFill>
                    <a:srgbClr val="ffffff"/>
                  </a:solidFill>
                </a:uFill>
                <a:latin typeface="Arial"/>
              </a:rPr>
              <a:t>RAJAT SHUKLA</a:t>
            </a:r>
            <a:endParaRPr b="0" lang="en-IN" sz="3200" spc="-1" strike="noStrike">
              <a:solidFill>
                <a:srgbClr val="000000"/>
              </a:solidFill>
              <a:uFill>
                <a:solidFill>
                  <a:srgbClr val="ffffff"/>
                </a:solidFill>
              </a:uFill>
              <a:latin typeface="Arial"/>
            </a:endParaRPr>
          </a:p>
          <a:p>
            <a:pPr algn="ctr"/>
            <a:r>
              <a:rPr b="1" lang="en-IN" sz="2200" spc="-1" strike="noStrike">
                <a:solidFill>
                  <a:srgbClr val="000000"/>
                </a:solidFill>
                <a:uFill>
                  <a:solidFill>
                    <a:srgbClr val="ffffff"/>
                  </a:solidFill>
                </a:uFill>
                <a:latin typeface="Arial"/>
              </a:rPr>
              <a:t>IIIT KALYANI</a:t>
            </a:r>
            <a:endParaRPr b="0" lang="en-IN" sz="3200" spc="-1" strike="noStrike">
              <a:solidFill>
                <a:srgbClr val="000000"/>
              </a:solidFill>
              <a:uFill>
                <a:solidFill>
                  <a:srgbClr val="ffffff"/>
                </a:solidFill>
              </a:uFill>
              <a:latin typeface="Arial"/>
            </a:endParaRPr>
          </a:p>
          <a:p>
            <a:pPr algn="ctr"/>
            <a:endParaRPr b="0" lang="en-IN" sz="3200" spc="-1" strike="noStrike">
              <a:solidFill>
                <a:srgbClr val="000000"/>
              </a:solidFill>
              <a:uFill>
                <a:solidFill>
                  <a:srgbClr val="ffffff"/>
                </a:solidFill>
              </a:uFill>
              <a:latin typeface="Arial"/>
            </a:endParaRPr>
          </a:p>
          <a:p>
            <a:pPr algn="ctr"/>
            <a:r>
              <a:rPr b="1" lang="en-IN" sz="2200" spc="-1" strike="noStrike">
                <a:solidFill>
                  <a:srgbClr val="000000"/>
                </a:solidFill>
                <a:uFill>
                  <a:solidFill>
                    <a:srgbClr val="ffffff"/>
                  </a:solidFill>
                </a:uFill>
                <a:latin typeface="Arial"/>
              </a:rPr>
              <a:t>Under the joint guidence of Purnendu Debnath</a:t>
            </a:r>
            <a:endParaRPr b="0" lang="en-IN" sz="3200" spc="-1" strike="noStrike">
              <a:solidFill>
                <a:srgbClr val="000000"/>
              </a:solidFill>
              <a:uFill>
                <a:solidFill>
                  <a:srgbClr val="ffffff"/>
                </a:solidFill>
              </a:uFill>
              <a:latin typeface="Arial"/>
            </a:endParaRPr>
          </a:p>
          <a:p>
            <a:pPr algn="ctr"/>
            <a:r>
              <a:rPr b="1" lang="en-IN" sz="2200" spc="-1" strike="noStrike">
                <a:solidFill>
                  <a:srgbClr val="000000"/>
                </a:solidFill>
                <a:uFill>
                  <a:solidFill>
                    <a:srgbClr val="ffffff"/>
                  </a:solidFill>
                </a:uFill>
                <a:latin typeface="Arial"/>
              </a:rPr>
              <a:t>ICT&amp;Services-1,CDAC Kolkata</a:t>
            </a:r>
            <a:endParaRPr b="0" lang="en-IN" sz="3200" spc="-1" strike="noStrike">
              <a:solidFill>
                <a:srgbClr val="000000"/>
              </a:solidFill>
              <a:uFill>
                <a:solidFill>
                  <a:srgbClr val="ffffff"/>
                </a:solidFill>
              </a:uFill>
              <a:latin typeface="Arial"/>
            </a:endParaRPr>
          </a:p>
          <a:p>
            <a:pPr algn="ctr"/>
            <a:endParaRPr b="0" lang="en-IN" sz="3200" spc="-1" strike="noStrike">
              <a:solidFill>
                <a:srgbClr val="000000"/>
              </a:solidFill>
              <a:uFill>
                <a:solidFill>
                  <a:srgbClr val="ffffff"/>
                </a:solidFill>
              </a:uFill>
              <a:latin typeface="Arial"/>
            </a:endParaRPr>
          </a:p>
          <a:p>
            <a:pPr algn="ctr"/>
            <a:endParaRPr b="0" lang="en-IN" sz="3200" spc="-1" strike="noStrike">
              <a:solidFill>
                <a:srgbClr val="000000"/>
              </a:solidFill>
              <a:uFill>
                <a:solidFill>
                  <a:srgbClr val="ffffff"/>
                </a:solidFill>
              </a:uFill>
              <a:latin typeface="Arial"/>
            </a:endParaRPr>
          </a:p>
          <a:p>
            <a:pPr algn="ctr"/>
            <a:endParaRPr b="0" lang="en-IN" sz="3200" spc="-1" strike="noStrike">
              <a:solidFill>
                <a:srgbClr val="000000"/>
              </a:solidFill>
              <a:uFill>
                <a:solidFill>
                  <a:srgbClr val="ffffff"/>
                </a:solidFill>
              </a:uFill>
              <a:latin typeface="Arial"/>
            </a:endParaRPr>
          </a:p>
          <a:p>
            <a:pPr algn="ctr"/>
            <a:endParaRPr b="0" lang="en-IN" sz="3200" spc="-1" strike="noStrike">
              <a:solidFill>
                <a:srgbClr val="000000"/>
              </a:solidFill>
              <a:uFill>
                <a:solidFill>
                  <a:srgbClr val="ffffff"/>
                </a:solidFill>
              </a:uFill>
              <a:latin typeface="Arial"/>
            </a:endParaRPr>
          </a:p>
          <a:p>
            <a:pPr algn="ctr"/>
            <a:endParaRPr b="0" lang="en-IN" sz="3200" spc="-1" strike="noStrike">
              <a:solidFill>
                <a:srgbClr val="000000"/>
              </a:solidFill>
              <a:uFill>
                <a:solidFill>
                  <a:srgbClr val="ffffff"/>
                </a:solidFill>
              </a:uFill>
              <a:latin typeface="Arial"/>
            </a:endParaRPr>
          </a:p>
          <a:p>
            <a:pPr algn="ctr"/>
            <a:endParaRPr b="0" lang="en-IN" sz="3200" spc="-1" strike="noStrike">
              <a:solidFill>
                <a:srgbClr val="000000"/>
              </a:solidFill>
              <a:uFill>
                <a:solidFill>
                  <a:srgbClr val="ffffff"/>
                </a:solidFill>
              </a:uFill>
              <a:latin typeface="Arial"/>
            </a:endParaRPr>
          </a:p>
        </p:txBody>
      </p:sp>
      <p:pic>
        <p:nvPicPr>
          <p:cNvPr id="41" name="" descr=""/>
          <p:cNvPicPr/>
          <p:nvPr/>
        </p:nvPicPr>
        <p:blipFill>
          <a:blip r:embed="rId1"/>
          <a:stretch/>
        </p:blipFill>
        <p:spPr>
          <a:xfrm>
            <a:off x="4165200" y="6089760"/>
            <a:ext cx="1162800" cy="82224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TextShape 1"/>
          <p:cNvSpPr txBox="1"/>
          <p:nvPr/>
        </p:nvSpPr>
        <p:spPr>
          <a:xfrm>
            <a:off x="216000" y="216000"/>
            <a:ext cx="9720000" cy="8174520"/>
          </a:xfrm>
          <a:prstGeom prst="rect">
            <a:avLst/>
          </a:prstGeom>
          <a:noFill/>
          <a:ln>
            <a:noFill/>
          </a:ln>
        </p:spPr>
        <p:txBody>
          <a:bodyPr lIns="90000" rIns="90000" tIns="45000" bIns="45000"/>
          <a:p>
            <a:r>
              <a:rPr b="0" lang="en-IN" sz="2200" spc="-1" strike="noStrike">
                <a:solidFill>
                  <a:srgbClr val="000000"/>
                </a:solidFill>
                <a:uFill>
                  <a:solidFill>
                    <a:srgbClr val="ffffff"/>
                  </a:solidFill>
                </a:uFill>
                <a:latin typeface="Arial"/>
              </a:rPr>
              <a:t>Communication between end-devices and gateways is spread out on different frequency channels and data rates. The selection of the data rate is a trade-off between communication range and message duration. Due to the spread spectrum technology, communications with different data rates do not interfere with each other and create a set of "virtual" channels increasing the capacity of the gateway. LoRaWAN data rates range from 0.3 kbps to 50 kbps. To maximize both battery life of the end-devices and overall network capacity, the LoRaWAN network server is managing the data rate and RF output for each end-device individually by means of an adaptive data rate (ADR) scheme.</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National wide networks targeting internet of things such as critical infrastructure, confidential personal data or critical functions for the society has a special need for secure communication. This has been solved by several layer of encryption:</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a:t>
            </a:r>
            <a:endParaRPr b="0" lang="en-IN"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IN" sz="2200" spc="-1" strike="noStrike">
                <a:solidFill>
                  <a:srgbClr val="000000"/>
                </a:solidFill>
                <a:uFill>
                  <a:solidFill>
                    <a:srgbClr val="ffffff"/>
                  </a:solidFill>
                </a:uFill>
                <a:latin typeface="Arial"/>
              </a:rPr>
              <a:t>Unique Network key (EUI64) and ensure security on network level</a:t>
            </a:r>
            <a:endParaRPr b="0" lang="en-IN"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IN" sz="2200" spc="-1" strike="noStrike">
                <a:solidFill>
                  <a:srgbClr val="000000"/>
                </a:solidFill>
                <a:uFill>
                  <a:solidFill>
                    <a:srgbClr val="ffffff"/>
                  </a:solidFill>
                </a:uFill>
                <a:latin typeface="Arial"/>
              </a:rPr>
              <a:t>Unique Application key (EUI64) ensure end to end security on application level</a:t>
            </a:r>
            <a:endParaRPr b="0" lang="en-IN"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IN" sz="2200" spc="-1" strike="noStrike">
                <a:solidFill>
                  <a:srgbClr val="000000"/>
                </a:solidFill>
                <a:uFill>
                  <a:solidFill>
                    <a:srgbClr val="ffffff"/>
                  </a:solidFill>
                </a:uFill>
                <a:latin typeface="Arial"/>
              </a:rPr>
              <a:t>Device specific key (EUI128)</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Shape 1"/>
          <p:cNvSpPr txBox="1"/>
          <p:nvPr/>
        </p:nvSpPr>
        <p:spPr>
          <a:xfrm>
            <a:off x="-37800" y="72000"/>
            <a:ext cx="10152360" cy="7408440"/>
          </a:xfrm>
          <a:prstGeom prst="rect">
            <a:avLst/>
          </a:prstGeom>
          <a:noFill/>
          <a:ln>
            <a:noFill/>
          </a:ln>
        </p:spPr>
        <p:txBody>
          <a:bodyPr lIns="90000" rIns="90000" tIns="45000" bIns="45000"/>
          <a:p>
            <a:r>
              <a:rPr b="1" lang="en-IN" sz="2200" spc="-1" strike="noStrike">
                <a:solidFill>
                  <a:srgbClr val="000000"/>
                </a:solidFill>
                <a:uFill>
                  <a:solidFill>
                    <a:srgbClr val="ffffff"/>
                  </a:solidFill>
                </a:uFill>
                <a:latin typeface="Arial"/>
              </a:rPr>
              <a:t>Bi-directional end-devices (Class A):</a:t>
            </a:r>
            <a:r>
              <a:rPr b="0" lang="en-IN" sz="2200" spc="-1" strike="noStrike">
                <a:solidFill>
                  <a:srgbClr val="000000"/>
                </a:solidFill>
                <a:uFill>
                  <a:solidFill>
                    <a:srgbClr val="ffffff"/>
                  </a:solidFill>
                </a:uFill>
                <a:latin typeface="Arial"/>
              </a:rPr>
              <a:t> End-devices of Class A allow for bi-directional communications whereby each end-device's uplink transmission is followed by two short downlink receive windows. The transmission slot scheduled by the end-device is based on its own communication needs with a small variation based on a random time basis (ALOHA-type of protocol). This Class A operation is the lowest power end-device system for applications that only require downlink communication from the server shortly after the end-device has sent an uplink transmission. Downlink communications from the server at any other time will have to wait until the next scheduled uplink.</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a:t>
            </a:r>
            <a:endParaRPr b="0" lang="en-IN" sz="1800" spc="-1" strike="noStrike">
              <a:solidFill>
                <a:srgbClr val="000000"/>
              </a:solidFill>
              <a:uFill>
                <a:solidFill>
                  <a:srgbClr val="ffffff"/>
                </a:solidFill>
              </a:uFill>
              <a:latin typeface="Arial"/>
            </a:endParaRPr>
          </a:p>
          <a:p>
            <a:r>
              <a:rPr b="1" lang="en-IN" sz="2200" spc="-1" strike="noStrike">
                <a:solidFill>
                  <a:srgbClr val="000000"/>
                </a:solidFill>
                <a:uFill>
                  <a:solidFill>
                    <a:srgbClr val="ffffff"/>
                  </a:solidFill>
                </a:uFill>
                <a:latin typeface="Arial"/>
              </a:rPr>
              <a:t>Bi-directional end-devices with scheduled receive slots (Class B):</a:t>
            </a:r>
            <a:r>
              <a:rPr b="0" lang="en-IN" sz="2200" spc="-1" strike="noStrike">
                <a:solidFill>
                  <a:srgbClr val="000000"/>
                </a:solidFill>
                <a:uFill>
                  <a:solidFill>
                    <a:srgbClr val="ffffff"/>
                  </a:solidFill>
                </a:uFill>
                <a:latin typeface="Arial"/>
              </a:rPr>
              <a:t> In addition to the Class A random receive windows, Class B devices open extra receive windows at scheduled times. In order for the End-device to open its receive window at the scheduled time it receives a time synchronized Beacon from the gateway. This allows the server to know when the end-device is listening.</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a:t>
            </a:r>
            <a:endParaRPr b="0" lang="en-IN" sz="1800" spc="-1" strike="noStrike">
              <a:solidFill>
                <a:srgbClr val="000000"/>
              </a:solidFill>
              <a:uFill>
                <a:solidFill>
                  <a:srgbClr val="ffffff"/>
                </a:solidFill>
              </a:uFill>
              <a:latin typeface="Arial"/>
            </a:endParaRPr>
          </a:p>
          <a:p>
            <a:r>
              <a:rPr b="1" lang="en-IN" sz="2200" spc="-1" strike="noStrike">
                <a:solidFill>
                  <a:srgbClr val="000000"/>
                </a:solidFill>
                <a:uFill>
                  <a:solidFill>
                    <a:srgbClr val="ffffff"/>
                  </a:solidFill>
                </a:uFill>
                <a:latin typeface="Arial"/>
              </a:rPr>
              <a:t>Bi-directional end-devices with maximal receive slots (Class C):</a:t>
            </a:r>
            <a:r>
              <a:rPr b="0" lang="en-IN" sz="2200" spc="-1" strike="noStrike">
                <a:solidFill>
                  <a:srgbClr val="000000"/>
                </a:solidFill>
                <a:uFill>
                  <a:solidFill>
                    <a:srgbClr val="ffffff"/>
                  </a:solidFill>
                </a:uFill>
                <a:latin typeface="Arial"/>
              </a:rPr>
              <a:t> End-devices of Class C have nearly continuously open receive windows, only closed when transmitting. Class C</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Firmware update:</a:t>
            </a:r>
            <a:endParaRPr b="0" lang="en-IN" sz="4400" spc="-1" strike="noStrike">
              <a:solidFill>
                <a:srgbClr val="000000"/>
              </a:solidFill>
              <a:uFill>
                <a:solidFill>
                  <a:srgbClr val="ffffff"/>
                </a:solidFill>
              </a:uFill>
              <a:latin typeface="Arial"/>
            </a:endParaRPr>
          </a:p>
        </p:txBody>
      </p:sp>
      <p:sp>
        <p:nvSpPr>
          <p:cNvPr id="58" name="TextShape 2"/>
          <p:cNvSpPr txBox="1"/>
          <p:nvPr/>
        </p:nvSpPr>
        <p:spPr>
          <a:xfrm>
            <a:off x="504000" y="1769040"/>
            <a:ext cx="9071640" cy="5646960"/>
          </a:xfrm>
          <a:prstGeom prst="rect">
            <a:avLst/>
          </a:prstGeom>
          <a:noFill/>
          <a:ln>
            <a:noFill/>
          </a:ln>
        </p:spPr>
        <p:txBody>
          <a:bodyPr lIns="0" rIns="0" tIns="0" bIns="0"/>
          <a:p>
            <a:pPr algn="just"/>
            <a:r>
              <a:rPr b="0" lang="en-IN" sz="2200" spc="-1" strike="noStrike">
                <a:solidFill>
                  <a:srgbClr val="000000"/>
                </a:solidFill>
                <a:uFill>
                  <a:solidFill>
                    <a:srgbClr val="ffffff"/>
                  </a:solidFill>
                </a:uFill>
                <a:latin typeface="Arial"/>
              </a:rPr>
              <a:t>1.Download Firmware update tool from https://www.pycom.io/ according to your operating system.I downloded for linux.</a:t>
            </a:r>
            <a:endParaRPr b="0" lang="en-IN" sz="3200" spc="-1" strike="noStrike">
              <a:solidFill>
                <a:srgbClr val="000000"/>
              </a:solidFill>
              <a:uFill>
                <a:solidFill>
                  <a:srgbClr val="ffffff"/>
                </a:solidFill>
              </a:uFill>
              <a:latin typeface="Arial"/>
            </a:endParaRPr>
          </a:p>
          <a:p>
            <a:pPr algn="just"/>
            <a:endParaRPr b="0" lang="en-IN" sz="3200" spc="-1" strike="noStrike">
              <a:solidFill>
                <a:srgbClr val="000000"/>
              </a:solidFill>
              <a:uFill>
                <a:solidFill>
                  <a:srgbClr val="ffffff"/>
                </a:solidFill>
              </a:uFill>
              <a:latin typeface="Arial"/>
            </a:endParaRPr>
          </a:p>
          <a:p>
            <a:pPr algn="just"/>
            <a:r>
              <a:rPr b="0" lang="en-IN" sz="2200" spc="-1" strike="noStrike">
                <a:solidFill>
                  <a:srgbClr val="000000"/>
                </a:solidFill>
                <a:uFill>
                  <a:solidFill>
                    <a:srgbClr val="ffffff"/>
                  </a:solidFill>
                </a:uFill>
                <a:latin typeface="Arial"/>
              </a:rPr>
              <a:t>2. Disconnect your device(LoPy) from your computer</a:t>
            </a:r>
            <a:endParaRPr b="0" lang="en-IN" sz="3200" spc="-1" strike="noStrike">
              <a:solidFill>
                <a:srgbClr val="000000"/>
              </a:solidFill>
              <a:uFill>
                <a:solidFill>
                  <a:srgbClr val="ffffff"/>
                </a:solidFill>
              </a:uFill>
              <a:latin typeface="Arial"/>
            </a:endParaRPr>
          </a:p>
          <a:p>
            <a:pPr algn="just"/>
            <a:r>
              <a:rPr b="0" lang="en-IN" sz="2200" spc="-1" strike="noStrike">
                <a:solidFill>
                  <a:srgbClr val="000000"/>
                </a:solidFill>
                <a:uFill>
                  <a:solidFill>
                    <a:srgbClr val="ffffff"/>
                  </a:solidFill>
                </a:uFill>
                <a:latin typeface="Arial"/>
              </a:rPr>
              <a:t>3.Connect a jumper cable or wire between G23 and GND</a:t>
            </a:r>
            <a:endParaRPr b="0" lang="en-IN" sz="3200" spc="-1" strike="noStrike">
              <a:solidFill>
                <a:srgbClr val="000000"/>
              </a:solidFill>
              <a:uFill>
                <a:solidFill>
                  <a:srgbClr val="ffffff"/>
                </a:solidFill>
              </a:uFill>
              <a:latin typeface="Arial"/>
            </a:endParaRPr>
          </a:p>
          <a:p>
            <a:pPr algn="just"/>
            <a:r>
              <a:rPr b="0" lang="en-IN" sz="2200" spc="-1" strike="noStrike">
                <a:solidFill>
                  <a:srgbClr val="000000"/>
                </a:solidFill>
                <a:uFill>
                  <a:solidFill>
                    <a:srgbClr val="ffffff"/>
                  </a:solidFill>
                </a:uFill>
                <a:latin typeface="Arial"/>
              </a:rPr>
              <a:t>4.Reconnect the board via USB to your computer</a:t>
            </a:r>
            <a:endParaRPr b="0" lang="en-IN" sz="3200" spc="-1" strike="noStrike">
              <a:solidFill>
                <a:srgbClr val="000000"/>
              </a:solidFill>
              <a:uFill>
                <a:solidFill>
                  <a:srgbClr val="ffffff"/>
                </a:solidFill>
              </a:uFill>
              <a:latin typeface="Arial"/>
            </a:endParaRPr>
          </a:p>
          <a:p>
            <a:pPr algn="just"/>
            <a:r>
              <a:rPr b="0" lang="en-IN" sz="2200" spc="-1" strike="noStrike">
                <a:solidFill>
                  <a:srgbClr val="000000"/>
                </a:solidFill>
                <a:uFill>
                  <a:solidFill>
                    <a:srgbClr val="ffffff"/>
                  </a:solidFill>
                </a:uFill>
                <a:latin typeface="Arial"/>
              </a:rPr>
              <a:t>5.Run the Firmware Upgrade tool</a:t>
            </a:r>
            <a:endParaRPr b="0" lang="en-IN" sz="3200" spc="-1" strike="noStrike">
              <a:solidFill>
                <a:srgbClr val="000000"/>
              </a:solidFill>
              <a:uFill>
                <a:solidFill>
                  <a:srgbClr val="ffffff"/>
                </a:solidFill>
              </a:uFill>
              <a:latin typeface="Arial"/>
            </a:endParaRPr>
          </a:p>
          <a:p>
            <a:pPr algn="just"/>
            <a:r>
              <a:rPr b="0" lang="en-IN" sz="2200" spc="-1" strike="noStrike">
                <a:solidFill>
                  <a:srgbClr val="000000"/>
                </a:solidFill>
                <a:uFill>
                  <a:solidFill>
                    <a:srgbClr val="ffffff"/>
                  </a:solidFill>
                </a:uFill>
                <a:latin typeface="Arial"/>
              </a:rPr>
              <a:t>6.Remove the G23 to GND jumper cable/wire</a:t>
            </a:r>
            <a:endParaRPr b="0" lang="en-IN" sz="3200" spc="-1" strike="noStrike">
              <a:solidFill>
                <a:srgbClr val="000000"/>
              </a:solidFill>
              <a:uFill>
                <a:solidFill>
                  <a:srgbClr val="ffffff"/>
                </a:solidFill>
              </a:uFill>
              <a:latin typeface="Arial"/>
            </a:endParaRPr>
          </a:p>
          <a:p>
            <a:pPr algn="just"/>
            <a:r>
              <a:rPr b="0" lang="en-IN" sz="2200" spc="-1" strike="noStrike">
                <a:solidFill>
                  <a:srgbClr val="000000"/>
                </a:solidFill>
                <a:uFill>
                  <a:solidFill>
                    <a:srgbClr val="ffffff"/>
                  </a:solidFill>
                </a:uFill>
                <a:latin typeface="Arial"/>
              </a:rPr>
              <a:t>7.Reboot the device (button or power off then on)</a:t>
            </a:r>
            <a:endParaRPr b="0" lang="en-IN" sz="3200" spc="-1" strike="noStrike">
              <a:solidFill>
                <a:srgbClr val="000000"/>
              </a:solidFill>
              <a:uFill>
                <a:solidFill>
                  <a:srgbClr val="ffffff"/>
                </a:solidFill>
              </a:uFill>
              <a:latin typeface="Arial"/>
            </a:endParaRPr>
          </a:p>
          <a:p>
            <a:pPr algn="just"/>
            <a:r>
              <a:rPr b="0" lang="en-IN" sz="2200" spc="-1" strike="noStrike">
                <a:solidFill>
                  <a:srgbClr val="000000"/>
                </a:solidFill>
                <a:uFill>
                  <a:solidFill>
                    <a:srgbClr val="ffffff"/>
                  </a:solidFill>
                </a:uFill>
                <a:latin typeface="Arial"/>
              </a:rPr>
              <a:t>8.Connecting G23 and GND puts the device in ‘firmware update mode’. (This mode is only used for updating the device’s firmware using the Firmware Update tool.)</a:t>
            </a:r>
            <a:endParaRPr b="0" lang="en-IN" sz="3200" spc="-1" strike="noStrike">
              <a:solidFill>
                <a:srgbClr val="000000"/>
              </a:solidFill>
              <a:uFill>
                <a:solidFill>
                  <a:srgbClr val="ffffff"/>
                </a:solidFill>
              </a:uFill>
              <a:latin typeface="Arial"/>
            </a:endParaRPr>
          </a:p>
          <a:p>
            <a:pPr algn="just"/>
            <a:r>
              <a:rPr b="0" lang="en-IN" sz="2200" spc="-1" strike="noStrike">
                <a:solidFill>
                  <a:srgbClr val="000000"/>
                </a:solidFill>
                <a:uFill>
                  <a:solidFill>
                    <a:srgbClr val="ffffff"/>
                  </a:solidFill>
                </a:uFill>
                <a:latin typeface="Arial"/>
              </a:rPr>
              <a:t> </a:t>
            </a:r>
            <a:endParaRPr b="0" lang="en-IN" sz="3200" spc="-1" strike="noStrike">
              <a:solidFill>
                <a:srgbClr val="000000"/>
              </a:solidFill>
              <a:uFill>
                <a:solidFill>
                  <a:srgbClr val="ffffff"/>
                </a:solidFill>
              </a:uFill>
              <a:latin typeface="Arial"/>
            </a:endParaRPr>
          </a:p>
          <a:p>
            <a:pPr algn="just"/>
            <a:endParaRPr b="0" lang="en-IN" sz="32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9" name="" descr=""/>
          <p:cNvPicPr/>
          <p:nvPr/>
        </p:nvPicPr>
        <p:blipFill>
          <a:blip r:embed="rId1"/>
          <a:stretch/>
        </p:blipFill>
        <p:spPr>
          <a:xfrm>
            <a:off x="648000" y="1368000"/>
            <a:ext cx="5040000" cy="2835000"/>
          </a:xfrm>
          <a:prstGeom prst="rect">
            <a:avLst/>
          </a:prstGeom>
          <a:ln>
            <a:noFill/>
          </a:ln>
        </p:spPr>
      </p:pic>
      <p:sp>
        <p:nvSpPr>
          <p:cNvPr id="60" name="TextShape 1"/>
          <p:cNvSpPr txBox="1"/>
          <p:nvPr/>
        </p:nvSpPr>
        <p:spPr>
          <a:xfrm>
            <a:off x="504000" y="301320"/>
            <a:ext cx="9504000" cy="1262160"/>
          </a:xfrm>
          <a:prstGeom prst="rect">
            <a:avLst/>
          </a:prstGeom>
          <a:noFill/>
          <a:ln>
            <a:noFill/>
          </a:ln>
        </p:spPr>
        <p:txBody>
          <a:bodyPr lIns="0" rIns="0" tIns="0" bIns="0"/>
          <a:p>
            <a:pPr marL="216000" indent="-216000">
              <a:buClr>
                <a:srgbClr val="000000"/>
              </a:buClr>
              <a:buSzPct val="45000"/>
              <a:buFont typeface="Wingdings" charset="2"/>
              <a:buChar char=""/>
            </a:pPr>
            <a:r>
              <a:rPr b="0" lang="en-IN" sz="2200" spc="-1" strike="noStrike">
                <a:solidFill>
                  <a:srgbClr val="000000"/>
                </a:solidFill>
                <a:uFill>
                  <a:solidFill>
                    <a:srgbClr val="ffffff"/>
                  </a:solidFill>
                </a:uFill>
                <a:latin typeface="Arial"/>
                <a:ea typeface="Noto Sans CJK SC Regular"/>
              </a:rPr>
              <a:t>1.This is the downloaded file for firmware update extract this.</a:t>
            </a:r>
            <a:r>
              <a:rPr b="0" lang="en-IN" sz="2200" spc="-1" strike="noStrike">
                <a:solidFill>
                  <a:srgbClr val="000000"/>
                </a:solidFill>
                <a:uFill>
                  <a:solidFill>
                    <a:srgbClr val="ffffff"/>
                  </a:solidFill>
                </a:uFill>
                <a:latin typeface="Arial"/>
                <a:ea typeface="Noto Sans CJK SC Regular"/>
              </a:rPr>
              <a:t>
</a:t>
            </a:r>
            <a:r>
              <a:rPr b="0" lang="en-IN" sz="2200" spc="-1" strike="noStrike">
                <a:solidFill>
                  <a:srgbClr val="000000"/>
                </a:solidFill>
                <a:uFill>
                  <a:solidFill>
                    <a:srgbClr val="ffffff"/>
                  </a:solidFill>
                </a:uFill>
                <a:latin typeface="Arial"/>
                <a:ea typeface="Noto Sans CJK SC Regular"/>
              </a:rPr>
              <a:t>2. After that go to terminal go to directory pyupgrade and run “./update”.</a:t>
            </a:r>
            <a:r>
              <a:rPr b="0" lang="en-IN" sz="2200" spc="-1" strike="noStrike">
                <a:solidFill>
                  <a:srgbClr val="000000"/>
                </a:solidFill>
                <a:uFill>
                  <a:solidFill>
                    <a:srgbClr val="ffffff"/>
                  </a:solidFill>
                </a:uFill>
                <a:latin typeface="Arial"/>
                <a:ea typeface="Noto Sans CJK SC Regular"/>
              </a:rPr>
              <a:t>
</a:t>
            </a:r>
            <a:r>
              <a:rPr b="0" lang="en-IN" sz="2200" spc="-1" strike="noStrike">
                <a:solidFill>
                  <a:srgbClr val="000000"/>
                </a:solidFill>
                <a:uFill>
                  <a:solidFill>
                    <a:srgbClr val="ffffff"/>
                  </a:solidFill>
                </a:uFill>
                <a:latin typeface="Arial"/>
                <a:ea typeface="Noto Sans CJK SC Regular"/>
              </a:rPr>
              <a:t>3.Now your device(Lopy) is ready to be programmed .</a:t>
            </a:r>
            <a:endParaRPr b="0" lang="en-IN" sz="4400" spc="-1" strike="noStrike">
              <a:solidFill>
                <a:srgbClr val="000000"/>
              </a:solidFill>
              <a:uFill>
                <a:solidFill>
                  <a:srgbClr val="ffffff"/>
                </a:solidFill>
              </a:uFill>
              <a:latin typeface="Arial"/>
            </a:endParaRPr>
          </a:p>
        </p:txBody>
      </p:sp>
      <p:pic>
        <p:nvPicPr>
          <p:cNvPr id="61" name="" descr=""/>
          <p:cNvPicPr/>
          <p:nvPr/>
        </p:nvPicPr>
        <p:blipFill>
          <a:blip r:embed="rId2"/>
          <a:stretch/>
        </p:blipFill>
        <p:spPr>
          <a:xfrm>
            <a:off x="504000" y="4392000"/>
            <a:ext cx="5760000" cy="324000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FileZilla:</a:t>
            </a:r>
            <a:endParaRPr b="0" lang="en-IN" sz="4400" spc="-1" strike="noStrike">
              <a:solidFill>
                <a:srgbClr val="000000"/>
              </a:solidFill>
              <a:uFill>
                <a:solidFill>
                  <a:srgbClr val="ffffff"/>
                </a:solidFill>
              </a:uFill>
              <a:latin typeface="Arial"/>
            </a:endParaRPr>
          </a:p>
        </p:txBody>
      </p:sp>
      <p:sp>
        <p:nvSpPr>
          <p:cNvPr id="63" name="TextShape 2"/>
          <p:cNvSpPr txBox="1"/>
          <p:nvPr/>
        </p:nvSpPr>
        <p:spPr>
          <a:xfrm>
            <a:off x="504000" y="1769040"/>
            <a:ext cx="9071640" cy="4384440"/>
          </a:xfrm>
          <a:prstGeom prst="rect">
            <a:avLst/>
          </a:prstGeom>
          <a:noFill/>
          <a:ln>
            <a:noFill/>
          </a:ln>
        </p:spPr>
        <p:txBody>
          <a:bodyPr lIns="0" rIns="0" tIns="0" bIns="0"/>
          <a:p>
            <a:pPr algn="just"/>
            <a:r>
              <a:rPr b="0" lang="en-IN" sz="3200" spc="-1" strike="noStrike">
                <a:solidFill>
                  <a:srgbClr val="000000"/>
                </a:solidFill>
                <a:uFill>
                  <a:solidFill>
                    <a:srgbClr val="ffffff"/>
                  </a:solidFill>
                </a:uFill>
                <a:latin typeface="Arial"/>
              </a:rPr>
              <a:t>The free FTP solution for both client and server. Filezilla is open source software distributed free of charge.</a:t>
            </a:r>
            <a:endParaRPr b="0" lang="en-IN" sz="3200" spc="-1" strike="noStrike">
              <a:solidFill>
                <a:srgbClr val="000000"/>
              </a:solidFill>
              <a:uFill>
                <a:solidFill>
                  <a:srgbClr val="ffffff"/>
                </a:solidFill>
              </a:uFill>
              <a:latin typeface="Arial"/>
            </a:endParaRPr>
          </a:p>
          <a:p>
            <a:pPr algn="just"/>
            <a:r>
              <a:rPr b="0" lang="en-IN" sz="3200" spc="-1" strike="noStrike">
                <a:solidFill>
                  <a:srgbClr val="000000"/>
                </a:solidFill>
                <a:uFill>
                  <a:solidFill>
                    <a:srgbClr val="ffffff"/>
                  </a:solidFill>
                </a:uFill>
                <a:latin typeface="Arial"/>
              </a:rPr>
              <a:t>Install Filezilla to your computer.</a:t>
            </a:r>
            <a:endParaRPr b="0" lang="en-IN" sz="3200" spc="-1" strike="noStrike">
              <a:solidFill>
                <a:srgbClr val="000000"/>
              </a:solidFill>
              <a:uFill>
                <a:solidFill>
                  <a:srgbClr val="ffffff"/>
                </a:solidFill>
              </a:uFill>
              <a:latin typeface="Arial"/>
            </a:endParaRPr>
          </a:p>
          <a:p>
            <a:pPr algn="just"/>
            <a:endParaRPr b="0" lang="en-IN" sz="32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TextShape 1"/>
          <p:cNvSpPr txBox="1"/>
          <p:nvPr/>
        </p:nvSpPr>
        <p:spPr>
          <a:xfrm>
            <a:off x="504000" y="301320"/>
            <a:ext cx="9071640" cy="1262160"/>
          </a:xfrm>
          <a:prstGeom prst="rect">
            <a:avLst/>
          </a:prstGeom>
          <a:noFill/>
          <a:ln>
            <a:noFill/>
          </a:ln>
        </p:spPr>
        <p:txBody>
          <a:bodyPr lIns="0" rIns="0" tIns="0" bIns="0"/>
          <a:p>
            <a:pPr algn="just"/>
            <a:r>
              <a:rPr b="1" lang="en-IN" sz="3200" spc="-1" strike="noStrike">
                <a:solidFill>
                  <a:srgbClr val="000000"/>
                </a:solidFill>
                <a:uFill>
                  <a:solidFill>
                    <a:srgbClr val="ffffff"/>
                  </a:solidFill>
                </a:uFill>
                <a:latin typeface="Arial"/>
              </a:rPr>
              <a:t>Connecting Lopy with Computer:</a:t>
            </a:r>
            <a:endParaRPr b="0" lang="en-IN" sz="4400" spc="-1" strike="noStrike">
              <a:solidFill>
                <a:srgbClr val="000000"/>
              </a:solidFill>
              <a:uFill>
                <a:solidFill>
                  <a:srgbClr val="ffffff"/>
                </a:solidFill>
              </a:uFill>
              <a:latin typeface="Arial"/>
            </a:endParaRPr>
          </a:p>
        </p:txBody>
      </p:sp>
      <p:sp>
        <p:nvSpPr>
          <p:cNvPr id="65" name="TextShape 2"/>
          <p:cNvSpPr txBox="1"/>
          <p:nvPr/>
        </p:nvSpPr>
        <p:spPr>
          <a:xfrm>
            <a:off x="504000" y="86400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IN" sz="2200" spc="-1" strike="noStrike">
                <a:solidFill>
                  <a:srgbClr val="000000"/>
                </a:solidFill>
                <a:uFill>
                  <a:solidFill>
                    <a:srgbClr val="ffffff"/>
                  </a:solidFill>
                </a:uFill>
                <a:latin typeface="Arial"/>
              </a:rPr>
              <a:t>Connect Lopy with power.</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2200" spc="-1" strike="noStrike">
                <a:solidFill>
                  <a:srgbClr val="000000"/>
                </a:solidFill>
                <a:uFill>
                  <a:solidFill>
                    <a:srgbClr val="ffffff"/>
                  </a:solidFill>
                </a:uFill>
                <a:latin typeface="Arial"/>
              </a:rPr>
              <a:t>Lopy will generate a wifi signal ,connect this with your laptop  as wifi (Password is www.pycom.io)....</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2200" spc="-1" strike="noStrike">
                <a:solidFill>
                  <a:srgbClr val="000000"/>
                </a:solidFill>
                <a:uFill>
                  <a:solidFill>
                    <a:srgbClr val="ffffff"/>
                  </a:solidFill>
                </a:uFill>
                <a:latin typeface="Arial"/>
              </a:rPr>
              <a:t>Now open FileZilla connect to the lopy as given in following fig.</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2200" spc="-1" strike="noStrike">
                <a:solidFill>
                  <a:srgbClr val="000000"/>
                </a:solidFill>
                <a:uFill>
                  <a:solidFill>
                    <a:srgbClr val="ffffff"/>
                  </a:solidFill>
                </a:uFill>
                <a:latin typeface="Arial"/>
              </a:rPr>
              <a:t>Usename:micro &amp; Password:python.</a:t>
            </a:r>
            <a:endParaRPr b="0" lang="en-IN" sz="3200" spc="-1" strike="noStrike">
              <a:solidFill>
                <a:srgbClr val="000000"/>
              </a:solidFill>
              <a:uFill>
                <a:solidFill>
                  <a:srgbClr val="ffffff"/>
                </a:solidFill>
              </a:uFill>
              <a:latin typeface="Arial"/>
            </a:endParaRPr>
          </a:p>
        </p:txBody>
      </p:sp>
      <p:pic>
        <p:nvPicPr>
          <p:cNvPr id="66" name="" descr=""/>
          <p:cNvPicPr/>
          <p:nvPr/>
        </p:nvPicPr>
        <p:blipFill>
          <a:blip r:embed="rId1"/>
          <a:stretch/>
        </p:blipFill>
        <p:spPr>
          <a:xfrm>
            <a:off x="1440000" y="3024000"/>
            <a:ext cx="7626960" cy="429012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TextShape 1"/>
          <p:cNvSpPr txBox="1"/>
          <p:nvPr/>
        </p:nvSpPr>
        <p:spPr>
          <a:xfrm>
            <a:off x="504000" y="301320"/>
            <a:ext cx="9071640" cy="680040"/>
          </a:xfrm>
          <a:prstGeom prst="rect">
            <a:avLst/>
          </a:prstGeom>
          <a:noFill/>
          <a:ln>
            <a:noFill/>
          </a:ln>
        </p:spPr>
        <p:txBody>
          <a:bodyPr lIns="0" rIns="0" tIns="0" bIns="0"/>
          <a:p>
            <a:pPr marL="216000" indent="-216000">
              <a:buClr>
                <a:srgbClr val="000000"/>
              </a:buClr>
              <a:buSzPct val="45000"/>
              <a:buFont typeface="Wingdings" charset="2"/>
              <a:buChar char=""/>
            </a:pPr>
            <a:r>
              <a:rPr b="0" lang="en-IN" sz="2400" spc="-1" strike="noStrike">
                <a:solidFill>
                  <a:srgbClr val="000000"/>
                </a:solidFill>
                <a:uFill>
                  <a:solidFill>
                    <a:srgbClr val="ffffff"/>
                  </a:solidFill>
                </a:uFill>
                <a:latin typeface="Arial"/>
              </a:rPr>
              <a:t>You will get these files &amp;folders.</a:t>
            </a:r>
            <a:r>
              <a:rPr b="0" lang="en-IN" sz="2400" spc="-1" strike="noStrike">
                <a:solidFill>
                  <a:srgbClr val="000000"/>
                </a:solidFill>
                <a:uFill>
                  <a:solidFill>
                    <a:srgbClr val="ffffff"/>
                  </a:solidFill>
                </a:uFill>
                <a:latin typeface="Arial"/>
              </a:rPr>
              <a:t>
</a:t>
            </a:r>
            <a:r>
              <a:rPr b="0" lang="en-IN" sz="2400" spc="-1" strike="noStrike">
                <a:solidFill>
                  <a:srgbClr val="000000"/>
                </a:solidFill>
                <a:uFill>
                  <a:solidFill>
                    <a:srgbClr val="ffffff"/>
                  </a:solidFill>
                </a:uFill>
                <a:latin typeface="Arial"/>
              </a:rPr>
              <a:t> </a:t>
            </a:r>
            <a:endParaRPr b="0" lang="en-IN" sz="4400" spc="-1" strike="noStrike">
              <a:solidFill>
                <a:srgbClr val="000000"/>
              </a:solidFill>
              <a:uFill>
                <a:solidFill>
                  <a:srgbClr val="ffffff"/>
                </a:solidFill>
              </a:uFill>
              <a:latin typeface="Arial"/>
            </a:endParaRPr>
          </a:p>
        </p:txBody>
      </p:sp>
      <p:sp>
        <p:nvSpPr>
          <p:cNvPr id="68" name="TextShape 2"/>
          <p:cNvSpPr txBox="1"/>
          <p:nvPr/>
        </p:nvSpPr>
        <p:spPr>
          <a:xfrm>
            <a:off x="504360" y="302400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IN" sz="2400" spc="-1" strike="noStrike">
                <a:solidFill>
                  <a:srgbClr val="000000"/>
                </a:solidFill>
                <a:uFill>
                  <a:solidFill>
                    <a:srgbClr val="ffffff"/>
                  </a:solidFill>
                </a:uFill>
                <a:latin typeface="Arial"/>
              </a:rPr>
              <a:t>Replace the code of main.py with the code which you wnat to run on LoPy.</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2400" spc="-1" strike="noStrike">
                <a:solidFill>
                  <a:srgbClr val="000000"/>
                </a:solidFill>
                <a:uFill>
                  <a:solidFill>
                    <a:srgbClr val="ffffff"/>
                  </a:solidFill>
                </a:uFill>
                <a:latin typeface="Arial"/>
              </a:rPr>
              <a:t>Now press the restart button of Lopy.</a:t>
            </a:r>
            <a:endParaRPr b="0" lang="en-IN" sz="3200" spc="-1" strike="noStrike">
              <a:solidFill>
                <a:srgbClr val="000000"/>
              </a:solidFill>
              <a:uFill>
                <a:solidFill>
                  <a:srgbClr val="ffffff"/>
                </a:solidFill>
              </a:uFill>
              <a:latin typeface="Arial"/>
            </a:endParaRPr>
          </a:p>
        </p:txBody>
      </p:sp>
      <p:pic>
        <p:nvPicPr>
          <p:cNvPr id="69" name="" descr=""/>
          <p:cNvPicPr/>
          <p:nvPr/>
        </p:nvPicPr>
        <p:blipFill>
          <a:blip r:embed="rId1"/>
          <a:stretch/>
        </p:blipFill>
        <p:spPr>
          <a:xfrm>
            <a:off x="585000" y="720000"/>
            <a:ext cx="3375000" cy="187200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TextShape 1"/>
          <p:cNvSpPr txBox="1"/>
          <p:nvPr/>
        </p:nvSpPr>
        <p:spPr>
          <a:xfrm>
            <a:off x="504000" y="301320"/>
            <a:ext cx="9071640" cy="1262160"/>
          </a:xfrm>
          <a:prstGeom prst="rect">
            <a:avLst/>
          </a:prstGeom>
          <a:noFill/>
          <a:ln>
            <a:noFill/>
          </a:ln>
        </p:spPr>
        <p:txBody>
          <a:bodyPr lIns="0" rIns="0" tIns="0" bIns="0"/>
          <a:p>
            <a:pPr marL="216000" indent="-216000">
              <a:buClr>
                <a:srgbClr val="000000"/>
              </a:buClr>
              <a:buSzPct val="45000"/>
              <a:buFont typeface="Wingdings" charset="2"/>
              <a:buChar char=""/>
            </a:pPr>
            <a:r>
              <a:rPr b="1" lang="en-IN" sz="3200" spc="-1" strike="noStrike">
                <a:solidFill>
                  <a:srgbClr val="000000"/>
                </a:solidFill>
                <a:uFill>
                  <a:solidFill>
                    <a:srgbClr val="ffffff"/>
                  </a:solidFill>
                </a:uFill>
                <a:latin typeface="Arial"/>
              </a:rPr>
              <a:t>Traffic light programm:</a:t>
            </a:r>
            <a:endParaRPr b="0" lang="en-IN" sz="4400" spc="-1" strike="noStrike">
              <a:solidFill>
                <a:srgbClr val="000000"/>
              </a:solidFill>
              <a:uFill>
                <a:solidFill>
                  <a:srgbClr val="ffffff"/>
                </a:solidFill>
              </a:uFill>
              <a:latin typeface="Arial"/>
            </a:endParaRPr>
          </a:p>
        </p:txBody>
      </p:sp>
      <p:sp>
        <p:nvSpPr>
          <p:cNvPr id="71" name="TextShape 2"/>
          <p:cNvSpPr txBox="1"/>
          <p:nvPr/>
        </p:nvSpPr>
        <p:spPr>
          <a:xfrm>
            <a:off x="432000" y="1015560"/>
            <a:ext cx="9071640" cy="4384440"/>
          </a:xfrm>
          <a:prstGeom prst="rect">
            <a:avLst/>
          </a:prstGeom>
          <a:noFill/>
          <a:ln>
            <a:noFill/>
          </a:ln>
        </p:spPr>
        <p:txBody>
          <a:bodyPr lIns="0" rIns="0" tIns="0" bIns="0"/>
          <a:p>
            <a:r>
              <a:rPr b="0" lang="en-IN" sz="3200" spc="-1" strike="noStrike">
                <a:solidFill>
                  <a:srgbClr val="000000"/>
                </a:solidFill>
                <a:uFill>
                  <a:solidFill>
                    <a:srgbClr val="ffffff"/>
                  </a:solidFill>
                </a:uFill>
                <a:latin typeface="Arial"/>
              </a:rPr>
              <a:t>import pycom</a:t>
            </a:r>
            <a:endParaRPr b="0" lang="en-IN" sz="32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rPr>
              <a:t>import time</a:t>
            </a:r>
            <a:endParaRPr b="0" lang="en-IN" sz="32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rPr>
              <a:t>pycom.heartbeat(False)</a:t>
            </a:r>
            <a:endParaRPr b="0" lang="en-IN" sz="32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rPr>
              <a:t>for cycles in range(10): # stop after 10 cycles</a:t>
            </a:r>
            <a:endParaRPr b="0" lang="en-IN" sz="32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rPr>
              <a:t>    </a:t>
            </a:r>
            <a:r>
              <a:rPr b="0" lang="en-IN" sz="3200" spc="-1" strike="noStrike">
                <a:solidFill>
                  <a:srgbClr val="000000"/>
                </a:solidFill>
                <a:uFill>
                  <a:solidFill>
                    <a:srgbClr val="ffffff"/>
                  </a:solidFill>
                </a:uFill>
                <a:latin typeface="Arial"/>
              </a:rPr>
              <a:t>pycom.rgbled(0x007f00) # green</a:t>
            </a:r>
            <a:endParaRPr b="0" lang="en-IN" sz="32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rPr>
              <a:t>    </a:t>
            </a:r>
            <a:r>
              <a:rPr b="0" lang="en-IN" sz="3200" spc="-1" strike="noStrike">
                <a:solidFill>
                  <a:srgbClr val="000000"/>
                </a:solidFill>
                <a:uFill>
                  <a:solidFill>
                    <a:srgbClr val="ffffff"/>
                  </a:solidFill>
                </a:uFill>
                <a:latin typeface="Arial"/>
              </a:rPr>
              <a:t>time.sleep(5)</a:t>
            </a:r>
            <a:endParaRPr b="0" lang="en-IN" sz="32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rPr>
              <a:t>    </a:t>
            </a:r>
            <a:r>
              <a:rPr b="0" lang="en-IN" sz="3200" spc="-1" strike="noStrike">
                <a:solidFill>
                  <a:srgbClr val="000000"/>
                </a:solidFill>
                <a:uFill>
                  <a:solidFill>
                    <a:srgbClr val="ffffff"/>
                  </a:solidFill>
                </a:uFill>
                <a:latin typeface="Arial"/>
              </a:rPr>
              <a:t>pycom.rgbled(0x7f7f00) # yellow</a:t>
            </a:r>
            <a:endParaRPr b="0" lang="en-IN" sz="32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rPr>
              <a:t>    </a:t>
            </a:r>
            <a:r>
              <a:rPr b="0" lang="en-IN" sz="3200" spc="-1" strike="noStrike">
                <a:solidFill>
                  <a:srgbClr val="000000"/>
                </a:solidFill>
                <a:uFill>
                  <a:solidFill>
                    <a:srgbClr val="ffffff"/>
                  </a:solidFill>
                </a:uFill>
                <a:latin typeface="Arial"/>
              </a:rPr>
              <a:t>time.sleep(1.5)</a:t>
            </a:r>
            <a:endParaRPr b="0" lang="en-IN" sz="32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rPr>
              <a:t>    </a:t>
            </a:r>
            <a:r>
              <a:rPr b="0" lang="en-IN" sz="3200" spc="-1" strike="noStrike">
                <a:solidFill>
                  <a:srgbClr val="000000"/>
                </a:solidFill>
                <a:uFill>
                  <a:solidFill>
                    <a:srgbClr val="ffffff"/>
                  </a:solidFill>
                </a:uFill>
                <a:latin typeface="Arial"/>
              </a:rPr>
              <a:t>pycom.rgbled(0x7f0000) # red</a:t>
            </a:r>
            <a:endParaRPr b="0" lang="en-IN" sz="32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rPr>
              <a:t>    </a:t>
            </a:r>
            <a:r>
              <a:rPr b="0" lang="en-IN" sz="3200" spc="-1" strike="noStrike">
                <a:solidFill>
                  <a:srgbClr val="000000"/>
                </a:solidFill>
                <a:uFill>
                  <a:solidFill>
                    <a:srgbClr val="ffffff"/>
                  </a:solidFill>
                </a:uFill>
                <a:latin typeface="Arial"/>
              </a:rPr>
              <a:t>time.sleep(4)</a:t>
            </a:r>
            <a:endParaRPr b="0" lang="en-IN" sz="32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TextShape 1"/>
          <p:cNvSpPr txBox="1"/>
          <p:nvPr/>
        </p:nvSpPr>
        <p:spPr>
          <a:xfrm>
            <a:off x="157680" y="216000"/>
            <a:ext cx="9810720" cy="7692840"/>
          </a:xfrm>
          <a:prstGeom prst="rect">
            <a:avLst/>
          </a:prstGeom>
          <a:noFill/>
          <a:ln>
            <a:noFill/>
          </a:ln>
        </p:spPr>
        <p:txBody>
          <a:bodyPr lIns="90000" rIns="90000" tIns="45000" bIns="45000"/>
          <a:p>
            <a:r>
              <a:rPr b="1" lang="en-IN" sz="2200" spc="-1" strike="noStrike">
                <a:solidFill>
                  <a:srgbClr val="000000"/>
                </a:solidFill>
                <a:uFill>
                  <a:solidFill>
                    <a:srgbClr val="ffffff"/>
                  </a:solidFill>
                </a:uFill>
                <a:latin typeface="Arial"/>
              </a:rPr>
              <a:t>class pycom – Pycom Device Features</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The pycom module contains functions to control specific features of the pycom devices, such as the heartbeat RGB LED.</a:t>
            </a:r>
            <a:endParaRPr b="0" lang="en-IN" sz="1800" spc="-1" strike="noStrike">
              <a:solidFill>
                <a:srgbClr val="000000"/>
              </a:solidFill>
              <a:uFill>
                <a:solidFill>
                  <a:srgbClr val="ffffff"/>
                </a:solidFill>
              </a:uFill>
              <a:latin typeface="Arial"/>
            </a:endParaRPr>
          </a:p>
          <a:p>
            <a:r>
              <a:rPr b="1" lang="en-IN" sz="2200" spc="-1" strike="noStrike">
                <a:solidFill>
                  <a:srgbClr val="000000"/>
                </a:solidFill>
                <a:uFill>
                  <a:solidFill>
                    <a:srgbClr val="ffffff"/>
                  </a:solidFill>
                </a:uFill>
                <a:latin typeface="Arial"/>
              </a:rPr>
              <a:t>Quick Usage Example</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Courier New"/>
                <a:ea typeface="Courier New"/>
              </a:rPr>
              <a:t>import pycom</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Courier New"/>
                <a:ea typeface="Courier New"/>
              </a:rPr>
              <a:t>pycom.heartbeat(False)  # disable the heartbeat LED</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Courier New"/>
                <a:ea typeface="Courier New"/>
              </a:rPr>
              <a:t>pycom.heartbeat(True)   # enable the heartbeat LED</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Courier New"/>
                <a:ea typeface="Courier New"/>
              </a:rPr>
              <a:t>pycom.heartbeat()       # get the heartbeat state</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Courier New"/>
                <a:ea typeface="Courier New"/>
              </a:rPr>
              <a:t>pycom.rgbled(0xff00)    # make the LED light up in green color</a:t>
            </a:r>
            <a:endParaRPr b="0" lang="en-IN" sz="1800" spc="-1" strike="noStrike">
              <a:solidFill>
                <a:srgbClr val="000000"/>
              </a:solidFill>
              <a:uFill>
                <a:solidFill>
                  <a:srgbClr val="ffffff"/>
                </a:solidFill>
              </a:uFill>
              <a:latin typeface="Arial"/>
            </a:endParaRPr>
          </a:p>
          <a:p>
            <a:r>
              <a:rPr b="1" lang="en-IN" sz="2200" spc="-1" strike="noStrike">
                <a:solidFill>
                  <a:srgbClr val="000000"/>
                </a:solidFill>
                <a:uFill>
                  <a:solidFill>
                    <a:srgbClr val="ffffff"/>
                  </a:solidFill>
                </a:uFill>
                <a:latin typeface="Arial"/>
              </a:rPr>
              <a:t>Functions</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pycom.heartbeat([enable])</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Get or set the state (enabled or disabled) of the heartbeat LED. Accepts and returns boolean values (True or False).</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pycom.rgbled(color)</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Set the colour of the RGB LED. The color is specified as 24 bit value representing red, green and blue, where the red colour is represented by the 8 most significant bits. For instance, passing the value 0x00FF00 will light up the LED in a very bright green.</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TextShape 1"/>
          <p:cNvSpPr txBox="1"/>
          <p:nvPr/>
        </p:nvSpPr>
        <p:spPr>
          <a:xfrm>
            <a:off x="504000" y="301320"/>
            <a:ext cx="9071640" cy="1262160"/>
          </a:xfrm>
          <a:prstGeom prst="rect">
            <a:avLst/>
          </a:prstGeom>
          <a:noFill/>
          <a:ln>
            <a:noFill/>
          </a:ln>
        </p:spPr>
        <p:txBody>
          <a:bodyPr lIns="0" rIns="0" tIns="0" bIns="0"/>
          <a:p>
            <a:r>
              <a:rPr b="0" lang="en-IN" sz="3200" spc="-1" strike="noStrike">
                <a:solidFill>
                  <a:srgbClr val="000000"/>
                </a:solidFill>
                <a:uFill>
                  <a:solidFill>
                    <a:srgbClr val="ffffff"/>
                  </a:solidFill>
                </a:uFill>
                <a:latin typeface="Arial"/>
              </a:rPr>
              <a:t>Establishing connection between two Nodes:</a:t>
            </a:r>
            <a:endParaRPr b="0" lang="en-IN" sz="4400" spc="-1" strike="noStrike">
              <a:solidFill>
                <a:srgbClr val="000000"/>
              </a:solidFill>
              <a:uFill>
                <a:solidFill>
                  <a:srgbClr val="ffffff"/>
                </a:solidFill>
              </a:uFill>
              <a:latin typeface="Arial"/>
            </a:endParaRPr>
          </a:p>
        </p:txBody>
      </p:sp>
      <p:sp>
        <p:nvSpPr>
          <p:cNvPr id="74" name="TextShape 2"/>
          <p:cNvSpPr txBox="1"/>
          <p:nvPr/>
        </p:nvSpPr>
        <p:spPr>
          <a:xfrm>
            <a:off x="576000" y="1008000"/>
            <a:ext cx="9071640" cy="5937480"/>
          </a:xfrm>
          <a:prstGeom prst="rect">
            <a:avLst/>
          </a:prstGeom>
          <a:noFill/>
          <a:ln>
            <a:noFill/>
          </a:ln>
        </p:spPr>
        <p:txBody>
          <a:bodyPr lIns="0" rIns="0" tIns="0" bIns="0"/>
          <a:p>
            <a:pPr marL="216000" indent="-216000">
              <a:buClr>
                <a:srgbClr val="000000"/>
              </a:buClr>
              <a:buSzPct val="45000"/>
              <a:buFont typeface="Wingdings" charset="2"/>
              <a:buChar char=""/>
            </a:pPr>
            <a:r>
              <a:rPr b="0" lang="en-IN" sz="2200" spc="-1" strike="noStrike">
                <a:solidFill>
                  <a:srgbClr val="000000"/>
                </a:solidFill>
                <a:uFill>
                  <a:solidFill>
                    <a:srgbClr val="ffffff"/>
                  </a:solidFill>
                </a:uFill>
                <a:latin typeface="Arial"/>
              </a:rPr>
              <a:t>We can establish coonection between two LoPy devices .</a:t>
            </a:r>
            <a:endParaRPr b="0" lang="en-IN" sz="32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IN" sz="2200" spc="-1" strike="noStrike">
                <a:solidFill>
                  <a:srgbClr val="000000"/>
                </a:solidFill>
                <a:uFill>
                  <a:solidFill>
                    <a:srgbClr val="ffffff"/>
                  </a:solidFill>
                </a:uFill>
                <a:latin typeface="Arial"/>
              </a:rPr>
              <a:t>One of them will be sender and the other will be receiver end.</a:t>
            </a:r>
            <a:endParaRPr b="0" lang="en-IN" sz="32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1" lang="en-IN" sz="2200" spc="-1" strike="noStrike">
                <a:solidFill>
                  <a:srgbClr val="000000"/>
                </a:solidFill>
                <a:uFill>
                  <a:solidFill>
                    <a:srgbClr val="ffffff"/>
                  </a:solidFill>
                </a:uFill>
                <a:latin typeface="Arial"/>
              </a:rPr>
              <a:t>Code for Sender:</a:t>
            </a:r>
            <a:endParaRPr b="0" lang="en-IN" sz="32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from network import LoRa</a:t>
            </a:r>
            <a:endParaRPr b="0" lang="en-IN" sz="32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import socket</a:t>
            </a:r>
            <a:endParaRPr b="0" lang="en-IN" sz="32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import time</a:t>
            </a:r>
            <a:endParaRPr b="0" lang="en-IN" sz="32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import pycom</a:t>
            </a:r>
            <a:endParaRPr b="0" lang="en-IN" sz="3200" spc="-1" strike="noStrike">
              <a:solidFill>
                <a:srgbClr val="000000"/>
              </a:solidFill>
              <a:uFill>
                <a:solidFill>
                  <a:srgbClr val="ffffff"/>
                </a:solidFill>
              </a:uFill>
              <a:latin typeface="Arial"/>
            </a:endParaRPr>
          </a:p>
          <a:p>
            <a:endParaRPr b="0" lang="en-IN" sz="32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lora = LoRa(mode=LoRa.LORA, frequency=863000000)</a:t>
            </a:r>
            <a:endParaRPr b="0" lang="en-IN" sz="32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pycom.heartbeat(False)</a:t>
            </a:r>
            <a:endParaRPr b="0" lang="en-IN" sz="32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s = socket.socket(socket.AF_LORA, socket.SOCK_RAW)</a:t>
            </a:r>
            <a:endParaRPr b="0" lang="en-IN" sz="32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s.setblocking(False)</a:t>
            </a:r>
            <a:endParaRPr b="0" lang="en-IN" sz="3200" spc="-1" strike="noStrike">
              <a:solidFill>
                <a:srgbClr val="000000"/>
              </a:solidFill>
              <a:uFill>
                <a:solidFill>
                  <a:srgbClr val="ffffff"/>
                </a:solidFill>
              </a:uFill>
              <a:latin typeface="Arial"/>
            </a:endParaRPr>
          </a:p>
          <a:p>
            <a:endParaRPr b="0" lang="en-IN" sz="32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while True:</a:t>
            </a:r>
            <a:endParaRPr b="0" lang="en-IN" sz="32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s.send('Pong')</a:t>
            </a:r>
            <a:endParaRPr b="0" lang="en-IN" sz="32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pycom.rgbled(0x00ff00)</a:t>
            </a:r>
            <a:endParaRPr b="0" lang="en-IN" sz="32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time.sleep_ms(1000)</a:t>
            </a:r>
            <a:endParaRPr b="0" lang="en-IN" sz="32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pycom.rgbled(0x000000)</a:t>
            </a:r>
            <a:endParaRPr b="0" lang="en-IN" sz="32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time.sleep_ms(29000)</a:t>
            </a:r>
            <a:endParaRPr b="0" lang="en-IN" sz="32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TextShape 1"/>
          <p:cNvSpPr txBox="1"/>
          <p:nvPr/>
        </p:nvSpPr>
        <p:spPr>
          <a:xfrm>
            <a:off x="504000" y="301320"/>
            <a:ext cx="9071640" cy="1262160"/>
          </a:xfrm>
          <a:prstGeom prst="rect">
            <a:avLst/>
          </a:prstGeom>
          <a:noFill/>
          <a:ln>
            <a:noFill/>
          </a:ln>
        </p:spPr>
        <p:txBody>
          <a:bodyPr lIns="0" rIns="0" tIns="0" bIns="0"/>
          <a:p>
            <a:r>
              <a:rPr b="1" lang="en-IN" sz="2200" spc="-1" strike="noStrike">
                <a:solidFill>
                  <a:srgbClr val="000000"/>
                </a:solidFill>
                <a:uFill>
                  <a:solidFill>
                    <a:srgbClr val="ffffff"/>
                  </a:solidFill>
                </a:uFill>
                <a:latin typeface="Arial"/>
              </a:rPr>
              <a:t>TABLE OF CONTENT</a:t>
            </a:r>
            <a:endParaRPr b="1" lang="en-IN" sz="2200" spc="-1" strike="noStrike">
              <a:solidFill>
                <a:srgbClr val="000000"/>
              </a:solidFill>
              <a:uFill>
                <a:solidFill>
                  <a:srgbClr val="ffffff"/>
                </a:solidFill>
              </a:uFill>
              <a:latin typeface="Arial"/>
            </a:endParaRPr>
          </a:p>
        </p:txBody>
      </p:sp>
      <p:sp>
        <p:nvSpPr>
          <p:cNvPr id="43" name="TextShape 2"/>
          <p:cNvSpPr txBox="1"/>
          <p:nvPr/>
        </p:nvSpPr>
        <p:spPr>
          <a:xfrm>
            <a:off x="504000" y="720000"/>
            <a:ext cx="9071640" cy="6408000"/>
          </a:xfrm>
          <a:prstGeom prst="rect">
            <a:avLst/>
          </a:prstGeom>
          <a:noFill/>
          <a:ln>
            <a:noFill/>
          </a:ln>
        </p:spPr>
        <p:txBody>
          <a:bodyPr lIns="0" rIns="0" tIns="0" bIns="0"/>
          <a:p>
            <a:pPr marL="432000" indent="-324000">
              <a:buClr>
                <a:srgbClr val="000000"/>
              </a:buClr>
              <a:buFont typeface="StarSymbol"/>
              <a:buAutoNum type="arabicPeriod"/>
            </a:pPr>
            <a:r>
              <a:rPr b="0" lang="en-IN" sz="2200" spc="-1" strike="noStrike">
                <a:solidFill>
                  <a:srgbClr val="000000"/>
                </a:solidFill>
                <a:uFill>
                  <a:solidFill>
                    <a:srgbClr val="ffffff"/>
                  </a:solidFill>
                </a:uFill>
                <a:latin typeface="Arial"/>
              </a:rPr>
              <a:t>Acknowledgement................................................3</a:t>
            </a:r>
            <a:endParaRPr b="0" lang="en-IN" sz="2200" spc="-1" strike="noStrike">
              <a:solidFill>
                <a:srgbClr val="000000"/>
              </a:solidFill>
              <a:uFill>
                <a:solidFill>
                  <a:srgbClr val="ffffff"/>
                </a:solidFill>
              </a:uFill>
              <a:latin typeface="Arial"/>
            </a:endParaRPr>
          </a:p>
          <a:p>
            <a:pPr marL="432000" indent="-324000">
              <a:buClr>
                <a:srgbClr val="000000"/>
              </a:buClr>
              <a:buFont typeface="StarSymbol"/>
              <a:buAutoNum type="arabicPeriod"/>
            </a:pPr>
            <a:r>
              <a:rPr b="0" lang="en-IN" sz="2200" spc="-1" strike="noStrike">
                <a:solidFill>
                  <a:srgbClr val="000000"/>
                </a:solidFill>
                <a:uFill>
                  <a:solidFill>
                    <a:srgbClr val="ffffff"/>
                  </a:solidFill>
                </a:uFill>
                <a:latin typeface="Arial"/>
              </a:rPr>
              <a:t>About Lopy...........................................................4</a:t>
            </a:r>
            <a:endParaRPr b="0" lang="en-IN" sz="2200" spc="-1" strike="noStrike">
              <a:solidFill>
                <a:srgbClr val="000000"/>
              </a:solidFill>
              <a:uFill>
                <a:solidFill>
                  <a:srgbClr val="ffffff"/>
                </a:solidFill>
              </a:uFill>
              <a:latin typeface="Arial"/>
            </a:endParaRPr>
          </a:p>
          <a:p>
            <a:pPr marL="432000" indent="-324000">
              <a:buClr>
                <a:srgbClr val="000000"/>
              </a:buClr>
              <a:buFont typeface="StarSymbol"/>
              <a:buAutoNum type="arabicPeriod"/>
            </a:pPr>
            <a:r>
              <a:rPr b="0" lang="en-IN" sz="2200" spc="-1" strike="noStrike">
                <a:solidFill>
                  <a:srgbClr val="000000"/>
                </a:solidFill>
                <a:uFill>
                  <a:solidFill>
                    <a:srgbClr val="ffffff"/>
                  </a:solidFill>
                </a:uFill>
                <a:latin typeface="Arial"/>
              </a:rPr>
              <a:t>Lopy Features......................................................5</a:t>
            </a:r>
            <a:endParaRPr b="0" lang="en-IN" sz="2200" spc="-1" strike="noStrike">
              <a:solidFill>
                <a:srgbClr val="000000"/>
              </a:solidFill>
              <a:uFill>
                <a:solidFill>
                  <a:srgbClr val="ffffff"/>
                </a:solidFill>
              </a:uFill>
              <a:latin typeface="Arial"/>
            </a:endParaRPr>
          </a:p>
          <a:p>
            <a:pPr marL="432000" indent="-324000">
              <a:buClr>
                <a:srgbClr val="000000"/>
              </a:buClr>
              <a:buFont typeface="StarSymbol"/>
              <a:buAutoNum type="arabicPeriod"/>
            </a:pPr>
            <a:r>
              <a:rPr b="0" lang="en-IN" sz="2200" spc="-1" strike="noStrike">
                <a:solidFill>
                  <a:srgbClr val="000000"/>
                </a:solidFill>
                <a:uFill>
                  <a:solidFill>
                    <a:srgbClr val="ffffff"/>
                  </a:solidFill>
                </a:uFill>
                <a:latin typeface="Arial"/>
              </a:rPr>
              <a:t>About LoRa..........................................................9</a:t>
            </a:r>
            <a:endParaRPr b="0" lang="en-IN" sz="2200" spc="-1" strike="noStrike">
              <a:solidFill>
                <a:srgbClr val="000000"/>
              </a:solidFill>
              <a:uFill>
                <a:solidFill>
                  <a:srgbClr val="ffffff"/>
                </a:solidFill>
              </a:uFill>
              <a:latin typeface="Arial"/>
            </a:endParaRPr>
          </a:p>
          <a:p>
            <a:pPr marL="432000" indent="-324000">
              <a:buClr>
                <a:srgbClr val="000000"/>
              </a:buClr>
              <a:buFont typeface="StarSymbol"/>
              <a:buAutoNum type="arabicPeriod"/>
            </a:pPr>
            <a:r>
              <a:rPr b="0" lang="en-IN" sz="2200" spc="-1" strike="noStrike">
                <a:solidFill>
                  <a:srgbClr val="000000"/>
                </a:solidFill>
                <a:uFill>
                  <a:solidFill>
                    <a:srgbClr val="ffffff"/>
                  </a:solidFill>
                </a:uFill>
                <a:latin typeface="Arial"/>
              </a:rPr>
              <a:t>Firmware update..................................................12</a:t>
            </a:r>
            <a:endParaRPr b="0" lang="en-IN" sz="2200" spc="-1" strike="noStrike">
              <a:solidFill>
                <a:srgbClr val="000000"/>
              </a:solidFill>
              <a:uFill>
                <a:solidFill>
                  <a:srgbClr val="ffffff"/>
                </a:solidFill>
              </a:uFill>
              <a:latin typeface="Arial"/>
            </a:endParaRPr>
          </a:p>
          <a:p>
            <a:pPr marL="432000" indent="-324000">
              <a:buClr>
                <a:srgbClr val="000000"/>
              </a:buClr>
              <a:buFont typeface="StarSymbol"/>
              <a:buAutoNum type="arabicPeriod"/>
            </a:pPr>
            <a:r>
              <a:rPr b="0" lang="en-IN" sz="2200" spc="-1" strike="noStrike">
                <a:solidFill>
                  <a:srgbClr val="000000"/>
                </a:solidFill>
                <a:uFill>
                  <a:solidFill>
                    <a:srgbClr val="ffffff"/>
                  </a:solidFill>
                </a:uFill>
                <a:latin typeface="Arial"/>
              </a:rPr>
              <a:t>FileZilla.................................................................14</a:t>
            </a:r>
            <a:endParaRPr b="0" lang="en-IN" sz="2200" spc="-1" strike="noStrike">
              <a:solidFill>
                <a:srgbClr val="000000"/>
              </a:solidFill>
              <a:uFill>
                <a:solidFill>
                  <a:srgbClr val="ffffff"/>
                </a:solidFill>
              </a:uFill>
              <a:latin typeface="Arial"/>
            </a:endParaRPr>
          </a:p>
          <a:p>
            <a:pPr marL="432000" indent="-324000">
              <a:buClr>
                <a:srgbClr val="000000"/>
              </a:buClr>
              <a:buFont typeface="StarSymbol"/>
              <a:buAutoNum type="arabicPeriod"/>
            </a:pPr>
            <a:r>
              <a:rPr b="0" lang="en-IN" sz="2200" spc="-1" strike="noStrike">
                <a:solidFill>
                  <a:srgbClr val="000000"/>
                </a:solidFill>
                <a:uFill>
                  <a:solidFill>
                    <a:srgbClr val="ffffff"/>
                  </a:solidFill>
                </a:uFill>
                <a:latin typeface="Arial"/>
              </a:rPr>
              <a:t>Connecting LoPy with Computer..........................15</a:t>
            </a:r>
            <a:endParaRPr b="0" lang="en-IN" sz="2200" spc="-1" strike="noStrike">
              <a:solidFill>
                <a:srgbClr val="000000"/>
              </a:solidFill>
              <a:uFill>
                <a:solidFill>
                  <a:srgbClr val="ffffff"/>
                </a:solidFill>
              </a:uFill>
              <a:latin typeface="Arial"/>
            </a:endParaRPr>
          </a:p>
          <a:p>
            <a:pPr marL="432000" indent="-324000">
              <a:buClr>
                <a:srgbClr val="000000"/>
              </a:buClr>
              <a:buFont typeface="StarSymbol"/>
              <a:buAutoNum type="arabicPeriod"/>
            </a:pPr>
            <a:r>
              <a:rPr b="0" lang="en-IN" sz="2200" spc="-1" strike="noStrike">
                <a:solidFill>
                  <a:srgbClr val="000000"/>
                </a:solidFill>
                <a:uFill>
                  <a:solidFill>
                    <a:srgbClr val="ffffff"/>
                  </a:solidFill>
                </a:uFill>
                <a:latin typeface="Arial"/>
              </a:rPr>
              <a:t>Traffic light programm...........................................17</a:t>
            </a:r>
            <a:endParaRPr b="0" lang="en-IN" sz="2200" spc="-1" strike="noStrike">
              <a:solidFill>
                <a:srgbClr val="000000"/>
              </a:solidFill>
              <a:uFill>
                <a:solidFill>
                  <a:srgbClr val="ffffff"/>
                </a:solidFill>
              </a:uFill>
              <a:latin typeface="Arial"/>
            </a:endParaRPr>
          </a:p>
          <a:p>
            <a:pPr marL="432000" indent="-324000">
              <a:buClr>
                <a:srgbClr val="000000"/>
              </a:buClr>
              <a:buFont typeface="StarSymbol"/>
              <a:buAutoNum type="arabicPeriod"/>
            </a:pPr>
            <a:r>
              <a:rPr b="0" lang="en-IN" sz="2200" spc="-1" strike="noStrike">
                <a:solidFill>
                  <a:srgbClr val="000000"/>
                </a:solidFill>
                <a:uFill>
                  <a:solidFill>
                    <a:srgbClr val="ffffff"/>
                  </a:solidFill>
                </a:uFill>
                <a:latin typeface="Arial"/>
              </a:rPr>
              <a:t>Establising connection between two nodes..........19</a:t>
            </a:r>
            <a:endParaRPr b="0" lang="en-IN" sz="2200" spc="-1" strike="noStrike">
              <a:solidFill>
                <a:srgbClr val="000000"/>
              </a:solidFill>
              <a:uFill>
                <a:solidFill>
                  <a:srgbClr val="ffffff"/>
                </a:solidFill>
              </a:uFill>
              <a:latin typeface="Arial"/>
            </a:endParaRPr>
          </a:p>
          <a:p>
            <a:pPr marL="432000" indent="-324000">
              <a:buClr>
                <a:srgbClr val="000000"/>
              </a:buClr>
              <a:buFont typeface="StarSymbol"/>
              <a:buAutoNum type="arabicPeriod"/>
            </a:pPr>
            <a:r>
              <a:rPr b="0" lang="en-IN" sz="2200" spc="-1" strike="noStrike">
                <a:solidFill>
                  <a:srgbClr val="000000"/>
                </a:solidFill>
                <a:uFill>
                  <a:solidFill>
                    <a:srgbClr val="ffffff"/>
                  </a:solidFill>
                </a:uFill>
                <a:latin typeface="Arial"/>
              </a:rPr>
              <a:t>Code for Sender....................................................19</a:t>
            </a:r>
            <a:endParaRPr b="0" lang="en-IN" sz="2200" spc="-1" strike="noStrike">
              <a:solidFill>
                <a:srgbClr val="000000"/>
              </a:solidFill>
              <a:uFill>
                <a:solidFill>
                  <a:srgbClr val="ffffff"/>
                </a:solidFill>
              </a:uFill>
              <a:latin typeface="Arial"/>
            </a:endParaRPr>
          </a:p>
          <a:p>
            <a:pPr marL="432000" indent="-324000">
              <a:buClr>
                <a:srgbClr val="000000"/>
              </a:buClr>
              <a:buFont typeface="StarSymbol"/>
              <a:buAutoNum type="arabicPeriod"/>
            </a:pPr>
            <a:r>
              <a:rPr b="0" lang="en-IN" sz="2200" spc="-1" strike="noStrike">
                <a:solidFill>
                  <a:srgbClr val="000000"/>
                </a:solidFill>
                <a:uFill>
                  <a:solidFill>
                    <a:srgbClr val="ffffff"/>
                  </a:solidFill>
                </a:uFill>
                <a:latin typeface="Arial"/>
              </a:rPr>
              <a:t>Code for Receiver..................................................21</a:t>
            </a:r>
            <a:endParaRPr b="0" lang="en-IN" sz="2200" spc="-1" strike="noStrike">
              <a:solidFill>
                <a:srgbClr val="000000"/>
              </a:solidFill>
              <a:uFill>
                <a:solidFill>
                  <a:srgbClr val="ffffff"/>
                </a:solidFill>
              </a:uFill>
              <a:latin typeface="Arial"/>
            </a:endParaRPr>
          </a:p>
          <a:p>
            <a:pPr marL="432000" indent="-324000">
              <a:buClr>
                <a:srgbClr val="000000"/>
              </a:buClr>
              <a:buFont typeface="StarSymbol"/>
              <a:buAutoNum type="arabicPeriod"/>
            </a:pPr>
            <a:r>
              <a:rPr b="0" lang="en-IN" sz="2200" spc="-1" strike="noStrike">
                <a:solidFill>
                  <a:srgbClr val="000000"/>
                </a:solidFill>
                <a:uFill>
                  <a:solidFill>
                    <a:srgbClr val="ffffff"/>
                  </a:solidFill>
                </a:uFill>
                <a:latin typeface="Arial"/>
              </a:rPr>
              <a:t>Applications............................................................22</a:t>
            </a:r>
            <a:endParaRPr b="0" lang="en-IN" sz="2200" spc="-1" strike="noStrike">
              <a:solidFill>
                <a:srgbClr val="000000"/>
              </a:solidFill>
              <a:uFill>
                <a:solidFill>
                  <a:srgbClr val="ffffff"/>
                </a:solidFill>
              </a:uFill>
              <a:latin typeface="Arial"/>
            </a:endParaRPr>
          </a:p>
          <a:p>
            <a:pPr marL="432000" indent="-324000">
              <a:buClr>
                <a:srgbClr val="000000"/>
              </a:buClr>
              <a:buFont typeface="StarSymbol"/>
              <a:buAutoNum type="arabicPeriod"/>
            </a:pPr>
            <a:r>
              <a:rPr b="0" lang="en-IN" sz="2200" spc="-1" strike="noStrike">
                <a:solidFill>
                  <a:srgbClr val="000000"/>
                </a:solidFill>
                <a:uFill>
                  <a:solidFill>
                    <a:srgbClr val="ffffff"/>
                  </a:solidFill>
                </a:uFill>
                <a:latin typeface="Arial"/>
              </a:rPr>
              <a:t>Referances.............................................................23</a:t>
            </a:r>
            <a:endParaRPr b="0" lang="en-IN" sz="22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TextShape 1"/>
          <p:cNvSpPr txBox="1"/>
          <p:nvPr/>
        </p:nvSpPr>
        <p:spPr>
          <a:xfrm>
            <a:off x="325440" y="288000"/>
            <a:ext cx="9459000" cy="7056000"/>
          </a:xfrm>
          <a:prstGeom prst="rect">
            <a:avLst/>
          </a:prstGeom>
          <a:noFill/>
          <a:ln>
            <a:noFill/>
          </a:ln>
        </p:spPr>
        <p:txBody>
          <a:bodyPr lIns="90000" rIns="90000" tIns="45000" bIns="45000"/>
          <a:p>
            <a:r>
              <a:rPr b="1" lang="en-IN" sz="2000" spc="-1" strike="noStrike">
                <a:solidFill>
                  <a:srgbClr val="000000"/>
                </a:solidFill>
                <a:uFill>
                  <a:solidFill>
                    <a:srgbClr val="ffffff"/>
                  </a:solidFill>
                </a:uFill>
                <a:latin typeface="Arial"/>
              </a:rPr>
              <a:t>class Socket</a:t>
            </a:r>
            <a:endParaRPr b="0" lang="en-IN" sz="1800" spc="-1" strike="noStrike">
              <a:solidFill>
                <a:srgbClr val="000000"/>
              </a:solidFill>
              <a:uFill>
                <a:solidFill>
                  <a:srgbClr val="ffffff"/>
                </a:solidFill>
              </a:uFill>
              <a:latin typeface="Arial"/>
            </a:endParaRPr>
          </a:p>
          <a:p>
            <a:r>
              <a:rPr b="1" lang="en-IN" sz="2000" spc="-1" strike="noStrike">
                <a:solidFill>
                  <a:srgbClr val="000000"/>
                </a:solidFill>
                <a:uFill>
                  <a:solidFill>
                    <a:srgbClr val="ffffff"/>
                  </a:solidFill>
                </a:uFill>
                <a:latin typeface="Arial"/>
              </a:rPr>
              <a:t>Methods</a:t>
            </a:r>
            <a:endParaRPr b="0" lang="en-IN" sz="1800" spc="-1" strike="noStrike">
              <a:solidFill>
                <a:srgbClr val="000000"/>
              </a:solidFill>
              <a:uFill>
                <a:solidFill>
                  <a:srgbClr val="ffffff"/>
                </a:solidFill>
              </a:uFill>
              <a:latin typeface="Arial"/>
            </a:endParaRPr>
          </a:p>
          <a:p>
            <a:r>
              <a:rPr b="0" lang="en-IN" sz="2000" spc="-1" strike="noStrike">
                <a:solidFill>
                  <a:srgbClr val="000000"/>
                </a:solidFill>
                <a:uFill>
                  <a:solidFill>
                    <a:srgbClr val="ffffff"/>
                  </a:solidFill>
                </a:uFill>
                <a:latin typeface="Arial"/>
              </a:rPr>
              <a:t>socket.close()</a:t>
            </a:r>
            <a:endParaRPr b="0" lang="en-IN" sz="1800" spc="-1" strike="noStrike">
              <a:solidFill>
                <a:srgbClr val="000000"/>
              </a:solidFill>
              <a:uFill>
                <a:solidFill>
                  <a:srgbClr val="ffffff"/>
                </a:solidFill>
              </a:uFill>
              <a:latin typeface="Arial"/>
            </a:endParaRPr>
          </a:p>
          <a:p>
            <a:r>
              <a:rPr b="0" lang="en-IN" sz="2000" spc="-1" strike="noStrike">
                <a:solidFill>
                  <a:srgbClr val="000000"/>
                </a:solidFill>
                <a:uFill>
                  <a:solidFill>
                    <a:srgbClr val="ffffff"/>
                  </a:solidFill>
                </a:uFill>
                <a:latin typeface="Arial"/>
              </a:rPr>
              <a:t>Mark the socket closed. Once that happens, all future operations on the socket object will fail. The remote end will receive no more data (after queued data is flushed).</a:t>
            </a:r>
            <a:endParaRPr b="0" lang="en-IN" sz="1800" spc="-1" strike="noStrike">
              <a:solidFill>
                <a:srgbClr val="000000"/>
              </a:solidFill>
              <a:uFill>
                <a:solidFill>
                  <a:srgbClr val="ffffff"/>
                </a:solidFill>
              </a:uFill>
              <a:latin typeface="Arial"/>
            </a:endParaRPr>
          </a:p>
          <a:p>
            <a:r>
              <a:rPr b="0" lang="en-IN" sz="2000" spc="-1" strike="noStrike">
                <a:solidFill>
                  <a:srgbClr val="000000"/>
                </a:solidFill>
                <a:uFill>
                  <a:solidFill>
                    <a:srgbClr val="ffffff"/>
                  </a:solidFill>
                </a:uFill>
                <a:latin typeface="Arial"/>
              </a:rPr>
              <a:t>Sockets are automatically closed when they are garbage-collected, but it is recommended to close() them explicitly, or to use a with statement around them.</a:t>
            </a:r>
            <a:endParaRPr b="0" lang="en-IN" sz="1800" spc="-1" strike="noStrike">
              <a:solidFill>
                <a:srgbClr val="000000"/>
              </a:solidFill>
              <a:uFill>
                <a:solidFill>
                  <a:srgbClr val="ffffff"/>
                </a:solidFill>
              </a:uFill>
              <a:latin typeface="Arial"/>
            </a:endParaRPr>
          </a:p>
          <a:p>
            <a:r>
              <a:rPr b="0" lang="en-IN" sz="2000" spc="-1" strike="noStrike">
                <a:solidFill>
                  <a:srgbClr val="000000"/>
                </a:solidFill>
                <a:uFill>
                  <a:solidFill>
                    <a:srgbClr val="ffffff"/>
                  </a:solidFill>
                </a:uFill>
                <a:latin typeface="Arial"/>
              </a:rPr>
              <a:t>socket.bind(address)</a:t>
            </a:r>
            <a:endParaRPr b="0" lang="en-IN" sz="1800" spc="-1" strike="noStrike">
              <a:solidFill>
                <a:srgbClr val="000000"/>
              </a:solidFill>
              <a:uFill>
                <a:solidFill>
                  <a:srgbClr val="ffffff"/>
                </a:solidFill>
              </a:uFill>
              <a:latin typeface="Arial"/>
            </a:endParaRPr>
          </a:p>
          <a:p>
            <a:r>
              <a:rPr b="0" lang="en-IN" sz="2000" spc="-1" strike="noStrike">
                <a:solidFill>
                  <a:srgbClr val="000000"/>
                </a:solidFill>
                <a:uFill>
                  <a:solidFill>
                    <a:srgbClr val="ffffff"/>
                  </a:solidFill>
                </a:uFill>
                <a:latin typeface="Arial"/>
              </a:rPr>
              <a:t>Bind the socket to address. The socket must not already be bound. The address parameter must be a tuple containing the IP address and the port.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
        <p:nvSpPr>
          <p:cNvPr id="76" name="TextShape 2"/>
          <p:cNvSpPr txBox="1"/>
          <p:nvPr/>
        </p:nvSpPr>
        <p:spPr>
          <a:xfrm>
            <a:off x="360000" y="4464000"/>
            <a:ext cx="9144000" cy="2804040"/>
          </a:xfrm>
          <a:prstGeom prst="rect">
            <a:avLst/>
          </a:prstGeom>
          <a:noFill/>
          <a:ln>
            <a:noFill/>
          </a:ln>
        </p:spPr>
        <p:txBody>
          <a:bodyPr lIns="90000" rIns="90000" tIns="45000" bIns="45000"/>
          <a:p>
            <a:r>
              <a:rPr b="1" lang="en-IN" sz="2000" spc="-1" strike="noStrike">
                <a:solidFill>
                  <a:srgbClr val="000000"/>
                </a:solidFill>
                <a:uFill>
                  <a:solidFill>
                    <a:srgbClr val="ffffff"/>
                  </a:solidFill>
                </a:uFill>
                <a:latin typeface="Arial"/>
              </a:rPr>
              <a:t>socket.setblocking(flag)</a:t>
            </a:r>
            <a:endParaRPr b="0" lang="en-IN" sz="1800" spc="-1" strike="noStrike">
              <a:solidFill>
                <a:srgbClr val="000000"/>
              </a:solidFill>
              <a:uFill>
                <a:solidFill>
                  <a:srgbClr val="ffffff"/>
                </a:solidFill>
              </a:uFill>
              <a:latin typeface="Arial"/>
            </a:endParaRPr>
          </a:p>
          <a:p>
            <a:r>
              <a:rPr b="0" lang="en-IN" sz="2000" spc="-1" strike="noStrike">
                <a:solidFill>
                  <a:srgbClr val="000000"/>
                </a:solidFill>
                <a:uFill>
                  <a:solidFill>
                    <a:srgbClr val="ffffff"/>
                  </a:solidFill>
                </a:uFill>
                <a:latin typeface="Arial"/>
              </a:rPr>
              <a:t>Set blocking or non-blocking mode of the socket: if flag is false, the socket is set to non-blocking, else to blocking mode.</a:t>
            </a:r>
            <a:endParaRPr b="0" lang="en-IN" sz="1800" spc="-1" strike="noStrike">
              <a:solidFill>
                <a:srgbClr val="000000"/>
              </a:solidFill>
              <a:uFill>
                <a:solidFill>
                  <a:srgbClr val="ffffff"/>
                </a:solidFill>
              </a:uFill>
              <a:latin typeface="Arial"/>
            </a:endParaRPr>
          </a:p>
          <a:p>
            <a:r>
              <a:rPr b="0" lang="en-IN" sz="2000" spc="-1" strike="noStrike">
                <a:solidFill>
                  <a:srgbClr val="000000"/>
                </a:solidFill>
                <a:uFill>
                  <a:solidFill>
                    <a:srgbClr val="ffffff"/>
                  </a:solidFill>
                </a:uFill>
                <a:latin typeface="Arial"/>
              </a:rPr>
              <a:t>This method is a shorthand for certain settimeout() calls:</a:t>
            </a:r>
            <a:endParaRPr b="0" lang="en-IN" sz="1800" spc="-1" strike="noStrike">
              <a:solidFill>
                <a:srgbClr val="000000"/>
              </a:solidFill>
              <a:uFill>
                <a:solidFill>
                  <a:srgbClr val="ffffff"/>
                </a:solidFill>
              </a:uFill>
              <a:latin typeface="Arial"/>
            </a:endParaRPr>
          </a:p>
          <a:p>
            <a:r>
              <a:rPr b="0" lang="en-IN" sz="2000" spc="-1" strike="noStrike">
                <a:solidFill>
                  <a:srgbClr val="000000"/>
                </a:solidFill>
                <a:uFill>
                  <a:solidFill>
                    <a:srgbClr val="ffffff"/>
                  </a:solidFill>
                </a:uFill>
                <a:latin typeface="Courier New"/>
                <a:ea typeface="Courier New"/>
              </a:rPr>
              <a:t>sock.setblocking(True) is equivalent to sock.settimeout(None)</a:t>
            </a:r>
            <a:endParaRPr b="0" lang="en-IN" sz="1800" spc="-1" strike="noStrike">
              <a:solidFill>
                <a:srgbClr val="000000"/>
              </a:solidFill>
              <a:uFill>
                <a:solidFill>
                  <a:srgbClr val="ffffff"/>
                </a:solidFill>
              </a:uFill>
              <a:latin typeface="Arial"/>
            </a:endParaRPr>
          </a:p>
          <a:p>
            <a:r>
              <a:rPr b="0" lang="en-IN" sz="2000" spc="-1" strike="noStrike">
                <a:solidFill>
                  <a:srgbClr val="000000"/>
                </a:solidFill>
                <a:uFill>
                  <a:solidFill>
                    <a:srgbClr val="ffffff"/>
                  </a:solidFill>
                </a:uFill>
                <a:latin typeface="Courier New"/>
                <a:ea typeface="Courier New"/>
              </a:rPr>
              <a:t>sock.setblocking(False) is equivalent to sock.settimeout(0.0)</a:t>
            </a:r>
            <a:endParaRPr b="0" lang="en-IN" sz="18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TextShape 1"/>
          <p:cNvSpPr txBox="1"/>
          <p:nvPr/>
        </p:nvSpPr>
        <p:spPr>
          <a:xfrm>
            <a:off x="504000" y="301320"/>
            <a:ext cx="9071640" cy="7114680"/>
          </a:xfrm>
          <a:prstGeom prst="rect">
            <a:avLst/>
          </a:prstGeom>
          <a:noFill/>
          <a:ln>
            <a:noFill/>
          </a:ln>
        </p:spPr>
        <p:txBody>
          <a:bodyPr lIns="0" rIns="0" tIns="0" bIns="0"/>
          <a:p>
            <a:r>
              <a:rPr b="0" lang="en-IN" sz="3200" spc="-1" strike="noStrike">
                <a:solidFill>
                  <a:srgbClr val="000000"/>
                </a:solidFill>
                <a:uFill>
                  <a:solidFill>
                    <a:srgbClr val="ffffff"/>
                  </a:solidFill>
                </a:uFill>
                <a:latin typeface="Arial"/>
              </a:rPr>
              <a:t>Code for receiver:</a:t>
            </a:r>
            <a:r>
              <a:rPr b="0" lang="en-IN" sz="3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from network import LoRa</a:t>
            </a:r>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import socket</a:t>
            </a:r>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import time</a:t>
            </a:r>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import pycom</a:t>
            </a:r>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pycom.heartbeat(False)</a:t>
            </a:r>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lora = LoRa(mode=LoRa.LORA, frequency=863000000)</a:t>
            </a:r>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s = socket.socket(socket.AF_LORA, socket.SOCK_RAW)</a:t>
            </a:r>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s.setblocking(True)</a:t>
            </a:r>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while True:</a:t>
            </a:r>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    print(s.recv(64))</a:t>
            </a:r>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    pycom.rgbled(0xff0000)</a:t>
            </a:r>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    time.sleep_ms(1000)</a:t>
            </a:r>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    pycom.rgbled(0x0000)</a:t>
            </a:r>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    time.sleep_ms(1)</a:t>
            </a:r>
            <a:endParaRPr b="0" lang="en-IN" sz="44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504000" y="301320"/>
            <a:ext cx="9071640" cy="1262160"/>
          </a:xfrm>
          <a:prstGeom prst="rect">
            <a:avLst/>
          </a:prstGeom>
          <a:noFill/>
          <a:ln>
            <a:noFill/>
          </a:ln>
        </p:spPr>
        <p:txBody>
          <a:bodyPr lIns="0" rIns="0" tIns="0" bIns="0"/>
          <a:p>
            <a:pPr algn="ctr"/>
            <a:r>
              <a:rPr b="1" lang="en-IN" sz="2800" spc="-1" strike="noStrike">
                <a:solidFill>
                  <a:srgbClr val="000000"/>
                </a:solidFill>
                <a:uFill>
                  <a:solidFill>
                    <a:srgbClr val="ffffff"/>
                  </a:solidFill>
                </a:uFill>
                <a:latin typeface="Arial"/>
              </a:rPr>
              <a:t>Applictions</a:t>
            </a:r>
            <a:endParaRPr b="0" lang="en-IN" sz="4400" spc="-1" strike="noStrike">
              <a:solidFill>
                <a:srgbClr val="000000"/>
              </a:solidFill>
              <a:uFill>
                <a:solidFill>
                  <a:srgbClr val="ffffff"/>
                </a:solidFill>
              </a:uFill>
              <a:latin typeface="Arial"/>
            </a:endParaRPr>
          </a:p>
        </p:txBody>
      </p:sp>
      <p:sp>
        <p:nvSpPr>
          <p:cNvPr id="79" name="TextShape 2"/>
          <p:cNvSpPr txBox="1"/>
          <p:nvPr/>
        </p:nvSpPr>
        <p:spPr>
          <a:xfrm rot="29400">
            <a:off x="255960" y="719640"/>
            <a:ext cx="9287640" cy="7499880"/>
          </a:xfrm>
          <a:prstGeom prst="rect">
            <a:avLst/>
          </a:prstGeom>
          <a:noFill/>
          <a:ln>
            <a:noFill/>
          </a:ln>
        </p:spPr>
        <p:txBody>
          <a:bodyPr lIns="0" rIns="0" tIns="0" bIns="0"/>
          <a:p>
            <a:endParaRPr b="0" lang="en-IN" sz="32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With the growing Internet of Things, Microchip has a LoRa® technology wireless solution to address increasing demands on end-devices for long range connectivity, low-power for battery operation, and low infrastructure cost for volume deployment.</a:t>
            </a:r>
            <a:endParaRPr b="0" lang="en-IN" sz="32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 </a:t>
            </a:r>
            <a:endParaRPr b="0" lang="en-IN" sz="32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Microchip’s LoRa technology solution is ready to run out-of-the box and with the complete LoRaWAN protocol and certifications in place, it reduces time to market and saves development costs.</a:t>
            </a:r>
            <a:endParaRPr b="0" lang="en-IN" sz="32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LoRa Technology is ideal for battery-operated sensor and low-power applications such as:</a:t>
            </a:r>
            <a:endParaRPr b="0" lang="en-IN" sz="3200" spc="-1" strike="noStrike">
              <a:solidFill>
                <a:srgbClr val="000000"/>
              </a:solidFill>
              <a:uFill>
                <a:solidFill>
                  <a:srgbClr val="ffffff"/>
                </a:solidFill>
              </a:uFill>
              <a:latin typeface="Arial"/>
            </a:endParaRPr>
          </a:p>
          <a:p>
            <a:endParaRPr b="0" lang="en-IN" sz="32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Internet of Things</a:t>
            </a:r>
            <a:endParaRPr b="0" lang="en-IN" sz="32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Smart agriculture</a:t>
            </a:r>
            <a:endParaRPr b="0" lang="en-IN" sz="32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Smart city</a:t>
            </a:r>
            <a:endParaRPr b="0" lang="en-IN" sz="32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IN" sz="2200" spc="-1" strike="noStrike">
                <a:solidFill>
                  <a:srgbClr val="000000"/>
                </a:solidFill>
                <a:uFill>
                  <a:solidFill>
                    <a:srgbClr val="ffffff"/>
                  </a:solidFill>
                </a:uFill>
                <a:latin typeface="Arial"/>
              </a:rPr>
              <a:t> </a:t>
            </a:r>
            <a:endParaRPr b="0" lang="en-IN" sz="32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Sensor networks</a:t>
            </a:r>
            <a:endParaRPr b="0" lang="en-IN" sz="32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Industrial automation</a:t>
            </a:r>
            <a:endParaRPr b="0" lang="en-IN" sz="32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Smart meters</a:t>
            </a:r>
            <a:endParaRPr b="0" lang="en-IN" sz="32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IN" sz="2200" spc="-1" strike="noStrike">
                <a:solidFill>
                  <a:srgbClr val="000000"/>
                </a:solidFill>
                <a:uFill>
                  <a:solidFill>
                    <a:srgbClr val="ffffff"/>
                  </a:solidFill>
                </a:uFill>
                <a:latin typeface="Arial"/>
              </a:rPr>
              <a:t> </a:t>
            </a:r>
            <a:endParaRPr b="0" lang="en-IN" sz="32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   </a:t>
            </a:r>
            <a:endParaRPr b="0" lang="en-IN" sz="3200" spc="-1" strike="noStrike">
              <a:solidFill>
                <a:srgbClr val="000000"/>
              </a:solidFill>
              <a:uFill>
                <a:solidFill>
                  <a:srgbClr val="ffffff"/>
                </a:solidFill>
              </a:uFill>
              <a:latin typeface="Arial"/>
            </a:endParaRPr>
          </a:p>
          <a:p>
            <a:endParaRPr b="0" lang="en-IN" sz="3200" spc="-1" strike="noStrike">
              <a:solidFill>
                <a:srgbClr val="000000"/>
              </a:solidFill>
              <a:uFill>
                <a:solidFill>
                  <a:srgbClr val="ffffff"/>
                </a:solidFill>
              </a:uFill>
              <a:latin typeface="Arial"/>
            </a:endParaRPr>
          </a:p>
          <a:p>
            <a:endParaRPr b="0" lang="en-IN" sz="3200" spc="-1" strike="noStrike">
              <a:solidFill>
                <a:srgbClr val="000000"/>
              </a:solidFill>
              <a:uFill>
                <a:solidFill>
                  <a:srgbClr val="ffffff"/>
                </a:solidFill>
              </a:uFill>
              <a:latin typeface="Arial"/>
            </a:endParaRPr>
          </a:p>
          <a:p>
            <a:endParaRPr b="0" lang="en-IN" sz="3200" spc="-1" strike="noStrike">
              <a:solidFill>
                <a:srgbClr val="000000"/>
              </a:solidFill>
              <a:uFill>
                <a:solidFill>
                  <a:srgbClr val="ffffff"/>
                </a:solidFill>
              </a:u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504000" y="301320"/>
            <a:ext cx="9071640" cy="1262160"/>
          </a:xfrm>
          <a:prstGeom prst="rect">
            <a:avLst/>
          </a:prstGeom>
          <a:noFill/>
          <a:ln>
            <a:noFill/>
          </a:ln>
        </p:spPr>
        <p:txBody>
          <a:bodyPr lIns="0" rIns="0" tIns="0" bIns="0"/>
          <a:p>
            <a:pPr algn="ctr"/>
            <a:r>
              <a:rPr b="0" lang="en-IN" sz="2800" spc="-1" strike="noStrike">
                <a:solidFill>
                  <a:srgbClr val="000000"/>
                </a:solidFill>
                <a:uFill>
                  <a:solidFill>
                    <a:srgbClr val="ffffff"/>
                  </a:solidFill>
                </a:uFill>
                <a:latin typeface="Arial"/>
              </a:rPr>
              <a:t>Referances</a:t>
            </a:r>
            <a:endParaRPr b="0" lang="en-IN" sz="4400" spc="-1" strike="noStrike">
              <a:solidFill>
                <a:srgbClr val="000000"/>
              </a:solidFill>
              <a:uFill>
                <a:solidFill>
                  <a:srgbClr val="ffffff"/>
                </a:solidFill>
              </a:uFill>
              <a:latin typeface="Arial"/>
            </a:endParaRPr>
          </a:p>
        </p:txBody>
      </p:sp>
      <p:sp>
        <p:nvSpPr>
          <p:cNvPr id="81" name="TextShape 2"/>
          <p:cNvSpPr txBox="1"/>
          <p:nvPr/>
        </p:nvSpPr>
        <p:spPr>
          <a:xfrm>
            <a:off x="504000" y="936000"/>
            <a:ext cx="9071640" cy="4384440"/>
          </a:xfrm>
          <a:prstGeom prst="rect">
            <a:avLst/>
          </a:prstGeom>
          <a:noFill/>
          <a:ln>
            <a:noFill/>
          </a:ln>
        </p:spPr>
        <p:txBody>
          <a:bodyPr lIns="0" rIns="0" tIns="0" bIns="0"/>
          <a:p>
            <a:pPr marL="216000" indent="-216000">
              <a:buClr>
                <a:srgbClr val="000000"/>
              </a:buClr>
              <a:buSzPct val="45000"/>
              <a:buFont typeface="Wingdings" charset="2"/>
              <a:buChar char=""/>
            </a:pPr>
            <a:r>
              <a:rPr b="0" lang="en-IN" sz="2200" spc="-1" strike="noStrike">
                <a:solidFill>
                  <a:srgbClr val="000000"/>
                </a:solidFill>
                <a:uFill>
                  <a:solidFill>
                    <a:srgbClr val="ffffff"/>
                  </a:solidFill>
                </a:uFill>
                <a:latin typeface="Arial"/>
                <a:hlinkClick r:id="rId1"/>
              </a:rPr>
              <a:t>www.pycom.io</a:t>
            </a:r>
            <a:endParaRPr b="0" lang="en-IN" sz="32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IN" sz="2200" spc="-1" strike="noStrike">
                <a:solidFill>
                  <a:srgbClr val="000000"/>
                </a:solidFill>
                <a:uFill>
                  <a:solidFill>
                    <a:srgbClr val="ffffff"/>
                  </a:solidFill>
                </a:uFill>
                <a:latin typeface="Arial"/>
                <a:hlinkClick r:id="rId2"/>
              </a:rPr>
              <a:t>https://www.microchip.com</a:t>
            </a:r>
            <a:endParaRPr b="0" lang="en-IN" sz="32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IN" sz="2200" spc="-1" strike="noStrike">
                <a:solidFill>
                  <a:srgbClr val="000000"/>
                </a:solidFill>
                <a:uFill>
                  <a:solidFill>
                    <a:srgbClr val="ffffff"/>
                  </a:solidFill>
                </a:uFill>
                <a:latin typeface="Arial"/>
              </a:rPr>
              <a:t>https://www.wikipedia.org/</a:t>
            </a:r>
            <a:endParaRPr b="0" lang="en-IN" sz="32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504000" y="249840"/>
            <a:ext cx="9071640" cy="1262160"/>
          </a:xfrm>
          <a:prstGeom prst="rect">
            <a:avLst/>
          </a:prstGeom>
          <a:noFill/>
          <a:ln>
            <a:noFill/>
          </a:ln>
        </p:spPr>
        <p:txBody>
          <a:bodyPr lIns="0" rIns="0" tIns="0" bIns="0"/>
          <a:p>
            <a:pPr algn="ctr"/>
            <a:r>
              <a:rPr b="1" lang="en-IN" sz="2800" spc="-1" strike="noStrike">
                <a:solidFill>
                  <a:srgbClr val="000000"/>
                </a:solidFill>
                <a:uFill>
                  <a:solidFill>
                    <a:srgbClr val="ffffff"/>
                  </a:solidFill>
                </a:uFill>
                <a:latin typeface="Arial"/>
              </a:rPr>
              <a:t>ACKNOWLEDGEMENT</a:t>
            </a:r>
            <a:endParaRPr b="0" lang="en-IN" sz="4400" spc="-1" strike="noStrike">
              <a:solidFill>
                <a:srgbClr val="000000"/>
              </a:solidFill>
              <a:uFill>
                <a:solidFill>
                  <a:srgbClr val="ffffff"/>
                </a:solidFill>
              </a:uFill>
              <a:latin typeface="Arial"/>
            </a:endParaRPr>
          </a:p>
        </p:txBody>
      </p:sp>
      <p:sp>
        <p:nvSpPr>
          <p:cNvPr id="45" name="TextShape 2"/>
          <p:cNvSpPr txBox="1"/>
          <p:nvPr/>
        </p:nvSpPr>
        <p:spPr>
          <a:xfrm>
            <a:off x="504000" y="864000"/>
            <a:ext cx="9071640" cy="4384440"/>
          </a:xfrm>
          <a:prstGeom prst="rect">
            <a:avLst/>
          </a:prstGeom>
          <a:noFill/>
          <a:ln>
            <a:noFill/>
          </a:ln>
        </p:spPr>
        <p:txBody>
          <a:bodyPr lIns="0" rIns="0" tIns="0" bIns="0"/>
          <a:p>
            <a:r>
              <a:rPr b="0" lang="en-IN" sz="2400" spc="-1" strike="noStrike">
                <a:solidFill>
                  <a:srgbClr val="000000"/>
                </a:solidFill>
                <a:uFill>
                  <a:solidFill>
                    <a:srgbClr val="ffffff"/>
                  </a:solidFill>
                </a:uFill>
                <a:latin typeface="Arial"/>
              </a:rPr>
              <a:t>I am thankful to Dr.Nabarun Bhattacharya (Director,CDAC Kolkata) for his kind permission to  work in this project.</a:t>
            </a:r>
            <a:endParaRPr b="0" lang="en-IN" sz="3200" spc="-1" strike="noStrike">
              <a:solidFill>
                <a:srgbClr val="000000"/>
              </a:solidFill>
              <a:uFill>
                <a:solidFill>
                  <a:srgbClr val="ffffff"/>
                </a:solidFill>
              </a:uFill>
              <a:latin typeface="Arial"/>
            </a:endParaRPr>
          </a:p>
          <a:p>
            <a:r>
              <a:rPr b="0" lang="en-IN" sz="2400" spc="-1" strike="noStrike">
                <a:solidFill>
                  <a:srgbClr val="000000"/>
                </a:solidFill>
                <a:uFill>
                  <a:solidFill>
                    <a:srgbClr val="ffffff"/>
                  </a:solidFill>
                </a:uFill>
                <a:latin typeface="Arial"/>
              </a:rPr>
              <a:t>I am highly indebted to Dr. Amit Chaudhary(Group Head ,ICT&amp; Services,CDAC Kolkata) and Shri Biswajit Saha(Section Head,ICT&amp;Services-1,CDAC Kolkata) for their valued guidance received during building of this project and for getting his generous help in every manner.</a:t>
            </a:r>
            <a:endParaRPr b="0" lang="en-IN" sz="3200" spc="-1" strike="noStrike">
              <a:solidFill>
                <a:srgbClr val="000000"/>
              </a:solidFill>
              <a:uFill>
                <a:solidFill>
                  <a:srgbClr val="ffffff"/>
                </a:solidFill>
              </a:uFill>
              <a:latin typeface="Arial"/>
            </a:endParaRPr>
          </a:p>
          <a:p>
            <a:r>
              <a:rPr b="0" lang="en-IN" sz="2400" spc="-1" strike="noStrike">
                <a:solidFill>
                  <a:srgbClr val="000000"/>
                </a:solidFill>
                <a:uFill>
                  <a:solidFill>
                    <a:srgbClr val="ffffff"/>
                  </a:solidFill>
                </a:uFill>
                <a:latin typeface="Arial"/>
              </a:rPr>
              <a:t>I pay my best regard to Shri purnendu Debnath(senior technical officer,ICT&amp;S-1, CDAC Kolkata) for his constant guidance &amp;encouragement during the course of my project.I am also thankful to Mr Abhijit Chatterjee(Project Engineer, CDAC Kolkata ) for his technical help and constant inspiration. </a:t>
            </a:r>
            <a:endParaRPr b="0" lang="en-IN" sz="32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Shape 1"/>
          <p:cNvSpPr txBox="1"/>
          <p:nvPr/>
        </p:nvSpPr>
        <p:spPr>
          <a:xfrm>
            <a:off x="504000" y="1375560"/>
            <a:ext cx="9360000" cy="6184440"/>
          </a:xfrm>
          <a:prstGeom prst="rect">
            <a:avLst/>
          </a:prstGeom>
          <a:noFill/>
          <a:ln>
            <a:noFill/>
          </a:ln>
        </p:spPr>
        <p:txBody>
          <a:bodyPr lIns="0" rIns="0" tIns="0" bIns="0"/>
          <a:p>
            <a:r>
              <a:rPr b="0" lang="en-IN" sz="2600" spc="-1" strike="noStrike">
                <a:solidFill>
                  <a:srgbClr val="000000"/>
                </a:solidFill>
                <a:uFill>
                  <a:solidFill>
                    <a:srgbClr val="ffffff"/>
                  </a:solidFill>
                </a:uFill>
                <a:latin typeface="Arial"/>
              </a:rPr>
              <a:t>The LoPy is a triple bearer MicroPython enabled microcontroller (LoRa, Wifi, Bluetooth) – perfect enterprise grade IoT platform for your connected Things. With the latest Espressif chipset the LoPy offers a perfect combination of power, friendliness and flexibility. Create and connect you things everywhere.</a:t>
            </a:r>
            <a:endParaRPr b="0" lang="en-IN" sz="3200" spc="-1" strike="noStrike">
              <a:solidFill>
                <a:srgbClr val="000000"/>
              </a:solidFill>
              <a:uFill>
                <a:solidFill>
                  <a:srgbClr val="ffffff"/>
                </a:solidFill>
              </a:uFill>
              <a:latin typeface="Arial"/>
            </a:endParaRPr>
          </a:p>
          <a:p>
            <a:r>
              <a:rPr b="0" lang="en-IN" sz="2600" spc="-1" strike="noStrike">
                <a:solidFill>
                  <a:srgbClr val="000000"/>
                </a:solidFill>
                <a:uFill>
                  <a:solidFill>
                    <a:srgbClr val="ffffff"/>
                  </a:solidFill>
                </a:uFill>
                <a:latin typeface="Arial"/>
              </a:rPr>
              <a:t>The LoPy can act as both a LoRa Nano Gateway and a multi-bearer (LoRa, WiFi and BLE) development platform suitable for all LoRa networks around the globe. It is programmable with MicroPython and the Pymakr plugin IDE for fast IoT application development, easy programming in-field and extra resilience with network failover. The best blend of speed to deployment and access to new LPWAN networks rolling out across Europe, USA, Africa and India. The LoPy is CE, FCC approved and is LoRaWAN certified.</a:t>
            </a:r>
            <a:endParaRPr b="0" lang="en-IN" sz="3200" spc="-1" strike="noStrike">
              <a:solidFill>
                <a:srgbClr val="000000"/>
              </a:solidFill>
              <a:uFill>
                <a:solidFill>
                  <a:srgbClr val="ffffff"/>
                </a:solidFill>
              </a:uFill>
              <a:latin typeface="Arial"/>
            </a:endParaRPr>
          </a:p>
          <a:p>
            <a:r>
              <a:rPr b="0" lang="en-IN" sz="2600" spc="-1" strike="noStrike">
                <a:solidFill>
                  <a:srgbClr val="000000"/>
                </a:solidFill>
                <a:uFill>
                  <a:solidFill>
                    <a:srgbClr val="ffffff"/>
                  </a:solidFill>
                </a:uFill>
                <a:latin typeface="Arial"/>
              </a:rPr>
              <a:t> </a:t>
            </a:r>
            <a:endParaRPr b="0" lang="en-IN" sz="3200" spc="-1" strike="noStrike">
              <a:solidFill>
                <a:srgbClr val="000000"/>
              </a:solidFill>
              <a:uFill>
                <a:solidFill>
                  <a:srgbClr val="ffffff"/>
                </a:solidFill>
              </a:uFill>
              <a:latin typeface="Arial"/>
            </a:endParaRPr>
          </a:p>
        </p:txBody>
      </p:sp>
      <p:sp>
        <p:nvSpPr>
          <p:cNvPr id="47" name="TextShape 2"/>
          <p:cNvSpPr txBox="1"/>
          <p:nvPr/>
        </p:nvSpPr>
        <p:spPr>
          <a:xfrm>
            <a:off x="504000" y="301320"/>
            <a:ext cx="9071640" cy="1262160"/>
          </a:xfrm>
          <a:prstGeom prst="rect">
            <a:avLst/>
          </a:prstGeom>
          <a:noFill/>
          <a:ln>
            <a:noFill/>
          </a:ln>
        </p:spPr>
        <p:txBody>
          <a:bodyPr lIns="0" rIns="0" tIns="0" bIns="0" anchor="ctr"/>
          <a:p>
            <a:r>
              <a:rPr b="1" lang="en-IN" sz="3600" spc="-1" strike="noStrike">
                <a:solidFill>
                  <a:srgbClr val="000000"/>
                </a:solidFill>
                <a:uFill>
                  <a:solidFill>
                    <a:srgbClr val="ffffff"/>
                  </a:solidFill>
                </a:uFill>
                <a:latin typeface="Arial"/>
              </a:rPr>
              <a:t>About LoPy</a:t>
            </a:r>
            <a:r>
              <a:rPr b="1" lang="en-IN" sz="4400" spc="-1" strike="noStrike">
                <a:solidFill>
                  <a:srgbClr val="000000"/>
                </a:solidFill>
                <a:uFill>
                  <a:solidFill>
                    <a:srgbClr val="ffffff"/>
                  </a:solidFill>
                </a:uFill>
                <a:latin typeface="Arial"/>
              </a:rPr>
              <a:t>:</a:t>
            </a:r>
            <a:endParaRPr b="0" lang="en-IN" sz="44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TextShape 1"/>
          <p:cNvSpPr txBox="1"/>
          <p:nvPr/>
        </p:nvSpPr>
        <p:spPr>
          <a:xfrm>
            <a:off x="480600" y="432000"/>
            <a:ext cx="8951400" cy="3888000"/>
          </a:xfrm>
          <a:prstGeom prst="rect">
            <a:avLst/>
          </a:prstGeom>
          <a:noFill/>
          <a:ln>
            <a:noFill/>
          </a:ln>
        </p:spPr>
        <p:txBody>
          <a:bodyPr lIns="90000" rIns="90000" tIns="45000" bIns="45000"/>
          <a:p>
            <a:r>
              <a:rPr b="1" lang="en-IN" sz="2200" spc="-1" strike="noStrike">
                <a:solidFill>
                  <a:srgbClr val="000000"/>
                </a:solidFill>
                <a:uFill>
                  <a:solidFill>
                    <a:srgbClr val="ffffff"/>
                  </a:solidFill>
                </a:uFill>
                <a:latin typeface="Arial"/>
              </a:rPr>
              <a:t>LoPy Features:</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Powerful CPU, BLE and state of the art WiFi radio. 1KM Wifi Range</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Can also double up as Nano LoRa gateway</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MicroPython enabled</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Fits in a standard breadboard (with headers)</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Ultra-low power usage: a fraction compared to other connected micro controllers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
        <p:nvSpPr>
          <p:cNvPr id="49" name="TextShape 2"/>
          <p:cNvSpPr txBox="1"/>
          <p:nvPr/>
        </p:nvSpPr>
        <p:spPr>
          <a:xfrm>
            <a:off x="484200" y="3628080"/>
            <a:ext cx="9595800" cy="3809880"/>
          </a:xfrm>
          <a:prstGeom prst="rect">
            <a:avLst/>
          </a:prstGeom>
          <a:noFill/>
          <a:ln>
            <a:noFill/>
          </a:ln>
        </p:spPr>
        <p:txBody>
          <a:bodyPr lIns="90000" rIns="90000" tIns="45000" bIns="45000"/>
          <a:p>
            <a:r>
              <a:rPr b="1" lang="en-IN" sz="2200" spc="-1" strike="noStrike">
                <a:solidFill>
                  <a:srgbClr val="000000"/>
                </a:solidFill>
                <a:uFill>
                  <a:solidFill>
                    <a:srgbClr val="ffffff"/>
                  </a:solidFill>
                </a:uFill>
                <a:latin typeface="Arial"/>
              </a:rPr>
              <a:t>Processing:</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Espressif ESP32 chipset</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Dual processor + WiFi radio System on chip</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Network processor handles the WiFi connectivity and the IPv6 stack</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Main processor is entirely free to run the user application</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An extra ULP-coprocessor that can monitor GPIOs, the ADC channels and control most of the internal peripherals during deep-sleep mode while only consuming 25uA</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Shape 1"/>
          <p:cNvSpPr txBox="1"/>
          <p:nvPr/>
        </p:nvSpPr>
        <p:spPr>
          <a:xfrm>
            <a:off x="288000" y="144000"/>
            <a:ext cx="9576000" cy="6768000"/>
          </a:xfrm>
          <a:prstGeom prst="rect">
            <a:avLst/>
          </a:prstGeom>
          <a:noFill/>
          <a:ln>
            <a:noFill/>
          </a:ln>
        </p:spPr>
        <p:txBody>
          <a:bodyPr lIns="90000" rIns="90000" tIns="45000" bIns="45000"/>
          <a:p>
            <a:r>
              <a:rPr b="1" lang="en-IN" sz="2200" spc="-1" strike="noStrike">
                <a:solidFill>
                  <a:srgbClr val="000000"/>
                </a:solidFill>
                <a:uFill>
                  <a:solidFill>
                    <a:srgbClr val="ffffff"/>
                  </a:solidFill>
                </a:uFill>
                <a:latin typeface="Arial"/>
              </a:rPr>
              <a:t>Operating Frequencies:</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868 MHz (Europe) at +14dBm maximum</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915 MHz (North and South America, Australia and New Zealand) at +20dBm maximum</a:t>
            </a:r>
            <a:endParaRPr b="0" lang="en-IN" sz="1800" spc="-1" strike="noStrike">
              <a:solidFill>
                <a:srgbClr val="000000"/>
              </a:solidFill>
              <a:uFill>
                <a:solidFill>
                  <a:srgbClr val="ffffff"/>
                </a:solidFill>
              </a:uFill>
              <a:latin typeface="Arial"/>
            </a:endParaRPr>
          </a:p>
          <a:p>
            <a:r>
              <a:rPr b="1" lang="en-IN" sz="2200" spc="-1" strike="noStrike">
                <a:solidFill>
                  <a:srgbClr val="000000"/>
                </a:solidFill>
                <a:uFill>
                  <a:solidFill>
                    <a:srgbClr val="ffffff"/>
                  </a:solidFill>
                </a:uFill>
                <a:latin typeface="Arial"/>
              </a:rPr>
              <a:t>Range Specification:</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Node range: Up to 40km</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Nano-gateway: Up to 22km</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Nano-gateway capacity: Up to 100 nodes</a:t>
            </a:r>
            <a:endParaRPr b="0" lang="en-IN" sz="1800" spc="-1" strike="noStrike">
              <a:solidFill>
                <a:srgbClr val="000000"/>
              </a:solidFill>
              <a:uFill>
                <a:solidFill>
                  <a:srgbClr val="ffffff"/>
                </a:solidFill>
              </a:uFill>
              <a:latin typeface="Arial"/>
            </a:endParaRPr>
          </a:p>
          <a:p>
            <a:r>
              <a:rPr b="1" lang="en-IN" sz="2200" spc="-1" strike="noStrike">
                <a:solidFill>
                  <a:srgbClr val="000000"/>
                </a:solidFill>
                <a:uFill>
                  <a:solidFill>
                    <a:srgbClr val="ffffff"/>
                  </a:solidFill>
                </a:uFill>
                <a:latin typeface="Arial"/>
              </a:rPr>
              <a:t>Interfaces:</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2 x UART, 2 x SPI, I2C, I2S, micro SD card</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Analog channels: 8×12 bit ADCs</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Timers: 4×16 bit with PWM and input capture</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DMA on all peripherals</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GPIO: Up to 24</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216000" y="170280"/>
            <a:ext cx="9504000" cy="7358040"/>
          </a:xfrm>
          <a:prstGeom prst="rect">
            <a:avLst/>
          </a:prstGeom>
          <a:noFill/>
          <a:ln>
            <a:noFill/>
          </a:ln>
        </p:spPr>
        <p:txBody>
          <a:bodyPr lIns="90000" rIns="90000" tIns="45000" bIns="45000"/>
          <a:p>
            <a:r>
              <a:rPr b="1" lang="en-IN" sz="2200" spc="-1" strike="noStrike">
                <a:solidFill>
                  <a:srgbClr val="000000"/>
                </a:solidFill>
                <a:uFill>
                  <a:solidFill>
                    <a:srgbClr val="ffffff"/>
                  </a:solidFill>
                </a:uFill>
                <a:latin typeface="Arial"/>
              </a:rPr>
              <a:t>Security &amp; Certifications:</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SSL/TLS support</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WPA Enterprise security</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FCC – 2AJMTLOPY2R</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CE 0700</a:t>
            </a:r>
            <a:endParaRPr b="0" lang="en-IN" sz="1800" spc="-1" strike="noStrike">
              <a:solidFill>
                <a:srgbClr val="000000"/>
              </a:solidFill>
              <a:uFill>
                <a:solidFill>
                  <a:srgbClr val="ffffff"/>
                </a:solidFill>
              </a:uFill>
              <a:latin typeface="Arial"/>
            </a:endParaRPr>
          </a:p>
          <a:p>
            <a:r>
              <a:rPr b="1" lang="en-IN" sz="2200" spc="-1" strike="noStrike">
                <a:solidFill>
                  <a:srgbClr val="000000"/>
                </a:solidFill>
                <a:uFill>
                  <a:solidFill>
                    <a:srgbClr val="ffffff"/>
                  </a:solidFill>
                </a:uFill>
                <a:latin typeface="Arial"/>
              </a:rPr>
              <a:t>Memory:</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RAM: 512KB</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External flash: 4MB</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Hardware floating point acceleration</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Python multi-threading</a:t>
            </a:r>
            <a:endParaRPr b="0" lang="en-IN" sz="1800" spc="-1" strike="noStrike">
              <a:solidFill>
                <a:srgbClr val="000000"/>
              </a:solidFill>
              <a:uFill>
                <a:solidFill>
                  <a:srgbClr val="ffffff"/>
                </a:solidFill>
              </a:uFill>
              <a:latin typeface="Arial"/>
            </a:endParaRPr>
          </a:p>
          <a:p>
            <a:r>
              <a:rPr b="1" lang="en-IN" sz="2200" spc="-1" strike="noStrike">
                <a:solidFill>
                  <a:srgbClr val="000000"/>
                </a:solidFill>
                <a:uFill>
                  <a:solidFill>
                    <a:srgbClr val="ffffff"/>
                  </a:solidFill>
                </a:uFill>
                <a:latin typeface="Arial"/>
              </a:rPr>
              <a:t>Hash / encryption:</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SHA, MD5, DES, AES</a:t>
            </a:r>
            <a:endParaRPr b="0" lang="en-IN" sz="1800" spc="-1" strike="noStrike">
              <a:solidFill>
                <a:srgbClr val="000000"/>
              </a:solidFill>
              <a:uFill>
                <a:solidFill>
                  <a:srgbClr val="ffffff"/>
                </a:solidFill>
              </a:uFill>
              <a:latin typeface="Arial"/>
            </a:endParaRPr>
          </a:p>
          <a:p>
            <a:r>
              <a:rPr b="1" lang="en-IN" sz="2200" spc="-1" strike="noStrike">
                <a:solidFill>
                  <a:srgbClr val="000000"/>
                </a:solidFill>
                <a:uFill>
                  <a:solidFill>
                    <a:srgbClr val="ffffff"/>
                  </a:solidFill>
                </a:uFill>
                <a:latin typeface="Arial"/>
              </a:rPr>
              <a:t>WiFi:</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802.1b/g/n 16mbps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Shape 1"/>
          <p:cNvSpPr txBox="1"/>
          <p:nvPr/>
        </p:nvSpPr>
        <p:spPr>
          <a:xfrm>
            <a:off x="183600" y="164520"/>
            <a:ext cx="9752400" cy="9212760"/>
          </a:xfrm>
          <a:prstGeom prst="rect">
            <a:avLst/>
          </a:prstGeom>
          <a:noFill/>
          <a:ln>
            <a:noFill/>
          </a:ln>
        </p:spPr>
        <p:txBody>
          <a:bodyPr lIns="90000" rIns="90000" tIns="45000" bIns="45000"/>
          <a:p>
            <a:r>
              <a:rPr b="1" lang="en-IN" sz="2200" spc="-1" strike="noStrike">
                <a:solidFill>
                  <a:srgbClr val="000000"/>
                </a:solidFill>
                <a:uFill>
                  <a:solidFill>
                    <a:srgbClr val="ffffff"/>
                  </a:solidFill>
                </a:uFill>
                <a:latin typeface="Arial"/>
              </a:rPr>
              <a:t>Bluetooth:</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Low energy and classic</a:t>
            </a:r>
            <a:endParaRPr b="0" lang="en-IN" sz="1800" spc="-1" strike="noStrike">
              <a:solidFill>
                <a:srgbClr val="000000"/>
              </a:solidFill>
              <a:uFill>
                <a:solidFill>
                  <a:srgbClr val="ffffff"/>
                </a:solidFill>
              </a:uFill>
              <a:latin typeface="Arial"/>
            </a:endParaRPr>
          </a:p>
          <a:p>
            <a:r>
              <a:rPr b="1" lang="en-IN" sz="2200" spc="-1" strike="noStrike">
                <a:solidFill>
                  <a:srgbClr val="000000"/>
                </a:solidFill>
                <a:uFill>
                  <a:solidFill>
                    <a:srgbClr val="ffffff"/>
                  </a:solidFill>
                </a:uFill>
                <a:latin typeface="Arial"/>
              </a:rPr>
              <a:t>RTC:</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Running at 32KHz</a:t>
            </a:r>
            <a:endParaRPr b="0" lang="en-IN" sz="1800" spc="-1" strike="noStrike">
              <a:solidFill>
                <a:srgbClr val="000000"/>
              </a:solidFill>
              <a:uFill>
                <a:solidFill>
                  <a:srgbClr val="ffffff"/>
                </a:solidFill>
              </a:uFill>
              <a:latin typeface="Arial"/>
            </a:endParaRPr>
          </a:p>
          <a:p>
            <a:r>
              <a:rPr b="1" lang="en-IN" sz="2200" spc="-1" strike="noStrike">
                <a:solidFill>
                  <a:srgbClr val="000000"/>
                </a:solidFill>
                <a:uFill>
                  <a:solidFill>
                    <a:srgbClr val="ffffff"/>
                  </a:solidFill>
                </a:uFill>
                <a:latin typeface="Arial"/>
              </a:rPr>
              <a:t>Power:</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Input: 3.3V – 5.5V</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3v3 output capable of sourcing up to 400mA</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WiFi: 12mA in active mode, 5uA in standby</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LoRa: 15mA in active mode, 1-uA in standby</a:t>
            </a:r>
            <a:endParaRPr b="0" lang="en-IN" sz="1800" spc="-1" strike="noStrike">
              <a:solidFill>
                <a:srgbClr val="000000"/>
              </a:solidFill>
              <a:uFill>
                <a:solidFill>
                  <a:srgbClr val="ffffff"/>
                </a:solidFill>
              </a:uFill>
              <a:latin typeface="Arial"/>
            </a:endParaRPr>
          </a:p>
          <a:p>
            <a:r>
              <a:rPr b="1" lang="en-IN" sz="2200" spc="-1" strike="noStrike">
                <a:solidFill>
                  <a:srgbClr val="000000"/>
                </a:solidFill>
                <a:uFill>
                  <a:solidFill>
                    <a:srgbClr val="ffffff"/>
                  </a:solidFill>
                </a:uFill>
                <a:latin typeface="Arial"/>
              </a:rPr>
              <a:t>LoRa Specification:</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Semtech LoRa transceiver SX1272</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LoRaWAN stack</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Class A and C devices</a:t>
            </a:r>
            <a:endParaRPr b="0" lang="en-IN" sz="1800" spc="-1" strike="noStrike">
              <a:solidFill>
                <a:srgbClr val="000000"/>
              </a:solidFill>
              <a:uFill>
                <a:solidFill>
                  <a:srgbClr val="ffffff"/>
                </a:solidFill>
              </a:uFill>
              <a:latin typeface="Arial"/>
            </a:endParaRPr>
          </a:p>
          <a:p>
            <a:r>
              <a:rPr b="1" lang="en-IN" sz="2200" spc="-1" strike="noStrike">
                <a:solidFill>
                  <a:srgbClr val="000000"/>
                </a:solidFill>
                <a:uFill>
                  <a:solidFill>
                    <a:srgbClr val="ffffff"/>
                  </a:solidFill>
                </a:uFill>
                <a:latin typeface="Arial"/>
              </a:rPr>
              <a:t>Size:</a:t>
            </a:r>
            <a:endParaRPr b="0" lang="en-IN" sz="1800" spc="-1" strike="noStrike">
              <a:solidFill>
                <a:srgbClr val="000000"/>
              </a:solidFill>
              <a:uFill>
                <a:solidFill>
                  <a:srgbClr val="ffffff"/>
                </a:solidFill>
              </a:uFill>
              <a:latin typeface="Arial"/>
            </a:endParaRPr>
          </a:p>
          <a:p>
            <a:r>
              <a:rPr b="0" lang="en-IN" sz="2200" spc="-1" strike="noStrike">
                <a:solidFill>
                  <a:srgbClr val="000000"/>
                </a:solidFill>
                <a:uFill>
                  <a:solidFill>
                    <a:srgbClr val="ffffff"/>
                  </a:solidFill>
                </a:uFill>
                <a:latin typeface="Arial"/>
              </a:rPr>
              <a:t>55mm x 20mm x 3.5mm (Without Headers)</a:t>
            </a:r>
            <a:endParaRPr b="0" lang="en-IN" sz="1800" spc="-1" strike="noStrike">
              <a:solidFill>
                <a:srgbClr val="000000"/>
              </a:solidFill>
              <a:uFill>
                <a:solidFill>
                  <a:srgbClr val="ffffff"/>
                </a:solidFill>
              </a:uFill>
              <a:latin typeface="Arial"/>
            </a:endParaRPr>
          </a:p>
          <a:p>
            <a:r>
              <a:rPr b="1" lang="en-IN" sz="2200" spc="-1" strike="noStrike">
                <a:solidFill>
                  <a:srgbClr val="000000"/>
                </a:solidFill>
                <a:uFill>
                  <a:solidFill>
                    <a:srgbClr val="ffffff"/>
                  </a:solidFill>
                </a:uFill>
                <a:latin typeface="Arial"/>
              </a:rPr>
              <a:t>Weight :</a:t>
            </a:r>
            <a:r>
              <a:rPr b="0" lang="en-IN" sz="2000" spc="-1" strike="noStrike">
                <a:solidFill>
                  <a:srgbClr val="000000"/>
                </a:solidFill>
                <a:uFill>
                  <a:solidFill>
                    <a:srgbClr val="ffffff"/>
                  </a:solidFill>
                </a:uFill>
                <a:latin typeface="Arial"/>
              </a:rPr>
              <a:t>(7 grams)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Shape 1"/>
          <p:cNvSpPr txBox="1"/>
          <p:nvPr/>
        </p:nvSpPr>
        <p:spPr>
          <a:xfrm>
            <a:off x="504000" y="301320"/>
            <a:ext cx="9071640" cy="1262160"/>
          </a:xfrm>
          <a:prstGeom prst="rect">
            <a:avLst/>
          </a:prstGeom>
          <a:noFill/>
          <a:ln>
            <a:noFill/>
          </a:ln>
        </p:spPr>
        <p:txBody>
          <a:bodyPr lIns="0" rIns="0" tIns="0" bIns="0"/>
          <a:p>
            <a:pPr algn="just"/>
            <a:r>
              <a:rPr b="1" lang="en-IN" sz="3600" spc="-1" strike="noStrike">
                <a:solidFill>
                  <a:srgbClr val="000000"/>
                </a:solidFill>
                <a:uFill>
                  <a:solidFill>
                    <a:srgbClr val="ffffff"/>
                  </a:solidFill>
                </a:uFill>
                <a:latin typeface="Arial"/>
              </a:rPr>
              <a:t>About LoRa:</a:t>
            </a:r>
            <a:endParaRPr b="0" lang="en-IN" sz="4400" spc="-1" strike="noStrike">
              <a:solidFill>
                <a:srgbClr val="000000"/>
              </a:solidFill>
              <a:uFill>
                <a:solidFill>
                  <a:srgbClr val="ffffff"/>
                </a:solidFill>
              </a:uFill>
              <a:latin typeface="Arial"/>
            </a:endParaRPr>
          </a:p>
        </p:txBody>
      </p:sp>
      <p:sp>
        <p:nvSpPr>
          <p:cNvPr id="54" name="TextShape 2"/>
          <p:cNvSpPr txBox="1"/>
          <p:nvPr/>
        </p:nvSpPr>
        <p:spPr>
          <a:xfrm>
            <a:off x="504000" y="935640"/>
            <a:ext cx="9071640" cy="6408000"/>
          </a:xfrm>
          <a:prstGeom prst="rect">
            <a:avLst/>
          </a:prstGeom>
          <a:noFill/>
          <a:ln>
            <a:noFill/>
          </a:ln>
        </p:spPr>
        <p:txBody>
          <a:bodyPr lIns="0" rIns="0" tIns="0" bIns="0"/>
          <a:p>
            <a:r>
              <a:rPr b="0" lang="en-IN" sz="2200" spc="-1" strike="noStrike">
                <a:solidFill>
                  <a:srgbClr val="000000"/>
                </a:solidFill>
                <a:uFill>
                  <a:solidFill>
                    <a:srgbClr val="ffffff"/>
                  </a:solidFill>
                </a:uFill>
                <a:latin typeface="Arial"/>
              </a:rPr>
              <a:t>LoRaWAN™ is a Low Power Wide Area Network (LPWAN) specification intended for wireless battery operated Things in a regional, national or global network. LoRaWAN targets key requirements of Internet of Things such as secure bi-directional communication, mobility and localization services. The LoRaWAN specification provides seamless interoperability among smart Things without the need of complex local installations and gives back the freedom to the user, developer, businesses enabling the roll out of Internet of Things.</a:t>
            </a:r>
            <a:endParaRPr b="0" lang="en-IN" sz="3200" spc="-1" strike="noStrike">
              <a:solidFill>
                <a:srgbClr val="000000"/>
              </a:solidFill>
              <a:uFill>
                <a:solidFill>
                  <a:srgbClr val="ffffff"/>
                </a:solidFill>
              </a:uFill>
              <a:latin typeface="Arial"/>
            </a:endParaRPr>
          </a:p>
          <a:p>
            <a:pPr algn="just"/>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LoRaWAN network architecture is typically laid out in a star-of-stars topology in which gateways is a transparent bridge relaying messages between end-devices and a central network server in the backend. Gateways are connected to the network server via standard IP connections while end-devices use single-hop wireless communication to one or many gateways. All end-point communication is generally bi-directional, but also supports operation such as multicast enabling software upgrade over the air or other mass distribution messages to reduce the on air communication time.</a:t>
            </a:r>
            <a:endParaRPr b="0" lang="en-IN" sz="32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48</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2017-07-24T10:07:31Z</dcterms:created>
  <dc:creator/>
  <dc:description/>
  <dc:language>en-IN</dc:language>
  <cp:lastModifiedBy/>
  <dcterms:modified xsi:type="dcterms:W3CDTF">2017-08-14T13:49:42Z</dcterms:modified>
  <cp:revision>11</cp:revision>
  <dc:subject/>
  <dc:title/>
</cp:coreProperties>
</file>