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27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slideLayouts/slideLayout35.xml" ContentType="application/vnd.openxmlformats-officedocument.presentationml.slideLayout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tags/tag85.xml" ContentType="application/vnd.openxmlformats-officedocument.presentationml.tags+xml"/>
  <Override PartName="/ppt/slideLayouts/slideLayout24.xml" ContentType="application/vnd.openxmlformats-officedocument.presentationml.slideLayout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slideMasters/slideMaster8.xml" ContentType="application/vnd.openxmlformats-officedocument.presentationml.slideMaster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ags/tag79.xml" ContentType="application/vnd.openxmlformats-officedocument.presentationml.tags+xml"/>
  <Override PartName="/ppt/tags/tag101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224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slideLayouts/slideLayout32.xml" ContentType="application/vnd.openxmlformats-officedocument.presentationml.slideLayout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21.xml" ContentType="application/vnd.openxmlformats-officedocument.presentationml.slideLayout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Masters/slideMaster5.xml" ContentType="application/vnd.openxmlformats-officedocument.presentationml.slideMaster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ags/tag131.xml" ContentType="application/vnd.openxmlformats-officedocument.presentationml.tags+xml"/>
  <Override PartName="/ppt/slideLayouts/slideLayout48.xml" ContentType="application/vnd.openxmlformats-officedocument.presentationml.slideLayout+xml"/>
  <Override PartName="/ppt/tags/tag229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slideLayouts/slideLayout37.xml" ContentType="application/vnd.openxmlformats-officedocument.presentationml.slideLayout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87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Layouts/slideLayout49.xml" ContentType="application/vnd.openxmlformats-officedocument.presentationml.slideLayout+xml"/>
  <Override PartName="/ppt/tags/tag21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Layouts/slideLayout34.xml" ContentType="application/vnd.openxmlformats-officedocument.presentationml.slideLayout+xml"/>
  <Override PartName="/ppt/tags/tag215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Layouts/slideLayout23.xml" ContentType="application/vnd.openxmlformats-officedocument.presentationml.slideLayout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41.xml" ContentType="application/vnd.openxmlformats-officedocument.presentationml.slideLayout+xml"/>
  <Override PartName="/ppt/tags/tag188.xml" ContentType="application/vnd.openxmlformats-officedocument.presentationml.tags+xml"/>
  <Override PartName="/ppt/slideLayouts/slideLayout52.xml" ContentType="application/vnd.openxmlformats-officedocument.presentationml.slideLayout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slideLayouts/slideLayout30.xml" ContentType="application/vnd.openxmlformats-officedocument.presentationml.slideLayout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tiff" ContentType="image/tiff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theme/theme9.xml" ContentType="application/vnd.openxmlformats-officedocument.them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122.xml" ContentType="application/vnd.openxmlformats-officedocument.presentationml.tags+xml"/>
  <Override PartName="/ppt/slideLayouts/slideLayout39.xml" ContentType="application/vnd.openxmlformats-officedocument.presentationml.slideLayout+xml"/>
  <Override PartName="/ppt/tags/tag209.xml" ContentType="application/vnd.openxmlformats-officedocument.presentationml.tags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slideLayouts/slideLayout28.xml" ContentType="application/vnd.openxmlformats-officedocument.presentationml.slideLayout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53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Layouts/slideLayout42.xml" ContentType="application/vnd.openxmlformats-officedocument.presentationml.slideLayout+xml"/>
  <Override PartName="/ppt/tags/tag223.xml" ContentType="application/vnd.openxmlformats-officedocument.presentationml.tags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heme/theme6.xml" ContentType="application/vnd.openxmlformats-officedocument.theme+xml"/>
  <Override PartName="/ppt/tags/tag152.xml" ContentType="application/vnd.openxmlformats-officedocument.presentationml.tags+xml"/>
  <Default Extension="bin" ContentType="application/vnd.openxmlformats-officedocument.oleObject"/>
  <Override PartName="/ppt/tags/tag141.xml" ContentType="application/vnd.openxmlformats-officedocument.presentationml.tags+xml"/>
  <Override PartName="/ppt/slideLayouts/slideLayout58.xml" ContentType="application/vnd.openxmlformats-officedocument.presentationml.slideLayout+xml"/>
  <Override PartName="/ppt/tags/tag228.xml" ContentType="application/vnd.openxmlformats-officedocument.presentationml.tags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tags/tag130.xml" ContentType="application/vnd.openxmlformats-officedocument.presentationml.tags+xml"/>
  <Override PartName="/ppt/slideLayouts/slideLayout47.xml" ContentType="application/vnd.openxmlformats-officedocument.presentationml.slideLayout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168.xml" ContentType="application/vnd.openxmlformats-officedocument.presentationml.tags+xml"/>
  <Override PartName="/ppt/tags/tag220.xml" ContentType="application/vnd.openxmlformats-officedocument.presentationml.tags+xml"/>
  <Default Extension="vml" ContentType="application/vnd.openxmlformats-officedocument.vmlDrawing"/>
  <Default Extension="gif" ContentType="image/gif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slideLayouts/slideLayout5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slideLayouts/slideLayout44.xml" ContentType="application/vnd.openxmlformats-officedocument.presentationml.slideLayout+xml"/>
  <Override PartName="/ppt/tags/tag225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slideLayouts/slideLayout22.xml" ContentType="application/vnd.openxmlformats-officedocument.presentationml.slideLayout+xml"/>
  <Override PartName="/ppt/tags/tag94.xml" ContentType="application/vnd.openxmlformats-officedocument.presentationml.tags+xml"/>
  <Override PartName="/ppt/slideLayouts/slideLayout33.xml" ContentType="application/vnd.openxmlformats-officedocument.presentationml.slideLayout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4" r:id="rId3"/>
    <p:sldMasterId id="2147483677" r:id="rId4"/>
    <p:sldMasterId id="2147483687" r:id="rId5"/>
    <p:sldMasterId id="2147483697" r:id="rId6"/>
    <p:sldMasterId id="2147483707" r:id="rId7"/>
    <p:sldMasterId id="2147483717" r:id="rId8"/>
  </p:sldMasterIdLst>
  <p:notesMasterIdLst>
    <p:notesMasterId r:id="rId10"/>
  </p:notesMasterIdLst>
  <p:sldIdLst>
    <p:sldId id="318" r:id="rId9"/>
  </p:sldIdLst>
  <p:sldSz cx="11887200" cy="7772400"/>
  <p:notesSz cx="6858000" cy="9144000"/>
  <p:defaultTextStyle>
    <a:defPPr>
      <a:defRPr lang="en-US"/>
    </a:defPPr>
    <a:lvl1pPr marL="0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25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652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978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304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630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955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282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607" algn="l" defTabSz="10186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8BE3FF"/>
    <a:srgbClr val="C1F0FF"/>
    <a:srgbClr val="33CCCC"/>
    <a:srgbClr val="00CCFF"/>
    <a:srgbClr val="BAE18F"/>
    <a:srgbClr val="00FF00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13" autoAdjust="0"/>
  </p:normalViewPr>
  <p:slideViewPr>
    <p:cSldViewPr>
      <p:cViewPr>
        <p:scale>
          <a:sx n="66" d="100"/>
          <a:sy n="66" d="100"/>
        </p:scale>
        <p:origin x="-1334" y="-298"/>
      </p:cViewPr>
      <p:guideLst>
        <p:guide orient="horz" pos="2448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614E9-518D-4C56-9176-AAE6F640435E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685800"/>
            <a:ext cx="5245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D8AFD-B690-424C-8286-3892FE7BE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67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7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2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7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8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4.e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3.v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.png"/><Relationship Id="rId2" Type="http://schemas.openxmlformats.org/officeDocument/2006/relationships/tags" Target="../tags/tag63.xml"/><Relationship Id="rId1" Type="http://schemas.openxmlformats.org/officeDocument/2006/relationships/vmlDrawing" Target="../drawings/vmlDrawing18.vml"/><Relationship Id="rId6" Type="http://schemas.openxmlformats.org/officeDocument/2006/relationships/tags" Target="../tags/tag67.xml"/><Relationship Id="rId11" Type="http://schemas.openxmlformats.org/officeDocument/2006/relationships/image" Target="../media/image4.emf"/><Relationship Id="rId5" Type="http://schemas.openxmlformats.org/officeDocument/2006/relationships/tags" Target="../tags/tag66.xml"/><Relationship Id="rId10" Type="http://schemas.openxmlformats.org/officeDocument/2006/relationships/oleObject" Target="../embeddings/oleObject18.bin"/><Relationship Id="rId4" Type="http://schemas.openxmlformats.org/officeDocument/2006/relationships/tags" Target="../tags/tag65.xml"/><Relationship Id="rId9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emf"/><Relationship Id="rId2" Type="http://schemas.openxmlformats.org/officeDocument/2006/relationships/tags" Target="../tags/tag69.xml"/><Relationship Id="rId1" Type="http://schemas.openxmlformats.org/officeDocument/2006/relationships/vmlDrawing" Target="../drawings/vmlDrawing19.vml"/><Relationship Id="rId6" Type="http://schemas.openxmlformats.org/officeDocument/2006/relationships/tags" Target="../tags/tag73.xml"/><Relationship Id="rId11" Type="http://schemas.openxmlformats.org/officeDocument/2006/relationships/image" Target="../media/image5.png"/><Relationship Id="rId5" Type="http://schemas.openxmlformats.org/officeDocument/2006/relationships/tags" Target="../tags/tag72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71.xml"/><Relationship Id="rId9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oleObject" Target="../embeddings/oleObject20.bin"/><Relationship Id="rId2" Type="http://schemas.openxmlformats.org/officeDocument/2006/relationships/tags" Target="../tags/tag7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7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8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8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7.xml"/><Relationship Id="rId9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85.xml"/><Relationship Id="rId1" Type="http://schemas.openxmlformats.org/officeDocument/2006/relationships/vmlDrawing" Target="../drawings/vmlDrawing24.v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5.v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5.png"/><Relationship Id="rId2" Type="http://schemas.openxmlformats.org/officeDocument/2006/relationships/tags" Target="../tags/tag98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02.xml"/><Relationship Id="rId11" Type="http://schemas.openxmlformats.org/officeDocument/2006/relationships/image" Target="../media/image4.emf"/><Relationship Id="rId5" Type="http://schemas.openxmlformats.org/officeDocument/2006/relationships/tags" Target="../tags/tag101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100.xml"/><Relationship Id="rId9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4.emf"/><Relationship Id="rId2" Type="http://schemas.openxmlformats.org/officeDocument/2006/relationships/tags" Target="../tags/tag104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08.xml"/><Relationship Id="rId11" Type="http://schemas.openxmlformats.org/officeDocument/2006/relationships/image" Target="../media/image5.png"/><Relationship Id="rId5" Type="http://schemas.openxmlformats.org/officeDocument/2006/relationships/tags" Target="../tags/tag107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106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1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1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1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121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33.v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34.v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5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36.vml"/><Relationship Id="rId6" Type="http://schemas.openxmlformats.org/officeDocument/2006/relationships/tags" Target="../tags/tag137.xml"/><Relationship Id="rId11" Type="http://schemas.openxmlformats.org/officeDocument/2006/relationships/image" Target="../media/image4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135.xml"/><Relationship Id="rId9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37.vml"/><Relationship Id="rId6" Type="http://schemas.openxmlformats.org/officeDocument/2006/relationships/tags" Target="../tags/tag143.xml"/><Relationship Id="rId11" Type="http://schemas.openxmlformats.org/officeDocument/2006/relationships/image" Target="../media/image5.png"/><Relationship Id="rId5" Type="http://schemas.openxmlformats.org/officeDocument/2006/relationships/tags" Target="../tags/tag142.xml"/><Relationship Id="rId10" Type="http://schemas.openxmlformats.org/officeDocument/2006/relationships/oleObject" Target="../embeddings/oleObject37.bin"/><Relationship Id="rId4" Type="http://schemas.openxmlformats.org/officeDocument/2006/relationships/tags" Target="../tags/tag141.xml"/><Relationship Id="rId9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oleObject" Target="../embeddings/oleObject38.bin"/><Relationship Id="rId2" Type="http://schemas.openxmlformats.org/officeDocument/2006/relationships/tags" Target="../tags/tag14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4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0.bin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1.bin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4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tags" Target="../tags/tag156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155.xml"/><Relationship Id="rId1" Type="http://schemas.openxmlformats.org/officeDocument/2006/relationships/vmlDrawing" Target="../drawings/vmlDrawing42.v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43.v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7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5.png"/><Relationship Id="rId2" Type="http://schemas.openxmlformats.org/officeDocument/2006/relationships/tags" Target="../tags/tag168.xml"/><Relationship Id="rId1" Type="http://schemas.openxmlformats.org/officeDocument/2006/relationships/vmlDrawing" Target="../drawings/vmlDrawing45.vml"/><Relationship Id="rId6" Type="http://schemas.openxmlformats.org/officeDocument/2006/relationships/tags" Target="../tags/tag172.xml"/><Relationship Id="rId11" Type="http://schemas.openxmlformats.org/officeDocument/2006/relationships/image" Target="../media/image4.emf"/><Relationship Id="rId5" Type="http://schemas.openxmlformats.org/officeDocument/2006/relationships/tags" Target="../tags/tag171.xml"/><Relationship Id="rId10" Type="http://schemas.openxmlformats.org/officeDocument/2006/relationships/oleObject" Target="../embeddings/oleObject45.bin"/><Relationship Id="rId4" Type="http://schemas.openxmlformats.org/officeDocument/2006/relationships/tags" Target="../tags/tag170.xml"/><Relationship Id="rId9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7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4.emf"/><Relationship Id="rId2" Type="http://schemas.openxmlformats.org/officeDocument/2006/relationships/tags" Target="../tags/tag174.xml"/><Relationship Id="rId1" Type="http://schemas.openxmlformats.org/officeDocument/2006/relationships/vmlDrawing" Target="../drawings/vmlDrawing46.vml"/><Relationship Id="rId6" Type="http://schemas.openxmlformats.org/officeDocument/2006/relationships/tags" Target="../tags/tag178.xml"/><Relationship Id="rId11" Type="http://schemas.openxmlformats.org/officeDocument/2006/relationships/image" Target="../media/image5.png"/><Relationship Id="rId5" Type="http://schemas.openxmlformats.org/officeDocument/2006/relationships/tags" Target="../tags/tag177.xml"/><Relationship Id="rId10" Type="http://schemas.openxmlformats.org/officeDocument/2006/relationships/oleObject" Target="../embeddings/oleObject46.bin"/><Relationship Id="rId4" Type="http://schemas.openxmlformats.org/officeDocument/2006/relationships/tags" Target="../tags/tag176.xml"/><Relationship Id="rId9" Type="http://schemas.openxmlformats.org/officeDocument/2006/relationships/image" Target="../media/image6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oleObject" Target="../embeddings/oleObject47.bin"/><Relationship Id="rId2" Type="http://schemas.openxmlformats.org/officeDocument/2006/relationships/tags" Target="../tags/tag180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18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83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48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9.bin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18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50.bin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189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tags" Target="../tags/tag191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190.xml"/><Relationship Id="rId1" Type="http://schemas.openxmlformats.org/officeDocument/2006/relationships/vmlDrawing" Target="../drawings/vmlDrawing51.v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52.v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image" Target="../media/image5.png"/><Relationship Id="rId2" Type="http://schemas.openxmlformats.org/officeDocument/2006/relationships/tags" Target="../tags/tag203.xml"/><Relationship Id="rId1" Type="http://schemas.openxmlformats.org/officeDocument/2006/relationships/vmlDrawing" Target="../drawings/vmlDrawing54.vml"/><Relationship Id="rId6" Type="http://schemas.openxmlformats.org/officeDocument/2006/relationships/tags" Target="../tags/tag207.xml"/><Relationship Id="rId11" Type="http://schemas.openxmlformats.org/officeDocument/2006/relationships/image" Target="../media/image4.emf"/><Relationship Id="rId5" Type="http://schemas.openxmlformats.org/officeDocument/2006/relationships/tags" Target="../tags/tag206.xml"/><Relationship Id="rId10" Type="http://schemas.openxmlformats.org/officeDocument/2006/relationships/oleObject" Target="../embeddings/oleObject54.bin"/><Relationship Id="rId4" Type="http://schemas.openxmlformats.org/officeDocument/2006/relationships/tags" Target="../tags/tag205.xml"/><Relationship Id="rId9" Type="http://schemas.openxmlformats.org/officeDocument/2006/relationships/image" Target="../media/image3.jpe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image" Target="../media/image4.emf"/><Relationship Id="rId2" Type="http://schemas.openxmlformats.org/officeDocument/2006/relationships/tags" Target="../tags/tag209.xml"/><Relationship Id="rId1" Type="http://schemas.openxmlformats.org/officeDocument/2006/relationships/vmlDrawing" Target="../drawings/vmlDrawing55.vml"/><Relationship Id="rId6" Type="http://schemas.openxmlformats.org/officeDocument/2006/relationships/tags" Target="../tags/tag213.xml"/><Relationship Id="rId11" Type="http://schemas.openxmlformats.org/officeDocument/2006/relationships/image" Target="../media/image5.png"/><Relationship Id="rId5" Type="http://schemas.openxmlformats.org/officeDocument/2006/relationships/tags" Target="../tags/tag212.xml"/><Relationship Id="rId10" Type="http://schemas.openxmlformats.org/officeDocument/2006/relationships/oleObject" Target="../embeddings/oleObject55.bin"/><Relationship Id="rId4" Type="http://schemas.openxmlformats.org/officeDocument/2006/relationships/tags" Target="../tags/tag211.xml"/><Relationship Id="rId9" Type="http://schemas.openxmlformats.org/officeDocument/2006/relationships/image" Target="../media/image6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oleObject" Target="../embeddings/oleObject56.bin"/><Relationship Id="rId2" Type="http://schemas.openxmlformats.org/officeDocument/2006/relationships/tags" Target="../tags/tag215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1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18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5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8.bin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2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9.bin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2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225.xml"/><Relationship Id="rId1" Type="http://schemas.openxmlformats.org/officeDocument/2006/relationships/vmlDrawing" Target="../drawings/vmlDrawing60.v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61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7" name="Rectangle 7"/>
          <p:cNvSpPr/>
          <p:nvPr>
            <p:custDataLst>
              <p:tags r:id="rId3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2088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51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21" y="3"/>
          <a:ext cx="176474" cy="163183"/>
        </p:xfrm>
        <a:graphic>
          <a:graphicData uri="http://schemas.openxmlformats.org/presentationml/2006/ole">
            <p:oleObj spid="_x0000_s11304" name="think-cell Slide" r:id="rId7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6938320" y="3693018"/>
            <a:ext cx="4441866" cy="240099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341556" y="4099444"/>
            <a:ext cx="5111808" cy="269355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401044" tIns="56761" rIns="240626" bIns="160418" rtlCol="0" anchor="b"/>
          <a:lstStyle/>
          <a:p>
            <a:pPr marL="0" marR="0" indent="0" algn="just" defTabSz="1161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than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123,000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40 countries, Capgemini is one of the world's foremost providers of consulting, technology and outsourcing services. The Group reported 2011 global revenues of EUR 9.7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Experience™,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draws on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10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1279" y="3930733"/>
            <a:ext cx="623487" cy="592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21" y="3"/>
          <a:ext cx="176474" cy="163183"/>
        </p:xfrm>
        <a:graphic>
          <a:graphicData uri="http://schemas.openxmlformats.org/presentationml/2006/ole">
            <p:oleObj spid="_x0000_s12328" name="think-cell Slide" r:id="rId4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343442" y="3332296"/>
            <a:ext cx="5111808" cy="269355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401044" tIns="56761" rIns="240626" bIns="160418" rtlCol="0" anchor="b"/>
          <a:lstStyle/>
          <a:p>
            <a:pPr marL="0" marR="0" indent="0" algn="just" defTabSz="1161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than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123,000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40 countries, Capgemini is one of the world's foremost providers of consulting, technology and outsourcing services. The Group reported 2011 global revenues of EUR 9.7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Experience™,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draws on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10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043159" y="3163587"/>
            <a:ext cx="623487" cy="592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13352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15400" name="think-cell Slide" r:id="rId5" imgW="360" imgH="360" progId="">
              <p:embed/>
            </p:oleObj>
          </a:graphicData>
        </a:graphic>
      </p:graphicFrame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410" y="3836242"/>
            <a:ext cx="11888612" cy="393616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5311141"/>
            <a:ext cx="11887200" cy="1192267"/>
          </a:xfrm>
          <a:prstGeom prst="rect">
            <a:avLst/>
          </a:prstGeom>
        </p:spPr>
        <p:txBody>
          <a:bodyPr vert="horz" lIns="920697" tIns="36828" rIns="73656" bIns="36828" rtlCol="0" anchor="ctr" anchorCtr="0">
            <a:noAutofit/>
          </a:bodyPr>
          <a:lstStyle>
            <a:lvl1pPr algn="l" defTabSz="1018588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pic>
        <p:nvPicPr>
          <p:cNvPr id="10" name="Image 9" descr="shutterstock_80837125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1168342" y="1100521"/>
            <a:ext cx="8638538" cy="5436777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6505825"/>
            <a:ext cx="11887200" cy="608118"/>
          </a:xfrm>
          <a:prstGeom prst="rect">
            <a:avLst/>
          </a:prstGeom>
        </p:spPr>
        <p:txBody>
          <a:bodyPr vert="horz" lIns="920697" tIns="36828" rIns="73656" bIns="36828" rtlCol="0" anchor="ctr" anchorCtr="0">
            <a:noAutofit/>
          </a:bodyPr>
          <a:lstStyle>
            <a:lvl1pPr algn="l" fontAlgn="t">
              <a:spcAft>
                <a:spcPct val="0"/>
              </a:spcAft>
              <a:buClrTx/>
              <a:buFontTx/>
              <a:buNone/>
              <a:defRPr lang="en-US" sz="2200" b="0" kern="1200" cap="none" baseline="0" noProof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1018588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test5.jpg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16424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457" y="0"/>
            <a:ext cx="11890241" cy="377304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546949"/>
            <a:ext cx="11887200" cy="1281007"/>
          </a:xfrm>
          <a:prstGeom prst="rect">
            <a:avLst/>
          </a:prstGeom>
        </p:spPr>
        <p:txBody>
          <a:bodyPr lIns="368278" tIns="36828" rIns="36828" bIns="36828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1842348"/>
            <a:ext cx="11887200" cy="877993"/>
          </a:xfrm>
          <a:prstGeom prst="rect">
            <a:avLst/>
          </a:prstGeom>
        </p:spPr>
        <p:txBody>
          <a:bodyPr lIns="368278" tIns="36828" rIns="36828" bIns="36828" anchor="ctr" anchorCtr="0"/>
          <a:lstStyle>
            <a:lvl1pPr algn="l" fontAlgn="t">
              <a:spcAft>
                <a:spcPct val="0"/>
              </a:spcAft>
              <a:buClrTx/>
              <a:buFontTx/>
              <a:buNone/>
              <a:defRPr lang="en-US" sz="2200" kern="1200" noProof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35429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18472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51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19496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51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 defTabSz="1066952"/>
            <a:endParaRPr lang="en-US" sz="2700" dirty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20520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2" y="766590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21544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22568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311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>
            <p:custDataLst>
              <p:tags r:id="rId4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/>
            <a:endParaRPr lang="en-US" sz="14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51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2359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24616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61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61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25640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449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27688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45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2871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449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45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 defTabSz="1066952"/>
            <a:endParaRPr lang="en-US" sz="2700" dirty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29736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18" y="766590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3" y="3"/>
          <a:ext cx="176474" cy="163183"/>
        </p:xfrm>
        <a:graphic>
          <a:graphicData uri="http://schemas.openxmlformats.org/presentationml/2006/ole">
            <p:oleObj spid="_x0000_s307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3" y="3"/>
          <a:ext cx="176474" cy="163183"/>
        </p:xfrm>
        <a:graphic>
          <a:graphicData uri="http://schemas.openxmlformats.org/presentationml/2006/ole">
            <p:oleObj spid="_x0000_s31784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3280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/>
            <a:endParaRPr lang="en-US" sz="27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4136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0" y="-86358"/>
            <a:ext cx="11887199" cy="113575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" y="431801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33832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53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53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3" y="3"/>
          <a:ext cx="176474" cy="163183"/>
        </p:xfrm>
        <a:graphic>
          <a:graphicData uri="http://schemas.openxmlformats.org/presentationml/2006/ole">
            <p:oleObj spid="_x0000_s3485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36904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56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37928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56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 defTabSz="1066952"/>
            <a:endParaRPr lang="en-US" sz="2700" dirty="0" smtClean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38952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4" y="766590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1" y="3"/>
          <a:ext cx="176474" cy="163183"/>
        </p:xfrm>
        <a:graphic>
          <a:graphicData uri="http://schemas.openxmlformats.org/presentationml/2006/ole">
            <p:oleObj spid="_x0000_s3997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1" y="3"/>
          <a:ext cx="176474" cy="163183"/>
        </p:xfrm>
        <a:graphic>
          <a:graphicData uri="http://schemas.openxmlformats.org/presentationml/2006/ole">
            <p:oleObj spid="_x0000_s41000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42024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4304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51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65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65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21" y="3"/>
          <a:ext cx="176474" cy="163183"/>
        </p:xfrm>
        <a:graphic>
          <a:graphicData uri="http://schemas.openxmlformats.org/presentationml/2006/ole">
            <p:oleObj spid="_x0000_s44072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46120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50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47144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448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50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 defTabSz="1066952"/>
            <a:endParaRPr lang="en-US" sz="2700" dirty="0" smtClean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4816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0" y="766590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6" y="3"/>
          <a:ext cx="176474" cy="163183"/>
        </p:xfrm>
        <a:graphic>
          <a:graphicData uri="http://schemas.openxmlformats.org/presentationml/2006/ole">
            <p:oleObj spid="_x0000_s49192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6" y="3"/>
          <a:ext cx="176474" cy="163183"/>
        </p:xfrm>
        <a:graphic>
          <a:graphicData uri="http://schemas.openxmlformats.org/presentationml/2006/ole">
            <p:oleObj spid="_x0000_s50216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51240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52264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58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58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6184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6" y="3"/>
          <a:ext cx="176474" cy="163183"/>
        </p:xfrm>
        <a:graphic>
          <a:graphicData uri="http://schemas.openxmlformats.org/presentationml/2006/ole">
            <p:oleObj spid="_x0000_s53288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test1.jpg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500647"/>
            <a:ext cx="11887200" cy="6271754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452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55336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883745" y="7390141"/>
            <a:ext cx="3601710" cy="2708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557496"/>
            <a:ext cx="5448820" cy="2563184"/>
          </a:xfrm>
        </p:spPr>
        <p:txBody>
          <a:bodyPr lIns="257796" tIns="36828" rIns="36828" bIns="36828"/>
          <a:lstStyle>
            <a:lvl1pPr algn="l">
              <a:lnSpc>
                <a:spcPct val="100000"/>
              </a:lnSpc>
              <a:defRPr sz="37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" y="5158705"/>
            <a:ext cx="5449477" cy="1074117"/>
          </a:xfrm>
        </p:spPr>
        <p:txBody>
          <a:bodyPr lIns="257796" tIns="36828" rIns="36828" bIns="36828"/>
          <a:lstStyle>
            <a:lvl1pPr marL="0" indent="0" algn="l">
              <a:lnSpc>
                <a:spcPct val="100000"/>
              </a:lnSpc>
              <a:buNone/>
              <a:defRPr sz="2500" b="0">
                <a:solidFill>
                  <a:schemeClr val="tx1"/>
                </a:solidFill>
                <a:latin typeface="+mn-lt"/>
              </a:defRPr>
            </a:lvl1pPr>
            <a:lvl2pPr marL="50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test5.jpg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190706"/>
            <a:ext cx="11887200" cy="6581695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56360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88905" y="2231327"/>
            <a:ext cx="6498298" cy="2736904"/>
          </a:xfrm>
        </p:spPr>
        <p:txBody>
          <a:bodyPr vert="horz" lIns="40104" tIns="40104" rIns="401044" bIns="40104" rtlCol="0" anchor="ctr">
            <a:noAutofit/>
          </a:bodyPr>
          <a:lstStyle>
            <a:lvl1pPr algn="r" defTabSz="11092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404346" y="5224526"/>
            <a:ext cx="5482856" cy="2047142"/>
          </a:xfrm>
        </p:spPr>
        <p:txBody>
          <a:bodyPr vert="horz" lIns="40104" tIns="40104" rIns="401044" bIns="40104" rtlCol="0">
            <a:noAutofit/>
          </a:bodyPr>
          <a:lstStyle>
            <a:lvl1pPr marL="0" indent="0" algn="r" defTabSz="110921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27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452" y="1"/>
            <a:ext cx="11889664" cy="30407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defTabSz="1066952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59484" y="740107"/>
            <a:ext cx="3601209" cy="7873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7254327"/>
            <a:ext cx="11887200" cy="5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42" tIns="46772" rIns="93542" bIns="46772" rtlCol="0" anchor="ctr"/>
          <a:lstStyle/>
          <a:p>
            <a:pPr algn="ctr" defTabSz="1066952"/>
            <a:endParaRPr lang="en-US" sz="1400" dirty="0" smtClean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883745" y="7390141"/>
            <a:ext cx="3601710" cy="270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/>
          <a:srcRect l="120" t="188" r="380" b="564"/>
          <a:stretch>
            <a:fillRect/>
          </a:stretch>
        </p:blipFill>
        <p:spPr>
          <a:xfrm>
            <a:off x="0" y="1"/>
            <a:ext cx="11887200" cy="72004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1887200" cy="73315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64" tIns="50932" rIns="101864" bIns="50932" rtlCol="0" anchor="ctr"/>
          <a:lstStyle/>
          <a:p>
            <a:pPr algn="ctr" defTabSz="1066952"/>
            <a:endParaRPr lang="en-US" sz="2700" dirty="0" smtClean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57384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16" y="766590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8186" y="1702247"/>
            <a:ext cx="8169182" cy="3343618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1" y="3"/>
          <a:ext cx="176474" cy="163183"/>
        </p:xfrm>
        <a:graphic>
          <a:graphicData uri="http://schemas.openxmlformats.org/presentationml/2006/ole">
            <p:oleObj spid="_x0000_s58408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2" y="1712808"/>
            <a:ext cx="11121388" cy="519599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1" y="3"/>
          <a:ext cx="176474" cy="163183"/>
        </p:xfrm>
        <a:graphic>
          <a:graphicData uri="http://schemas.openxmlformats.org/presentationml/2006/ole">
            <p:oleObj spid="_x0000_s59432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88072" y="2393551"/>
            <a:ext cx="11499129" cy="456343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88190" y="1694840"/>
            <a:ext cx="11518372" cy="729428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60456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61480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50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50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1" y="3"/>
          <a:ext cx="176474" cy="163183"/>
        </p:xfrm>
        <a:graphic>
          <a:graphicData uri="http://schemas.openxmlformats.org/presentationml/2006/ole">
            <p:oleObj spid="_x0000_s62504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720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1737898"/>
            <a:ext cx="5402566" cy="534423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1737900"/>
            <a:ext cx="5402566" cy="5355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8232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77651" y="2501213"/>
            <a:ext cx="5402566" cy="458092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027407" y="2502847"/>
            <a:ext cx="5402566" cy="45907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77652" y="1748337"/>
            <a:ext cx="5402566" cy="740105"/>
          </a:xfrm>
        </p:spPr>
        <p:txBody>
          <a:bodyPr anchor="ctr"/>
          <a:lstStyle>
            <a:lvl1pPr algn="ctr">
              <a:buNone/>
              <a:defRPr sz="25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027775" y="1737900"/>
            <a:ext cx="5402566" cy="740105"/>
          </a:xfrm>
        </p:spPr>
        <p:txBody>
          <a:bodyPr anchor="ctr"/>
          <a:lstStyle>
            <a:lvl1pPr algn="ctr">
              <a:buNone/>
              <a:defRPr lang="fr-FR" sz="25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2" y="1712806"/>
            <a:ext cx="5479136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2" y="2156293"/>
            <a:ext cx="5479136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3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61631" y="1712806"/>
            <a:ext cx="5440762" cy="502911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61631" y="2156293"/>
            <a:ext cx="5440762" cy="2110118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81002" y="4413357"/>
            <a:ext cx="5479136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81002" y="4858161"/>
            <a:ext cx="5479136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61631" y="4413357"/>
            <a:ext cx="5440762" cy="504200"/>
          </a:xfrm>
          <a:solidFill>
            <a:schemeClr val="accent2"/>
          </a:solidFill>
          <a:ln w="19050">
            <a:solidFill>
              <a:schemeClr val="accent2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101864" tIns="50932" rIns="101864" bIns="5093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09325" indent="0">
              <a:buNone/>
              <a:defRPr sz="2200" b="1"/>
            </a:lvl2pPr>
            <a:lvl3pPr marL="1018652" indent="0">
              <a:buNone/>
              <a:defRPr sz="2000" b="1"/>
            </a:lvl3pPr>
            <a:lvl4pPr marL="1527978" indent="0">
              <a:buNone/>
              <a:defRPr sz="1800" b="1"/>
            </a:lvl4pPr>
            <a:lvl5pPr marL="2037304" indent="0">
              <a:buNone/>
              <a:defRPr sz="1800" b="1"/>
            </a:lvl5pPr>
            <a:lvl6pPr marL="2546630" indent="0">
              <a:buNone/>
              <a:defRPr sz="1800" b="1"/>
            </a:lvl6pPr>
            <a:lvl7pPr marL="3055955" indent="0">
              <a:buNone/>
              <a:defRPr sz="1800" b="1"/>
            </a:lvl7pPr>
            <a:lvl8pPr marL="3565282" indent="0">
              <a:buNone/>
              <a:defRPr sz="1800" b="1"/>
            </a:lvl8pPr>
            <a:lvl9pPr marL="4074607" indent="0">
              <a:buNone/>
              <a:defRPr sz="18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061631" y="4858161"/>
            <a:ext cx="5440762" cy="2255776"/>
          </a:xfr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01864"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8" y="3"/>
          <a:ext cx="176474" cy="163183"/>
        </p:xfrm>
        <a:graphic>
          <a:graphicData uri="http://schemas.openxmlformats.org/presentationml/2006/ole">
            <p:oleObj spid="_x0000_s925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theme" Target="../theme/theme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4.emf"/><Relationship Id="rId26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21" Type="http://schemas.openxmlformats.org/officeDocument/2006/relationships/hyperlink" Target="http://www.linkedin.com/company/capgemini" TargetMode="Externa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tiff"/><Relationship Id="rId25" Type="http://schemas.openxmlformats.org/officeDocument/2006/relationships/hyperlink" Target="http://www.youtube.com/capgemini" TargetMode="External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1.png"/><Relationship Id="rId5" Type="http://schemas.openxmlformats.org/officeDocument/2006/relationships/vmlDrawing" Target="../drawings/vmlDrawing10.vml"/><Relationship Id="rId15" Type="http://schemas.openxmlformats.org/officeDocument/2006/relationships/tags" Target="../tags/tag45.xml"/><Relationship Id="rId23" Type="http://schemas.openxmlformats.org/officeDocument/2006/relationships/hyperlink" Target="http://www.twitter.com/capgemini" TargetMode="External"/><Relationship Id="rId28" Type="http://schemas.openxmlformats.org/officeDocument/2006/relationships/image" Target="../media/image13.gif"/><Relationship Id="rId10" Type="http://schemas.openxmlformats.org/officeDocument/2006/relationships/tags" Target="../tags/tag40.xml"/><Relationship Id="rId19" Type="http://schemas.openxmlformats.org/officeDocument/2006/relationships/hyperlink" Target="http://www.facebook.com/Capgemini" TargetMode="External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10.png"/><Relationship Id="rId27" Type="http://schemas.openxmlformats.org/officeDocument/2006/relationships/hyperlink" Target="http://www.slideshare.net/capgemini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oleObject" Target="../embeddings/oleObject14.bin"/><Relationship Id="rId4" Type="http://schemas.openxmlformats.org/officeDocument/2006/relationships/vmlDrawing" Target="../drawings/vmlDrawing14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59.xml"/><Relationship Id="rId20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vmlDrawing" Target="../drawings/vmlDrawing17.v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58.xml"/><Relationship Id="rId10" Type="http://schemas.openxmlformats.org/officeDocument/2006/relationships/theme" Target="../theme/theme4.xml"/><Relationship Id="rId19" Type="http://schemas.openxmlformats.org/officeDocument/2006/relationships/tags" Target="../tags/tag6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0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94.xml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vmlDrawing" Target="../drawings/vmlDrawing26.vml"/><Relationship Id="rId5" Type="http://schemas.openxmlformats.org/officeDocument/2006/relationships/slideLayout" Target="../slideLayouts/slideLayout28.xml"/><Relationship Id="rId15" Type="http://schemas.openxmlformats.org/officeDocument/2006/relationships/tags" Target="../tags/tag93.xml"/><Relationship Id="rId10" Type="http://schemas.openxmlformats.org/officeDocument/2006/relationships/theme" Target="../theme/theme5.xml"/><Relationship Id="rId19" Type="http://schemas.openxmlformats.org/officeDocument/2006/relationships/tags" Target="../tags/tag9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ags" Target="../tags/tag9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9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" Type="http://schemas.openxmlformats.org/officeDocument/2006/relationships/slideLayout" Target="../slideLayouts/slideLayout34.xml"/><Relationship Id="rId16" Type="http://schemas.openxmlformats.org/officeDocument/2006/relationships/tags" Target="../tags/tag129.xml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vmlDrawing" Target="../drawings/vmlDrawing35.vml"/><Relationship Id="rId5" Type="http://schemas.openxmlformats.org/officeDocument/2006/relationships/slideLayout" Target="../slideLayouts/slideLayout37.xml"/><Relationship Id="rId15" Type="http://schemas.openxmlformats.org/officeDocument/2006/relationships/tags" Target="../tags/tag128.xml"/><Relationship Id="rId10" Type="http://schemas.openxmlformats.org/officeDocument/2006/relationships/theme" Target="../theme/theme6.xml"/><Relationship Id="rId19" Type="http://schemas.openxmlformats.org/officeDocument/2006/relationships/tags" Target="../tags/tag13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ags" Target="../tags/tag12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8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164.xml"/><Relationship Id="rId20" Type="http://schemas.openxmlformats.org/officeDocument/2006/relationships/oleObject" Target="../embeddings/oleObject44.bin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vmlDrawing" Target="../drawings/vmlDrawing44.vml"/><Relationship Id="rId5" Type="http://schemas.openxmlformats.org/officeDocument/2006/relationships/slideLayout" Target="../slideLayouts/slideLayout46.xml"/><Relationship Id="rId15" Type="http://schemas.openxmlformats.org/officeDocument/2006/relationships/tags" Target="../tags/tag163.xml"/><Relationship Id="rId10" Type="http://schemas.openxmlformats.org/officeDocument/2006/relationships/theme" Target="../theme/theme7.xml"/><Relationship Id="rId19" Type="http://schemas.openxmlformats.org/officeDocument/2006/relationships/tags" Target="../tags/tag167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ags" Target="../tags/tag16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57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199.xml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vmlDrawing" Target="../drawings/vmlDrawing53.vml"/><Relationship Id="rId5" Type="http://schemas.openxmlformats.org/officeDocument/2006/relationships/slideLayout" Target="../slideLayouts/slideLayout55.xml"/><Relationship Id="rId15" Type="http://schemas.openxmlformats.org/officeDocument/2006/relationships/tags" Target="../tags/tag198.xml"/><Relationship Id="rId10" Type="http://schemas.openxmlformats.org/officeDocument/2006/relationships/theme" Target="../theme/theme8.xml"/><Relationship Id="rId19" Type="http://schemas.openxmlformats.org/officeDocument/2006/relationships/tags" Target="../tags/tag202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ags" Target="../tags/tag1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1064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0" y="-86358"/>
            <a:ext cx="11887199" cy="1135753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 userDrawn="1">
            <p:custDataLst>
              <p:tags r:id="rId14"/>
            </p:custDataLst>
          </p:nvPr>
        </p:nvSpPr>
        <p:spPr>
          <a:xfrm>
            <a:off x="11547339" y="7549405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endParaRPr lang="en-US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2" y="431801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65826" y="7506555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marL="0" marR="0" lvl="0" indent="0" algn="r" defTabSz="1108937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9361136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/>
                </a:solidFill>
                <a:latin typeface="+mn-lt"/>
              </a:rPr>
              <a:t>Application Development</a:t>
            </a:r>
            <a:r>
              <a:rPr lang="en-US" sz="800" baseline="0" dirty="0" smtClean="0">
                <a:solidFill>
                  <a:schemeClr val="tx2"/>
                </a:solidFill>
                <a:latin typeface="+mn-lt"/>
              </a:rPr>
              <a:t> and Maintenance (ADM) – Training Catalogue ver. 16.0 |</a:t>
            </a:r>
            <a:r>
              <a:rPr lang="en-US" sz="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dirty="0" smtClean="0">
                <a:solidFill>
                  <a:schemeClr val="tx2"/>
                </a:solidFill>
                <a:latin typeface="+mn-lt"/>
              </a:rPr>
              <a:t>Financial Services</a:t>
            </a:r>
            <a:endParaRPr lang="en-US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2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10280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-1986" y="1901729"/>
            <a:ext cx="11889190" cy="587067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6828" tIns="47876" rIns="36828" bIns="478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Image 10" descr="Capgemini_logo_lr.ti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email"/>
          <a:stretch>
            <a:fillRect/>
          </a:stretch>
        </p:blipFill>
        <p:spPr>
          <a:xfrm>
            <a:off x="828687" y="1054881"/>
            <a:ext cx="3785718" cy="879467"/>
          </a:xfrm>
          <a:prstGeom prst="rect">
            <a:avLst/>
          </a:prstGeom>
        </p:spPr>
      </p:pic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6589958" y="1330113"/>
            <a:ext cx="4374352" cy="32900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628702" y="7229563"/>
            <a:ext cx="5258500" cy="320597"/>
          </a:xfrm>
          <a:prstGeom prst="rect">
            <a:avLst/>
          </a:prstGeom>
        </p:spPr>
        <p:txBody>
          <a:bodyPr wrap="square" lIns="36828" tIns="36828" rIns="368278" bIns="36828" anchor="b" anchorCtr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2012 Capgemini. All rights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8683417" y="6191451"/>
            <a:ext cx="3203783" cy="425421"/>
          </a:xfrm>
          <a:prstGeom prst="rect">
            <a:avLst/>
          </a:prstGeom>
        </p:spPr>
        <p:txBody>
          <a:bodyPr wrap="none" lIns="40104" tIns="40104" rIns="401044" bIns="40104" anchor="b" anchorCtr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9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9527124" y="6723554"/>
            <a:ext cx="333867" cy="298939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1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9929600" y="6723553"/>
            <a:ext cx="337576" cy="30226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3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 cstate="email"/>
          <a:srcRect/>
          <a:stretch>
            <a:fillRect/>
          </a:stretch>
        </p:blipFill>
        <p:spPr bwMode="auto">
          <a:xfrm>
            <a:off x="10684465" y="6723553"/>
            <a:ext cx="337576" cy="30226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5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6" cstate="email"/>
          <a:srcRect/>
          <a:stretch>
            <a:fillRect/>
          </a:stretch>
        </p:blipFill>
        <p:spPr bwMode="auto">
          <a:xfrm>
            <a:off x="11090669" y="6723553"/>
            <a:ext cx="337576" cy="30226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7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8" cstate="email"/>
          <a:srcRect l="4793" t="6316" r="5718" b="7969"/>
          <a:stretch>
            <a:fillRect/>
          </a:stretch>
        </p:blipFill>
        <p:spPr>
          <a:xfrm>
            <a:off x="10335804" y="6723588"/>
            <a:ext cx="280034" cy="26987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35429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786" indent="-350786" algn="l" defTabSz="935429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0035" indent="-292322" algn="l" defTabSz="93542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285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000" indent="-233856" algn="l" defTabSz="9354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713" indent="-233856" algn="l" defTabSz="9354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428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140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7855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568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15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429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142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856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1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284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3997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1712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1"/>
          <a:ext cx="190500" cy="179917"/>
        </p:xfrm>
        <a:graphic>
          <a:graphicData uri="http://schemas.openxmlformats.org/presentationml/2006/ole">
            <p:oleObj spid="_x0000_s14376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35429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786" indent="-350786" algn="l" defTabSz="935429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0035" indent="-292322" algn="l" defTabSz="93542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285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000" indent="-233856" algn="l" defTabSz="9354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713" indent="-233856" algn="l" defTabSz="9354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428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140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7855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568" indent="-233856" algn="l" defTabSz="9354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15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429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142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856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1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284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3997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1712" algn="l" defTabSz="9354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17448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0" y="3"/>
            <a:ext cx="11887199" cy="711502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11484855" y="754940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6952"/>
            <a:fld id="{6A895693-0027-4F28-9367-92E39A51F51C}" type="slidenum">
              <a:rPr lang="en-US" sz="800">
                <a:solidFill>
                  <a:srgbClr val="998C85"/>
                </a:solidFill>
              </a:rPr>
              <a:pPr algn="ctr" defTabSz="1066952"/>
              <a:t>‹#›</a:t>
            </a:fld>
            <a:endParaRPr lang="en-US" sz="8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2" y="333493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90203" y="7506555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algn="r" defTabSz="1108937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>
                <a:solidFill>
                  <a:srgbClr val="998C85"/>
                </a:solidFill>
                <a:cs typeface="Helvetica Light"/>
              </a:rPr>
              <a:t>Copyright © Capgemini 2013.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8985513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 defTabSz="1066952"/>
            <a:r>
              <a:rPr lang="en-US" sz="800" dirty="0">
                <a:solidFill>
                  <a:srgbClr val="998C85"/>
                </a:solidFill>
              </a:rPr>
              <a:t>Technology, Development and Integration Overview | January 2013 | Financial Services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2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26664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" y="3"/>
            <a:ext cx="11887199" cy="711502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11484852" y="754940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6952"/>
            <a:fld id="{6A895693-0027-4F28-9367-92E39A51F51C}" type="slidenum">
              <a:rPr lang="en-US" sz="800">
                <a:solidFill>
                  <a:srgbClr val="998C85"/>
                </a:solidFill>
              </a:rPr>
              <a:pPr algn="ctr" defTabSz="1066952"/>
              <a:t>‹#›</a:t>
            </a:fld>
            <a:endParaRPr lang="en-US" sz="8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8" y="333493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90203" y="7506548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algn="r" defTabSz="1108937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>
                <a:solidFill>
                  <a:srgbClr val="998C85"/>
                </a:solidFill>
                <a:cs typeface="Helvetica Light"/>
              </a:rPr>
              <a:t>Copyright © Capgemini 2013.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8985513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 defTabSz="1066952"/>
            <a:r>
              <a:rPr lang="en-US" sz="800" dirty="0">
                <a:solidFill>
                  <a:srgbClr val="998C85"/>
                </a:solidFill>
              </a:rPr>
              <a:t>Technology, Development and Integration Overview | January 2013 | Financial Services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18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35880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3" y="3"/>
            <a:ext cx="11887199" cy="711502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11484858" y="754940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6952"/>
            <a:fld id="{6A895693-0027-4F28-9367-92E39A51F51C}" type="slidenum">
              <a:rPr lang="en-US" sz="800" smtClean="0">
                <a:solidFill>
                  <a:srgbClr val="998C85"/>
                </a:solidFill>
              </a:rPr>
              <a:pPr algn="ctr" defTabSz="1066952"/>
              <a:t>‹#›</a:t>
            </a:fld>
            <a:endParaRPr lang="en-US" sz="8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4" y="333493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90203" y="7506559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algn="r" defTabSz="1108937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 smtClean="0">
                <a:solidFill>
                  <a:srgbClr val="998C85"/>
                </a:solidFill>
                <a:cs typeface="Helvetica Light"/>
              </a:rPr>
              <a:t>Copyright © Capgemini 2013.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8985513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 defTabSz="1066952"/>
            <a:r>
              <a:rPr lang="en-US" sz="800" dirty="0" smtClean="0">
                <a:solidFill>
                  <a:srgbClr val="998C85"/>
                </a:solidFill>
              </a:rPr>
              <a:t>Technology, Development and Integration Overview | January 2013 | Financial Services</a:t>
            </a:r>
            <a:endParaRPr lang="en-US" sz="800" dirty="0">
              <a:solidFill>
                <a:srgbClr val="998C85"/>
              </a:solidFill>
            </a:endParaRP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4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45096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9" y="3"/>
            <a:ext cx="11887199" cy="711502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11484854" y="754940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6952"/>
            <a:fld id="{6A895693-0027-4F28-9367-92E39A51F51C}" type="slidenum">
              <a:rPr lang="en-US" sz="800" smtClean="0">
                <a:solidFill>
                  <a:srgbClr val="998C85"/>
                </a:solidFill>
              </a:rPr>
              <a:pPr algn="ctr" defTabSz="1066952"/>
              <a:t>‹#›</a:t>
            </a:fld>
            <a:endParaRPr lang="en-US" sz="8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0" y="333493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90203" y="7506552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algn="r" defTabSz="1108937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 smtClean="0">
                <a:solidFill>
                  <a:srgbClr val="998C85"/>
                </a:solidFill>
                <a:cs typeface="Helvetica Light"/>
              </a:rPr>
              <a:t>Copyright © Capgemini 2013.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8985513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 defTabSz="1066952"/>
            <a:r>
              <a:rPr lang="en-US" sz="800" dirty="0" smtClean="0">
                <a:solidFill>
                  <a:srgbClr val="998C85"/>
                </a:solidFill>
              </a:rPr>
              <a:t>Technology, Development and Integration Overview | January 2013 | Financial Services</a:t>
            </a:r>
            <a:endParaRPr lang="en-US" sz="800" dirty="0">
              <a:solidFill>
                <a:srgbClr val="998C85"/>
              </a:solidFill>
            </a:endParaRP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0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2" y="1"/>
          <a:ext cx="190500" cy="179917"/>
        </p:xfrm>
        <a:graphic>
          <a:graphicData uri="http://schemas.openxmlformats.org/presentationml/2006/ole">
            <p:oleObj spid="_x0000_s54312" name="think-cell Slide" r:id="rId2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3" y="3"/>
            <a:ext cx="11887199" cy="711502"/>
          </a:xfrm>
          <a:prstGeom prst="rect">
            <a:avLst/>
          </a:prstGeom>
        </p:spPr>
        <p:txBody>
          <a:bodyPr vert="horz" lIns="331451" tIns="36828" rIns="184140" bIns="36828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88078" y="1702241"/>
            <a:ext cx="11114320" cy="5411664"/>
          </a:xfrm>
          <a:prstGeom prst="rect">
            <a:avLst/>
          </a:prstGeom>
        </p:spPr>
        <p:txBody>
          <a:bodyPr vert="horz" lIns="0" tIns="80209" rIns="80209" bIns="8020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11484847" y="754940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6952"/>
            <a:fld id="{6A895693-0027-4F28-9367-92E39A51F51C}" type="slidenum">
              <a:rPr lang="en-US" sz="800" smtClean="0">
                <a:solidFill>
                  <a:srgbClr val="998C85"/>
                </a:solidFill>
              </a:rPr>
              <a:pPr algn="ctr" defTabSz="1066952"/>
              <a:t>‹#›</a:t>
            </a:fld>
            <a:endParaRPr lang="en-US" sz="8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6" y="333493"/>
            <a:ext cx="11887199" cy="82520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0915" tIns="55457" rIns="110915" bIns="55457" numCol="1" anchor="t" anchorCtr="0" compatLnSpc="1">
            <a:prstTxWarp prst="textNoShape">
              <a:avLst/>
            </a:prstTxWarp>
          </a:bodyPr>
          <a:lstStyle/>
          <a:p>
            <a:pPr defTabSz="1066952"/>
            <a:endParaRPr lang="fr-FR" sz="2100" dirty="0">
              <a:solidFill>
                <a:srgbClr val="263147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90203" y="7506543"/>
            <a:ext cx="3192773" cy="2079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101" tIns="40101" rIns="40101" bIns="40101" anchor="b" anchorCtr="0">
            <a:noAutofit/>
          </a:bodyPr>
          <a:lstStyle/>
          <a:p>
            <a:pPr algn="r" defTabSz="1108937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 smtClean="0">
                <a:solidFill>
                  <a:srgbClr val="998C85"/>
                </a:solidFill>
                <a:cs typeface="Helvetica Light"/>
              </a:rPr>
              <a:t>Copyright © Capgemini 2013.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7"/>
            </p:custDataLst>
          </p:nvPr>
        </p:nvSpPr>
        <p:spPr>
          <a:xfrm>
            <a:off x="8985513" y="7284188"/>
            <a:ext cx="2297465" cy="221923"/>
          </a:xfrm>
          <a:prstGeom prst="rect">
            <a:avLst/>
          </a:prstGeom>
        </p:spPr>
        <p:txBody>
          <a:bodyPr wrap="none" lIns="40101" tIns="40101" rIns="40101" bIns="40101" anchor="b" anchorCtr="0">
            <a:noAutofit/>
          </a:bodyPr>
          <a:lstStyle/>
          <a:p>
            <a:pPr algn="r" defTabSz="1066952"/>
            <a:r>
              <a:rPr lang="en-US" sz="800" dirty="0" smtClean="0">
                <a:solidFill>
                  <a:srgbClr val="998C85"/>
                </a:solidFill>
              </a:rPr>
              <a:t>Technology, Development and Integration Overview | January 2013 | Financial Services</a:t>
            </a:r>
            <a:endParaRPr lang="en-US" sz="800" dirty="0">
              <a:solidFill>
                <a:srgbClr val="998C85"/>
              </a:solidFill>
            </a:endParaRP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90763" y="7302278"/>
            <a:ext cx="1572738" cy="363440"/>
          </a:xfrm>
          <a:prstGeom prst="rect">
            <a:avLst/>
          </a:prstGeom>
          <a:noFill/>
        </p:spPr>
      </p:pic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16" y="7211060"/>
            <a:ext cx="11887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018588" rtl="0" eaLnBrk="1" latinLnBrk="0" hangingPunct="1">
        <a:lnSpc>
          <a:spcPct val="100000"/>
        </a:lnSpc>
        <a:spcBef>
          <a:spcPct val="0"/>
        </a:spcBef>
        <a:buNone/>
        <a:defRPr sz="29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63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5"/>
        </a:buClr>
        <a:buFont typeface="Wingdings" pitchFamily="2" charset="2"/>
        <a:buChar char="§"/>
        <a:defRPr sz="16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09325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63988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18652" indent="-254663" algn="l" defTabSz="1018588" rtl="0" eaLnBrk="1" latinLnBrk="0" hangingPunct="1">
        <a:lnSpc>
          <a:spcPct val="100000"/>
        </a:lnSpc>
        <a:spcBef>
          <a:spcPts val="0"/>
        </a:spcBef>
        <a:spcAft>
          <a:spcPts val="669"/>
        </a:spcAft>
        <a:buClr>
          <a:schemeClr val="bg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140" indent="-215743" algn="l" defTabSz="101858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900" kern="1200">
          <a:solidFill>
            <a:srgbClr val="494949"/>
          </a:solidFill>
          <a:latin typeface="+mn-lt"/>
          <a:ea typeface="+mn-ea"/>
          <a:cs typeface="+mn-cs"/>
        </a:defRPr>
      </a:lvl5pPr>
      <a:lvl6pPr marL="2801115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9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03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7" indent="-254647" algn="l" defTabSz="10185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4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8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5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8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62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7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51" algn="l" defTabSz="10185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7010400" y="4572000"/>
            <a:ext cx="4426527" cy="2362199"/>
            <a:chOff x="5970806" y="2496147"/>
            <a:chExt cx="3401794" cy="1723427"/>
          </a:xfrm>
        </p:grpSpPr>
        <p:sp>
          <p:nvSpPr>
            <p:cNvPr id="38" name="Rectangle 37"/>
            <p:cNvSpPr/>
            <p:nvPr/>
          </p:nvSpPr>
          <p:spPr>
            <a:xfrm>
              <a:off x="6118470" y="2644380"/>
              <a:ext cx="3108960" cy="1415035"/>
            </a:xfrm>
            <a:prstGeom prst="rect">
              <a:avLst/>
            </a:prstGeom>
            <a:solidFill>
              <a:srgbClr val="8BE3FF"/>
            </a:solidFill>
            <a:ln>
              <a:noFill/>
            </a:ln>
            <a:effectLst>
              <a:outerShdw blurRad="635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Key </a:t>
              </a:r>
              <a:r>
                <a:rPr lang="en-US" b="1" dirty="0" smtClean="0">
                  <a:solidFill>
                    <a:srgbClr val="0070C0"/>
                  </a:solidFill>
                </a:rPr>
                <a:t>Topics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Jenkins, Sonar with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Mysql</a:t>
              </a:r>
              <a:r>
                <a:rPr lang="en-US" sz="1400" dirty="0" smtClean="0">
                  <a:solidFill>
                    <a:srgbClr val="0070C0"/>
                  </a:solidFill>
                </a:rPr>
                <a:t>, VM provisioning, War/Jar deployment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grpSp>
          <p:nvGrpSpPr>
            <p:cNvPr id="5" name="Group 89"/>
            <p:cNvGrpSpPr/>
            <p:nvPr/>
          </p:nvGrpSpPr>
          <p:grpSpPr>
            <a:xfrm>
              <a:off x="5970806" y="2496147"/>
              <a:ext cx="485774" cy="485775"/>
              <a:chOff x="341313" y="4685526"/>
              <a:chExt cx="485774" cy="485775"/>
            </a:xfrm>
            <a:solidFill>
              <a:schemeClr val="tx1">
                <a:lumMod val="50000"/>
              </a:schemeClr>
            </a:solidFill>
            <a:effectLst>
              <a:outerShdw blurRad="63500" dist="127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ound Same Side Corner Rectangle 42"/>
              <p:cNvSpPr/>
              <p:nvPr/>
            </p:nvSpPr>
            <p:spPr bwMode="auto">
              <a:xfrm rot="5400000">
                <a:off x="535890" y="4490949"/>
                <a:ext cx="96619" cy="485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245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 smtClean="0">
                  <a:cs typeface="Arial" charset="0"/>
                </a:endParaRPr>
              </a:p>
            </p:txBody>
          </p:sp>
          <p:sp>
            <p:nvSpPr>
              <p:cNvPr id="44" name="Round Same Side Corner Rectangle 43"/>
              <p:cNvSpPr/>
              <p:nvPr/>
            </p:nvSpPr>
            <p:spPr bwMode="auto">
              <a:xfrm rot="10800000">
                <a:off x="341313" y="4685527"/>
                <a:ext cx="96619" cy="485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245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 smtClean="0">
                  <a:cs typeface="Arial" charset="0"/>
                </a:endParaRPr>
              </a:p>
            </p:txBody>
          </p:sp>
        </p:grpSp>
        <p:grpSp>
          <p:nvGrpSpPr>
            <p:cNvPr id="6" name="Group 90"/>
            <p:cNvGrpSpPr/>
            <p:nvPr/>
          </p:nvGrpSpPr>
          <p:grpSpPr>
            <a:xfrm rot="10800000">
              <a:off x="8886826" y="3713263"/>
              <a:ext cx="485774" cy="506311"/>
              <a:chOff x="341313" y="4608731"/>
              <a:chExt cx="485774" cy="506311"/>
            </a:xfrm>
            <a:solidFill>
              <a:schemeClr val="tx1">
                <a:lumMod val="50000"/>
              </a:schemeClr>
            </a:solidFill>
            <a:effectLst>
              <a:outerShdw blurRad="63500" dist="127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ound Same Side Corner Rectangle 40"/>
              <p:cNvSpPr/>
              <p:nvPr/>
            </p:nvSpPr>
            <p:spPr bwMode="auto">
              <a:xfrm rot="5400000">
                <a:off x="535890" y="4414154"/>
                <a:ext cx="96619" cy="485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245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 smtClean="0">
                  <a:cs typeface="Arial" charset="0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 bwMode="auto">
              <a:xfrm rot="10800000">
                <a:off x="341313" y="4629268"/>
                <a:ext cx="96619" cy="485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245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 smtClean="0">
                  <a:cs typeface="Arial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5959228" y="1185462"/>
            <a:ext cx="1965572" cy="338538"/>
          </a:xfrm>
          <a:prstGeom prst="rect">
            <a:avLst/>
          </a:prstGeom>
        </p:spPr>
        <p:txBody>
          <a:bodyPr wrap="none" lIns="91425" tIns="45712" rIns="91425" bIns="45712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Theory 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Practical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1000" y="1676400"/>
          <a:ext cx="6172200" cy="4764212"/>
        </p:xfrm>
        <a:graphic>
          <a:graphicData uri="http://schemas.openxmlformats.org/drawingml/2006/table">
            <a:tbl>
              <a:tblPr/>
              <a:tblGrid>
                <a:gridCol w="1524000"/>
                <a:gridCol w="4648200"/>
              </a:tblGrid>
              <a:tr h="308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Section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46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Overview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Overview of CI/CD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Java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Installing </a:t>
                      </a: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Java and setup home paths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Apache Tomcat and Jenkins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Installing</a:t>
                      </a:r>
                      <a:r>
                        <a:rPr lang="en-US" sz="18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Apache Tomcat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Jenkins WAR</a:t>
                      </a:r>
                      <a:r>
                        <a:rPr lang="en-US" sz="18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deployment along with JDK, </a:t>
                      </a:r>
                      <a:r>
                        <a:rPr lang="en-US" sz="1800" baseline="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Git</a:t>
                      </a:r>
                      <a:r>
                        <a:rPr lang="en-US" sz="18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and Maven setup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Installing required plug-ins 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>
                  <a:txBody>
                    <a:bodyPr/>
                    <a:lstStyle/>
                    <a:p>
                      <a:pPr marL="0" marR="0" algn="ctr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Sonar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Sonarqube</a:t>
                      </a: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installation  along with Setting up properties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>
                  <a:txBody>
                    <a:bodyPr/>
                    <a:lstStyle/>
                    <a:p>
                      <a:pPr marL="0" marR="0" algn="ctr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Jenkins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185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Jenkins integration with Sonar 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29">
                <a:tc>
                  <a:txBody>
                    <a:bodyPr/>
                    <a:lstStyle/>
                    <a:p>
                      <a:pPr marL="0" marR="0" algn="ctr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Code Quality Check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Setup code analysis using </a:t>
                      </a:r>
                      <a:r>
                        <a:rPr lang="en-US" sz="1800" kern="1200" baseline="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Sonarqube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 rowSpan="3">
                  <a:txBody>
                    <a:bodyPr/>
                    <a:lstStyle/>
                    <a:p>
                      <a:pPr marL="0" marR="0" algn="ctr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AWS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Introduction to  AWS API tools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AutoVM</a:t>
                      </a: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Provisioning in AWS 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WAR deployment on EC2 instance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81">
                <a:tc>
                  <a:txBody>
                    <a:bodyPr/>
                    <a:lstStyle/>
                    <a:p>
                      <a:pPr marL="0" marR="0" algn="ctr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Selenium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Sanity Checks</a:t>
                      </a:r>
                      <a:endParaRPr lang="en-US" sz="1800" kern="1200" baseline="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29" descr="Yellow User 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7054" y="1034531"/>
            <a:ext cx="405265" cy="49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Green User 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1143000"/>
            <a:ext cx="384173" cy="46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9448800" y="1219200"/>
            <a:ext cx="1963969" cy="338538"/>
          </a:xfrm>
          <a:prstGeom prst="rect">
            <a:avLst/>
          </a:prstGeom>
        </p:spPr>
        <p:txBody>
          <a:bodyPr wrap="none" lIns="91425" tIns="45712" rIns="91425" bIns="45712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Mode </a:t>
            </a:r>
            <a:r>
              <a:rPr lang="en-US" sz="16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Classroom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858000" y="1752600"/>
          <a:ext cx="4572000" cy="2548575"/>
        </p:xfrm>
        <a:graphic>
          <a:graphicData uri="http://schemas.openxmlformats.org/drawingml/2006/table">
            <a:tbl>
              <a:tblPr/>
              <a:tblGrid>
                <a:gridCol w="1549829"/>
                <a:gridCol w="3022171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Program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Duration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1 week (45 hours)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Skill group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DevOps</a:t>
                      </a:r>
                      <a:r>
                        <a:rPr lang="en-US" sz="14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Facilitator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Classroom / F2F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Software Requirement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Apache tomcat, Jenkins, </a:t>
                      </a:r>
                      <a:r>
                        <a:rPr lang="en-US" sz="140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Jdk</a:t>
                      </a:r>
                      <a:r>
                        <a:rPr lang="en-US" sz="14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, maven, sonar, Selenium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27">
                <a:tc>
                  <a:txBody>
                    <a:bodyPr/>
                    <a:lstStyle/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Infrastructure</a:t>
                      </a:r>
                    </a:p>
                    <a:p>
                      <a:pPr marL="0" marR="0" algn="l" defTabSz="101858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Requirement</a:t>
                      </a:r>
                      <a:endParaRPr lang="en-US" sz="1400" b="1" kern="12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Azure Cloud/ AWS </a:t>
                      </a:r>
                      <a:r>
                        <a:rPr lang="en-US" sz="1400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Cloud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2 EC2 </a:t>
                      </a:r>
                      <a:r>
                        <a:rPr lang="en-US" sz="1400" kern="1200" baseline="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T2.Medium) instances per user </a:t>
                      </a:r>
                      <a:endParaRPr lang="en-US" sz="1400" kern="12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43549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0p5rQUZbU22mWSKdDzEb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Theme1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pt_Template_Capgemini - with Grids 09.07.2012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pt_Template_Capgemini - with Grids 09.07.2012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pt_Template_Capgemini - with Grids 09.07.2012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ppt_Template_Capgemini - with Grids 09.07.2012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4_ppt_Template_Capgemini - with Grids 09.07.2012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3642</TotalTime>
  <Words>141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Theme1</vt:lpstr>
      <vt:lpstr>Closing slides</vt:lpstr>
      <vt:lpstr>Section break</vt:lpstr>
      <vt:lpstr>ppt_Template_Capgemini - with Grids 09.07.2012</vt:lpstr>
      <vt:lpstr>1_ppt_Template_Capgemini - with Grids 09.07.2012</vt:lpstr>
      <vt:lpstr>2_ppt_Template_Capgemini - with Grids 09.07.2012</vt:lpstr>
      <vt:lpstr>3_ppt_Template_Capgemini - with Grids 09.07.2012</vt:lpstr>
      <vt:lpstr>4_ppt_Template_Capgemini - with Grids 09.07.2012</vt:lpstr>
      <vt:lpstr>think-cell Slide</vt:lpstr>
      <vt:lpstr>Devops </vt:lpstr>
    </vt:vector>
  </TitlesOfParts>
  <Company>Capgemini India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shahchau</dc:creator>
  <cp:lastModifiedBy>pipawar</cp:lastModifiedBy>
  <cp:revision>299</cp:revision>
  <dcterms:created xsi:type="dcterms:W3CDTF">2015-03-18T06:52:17Z</dcterms:created>
  <dcterms:modified xsi:type="dcterms:W3CDTF">2017-01-09T05:42:15Z</dcterms:modified>
</cp:coreProperties>
</file>