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5"/>
  </p:sldMasterIdLst>
  <p:sldIdLst>
    <p:sldId id="256" r:id="rId6"/>
    <p:sldId id="257" r:id="rId7"/>
    <p:sldId id="258" r:id="rId8"/>
    <p:sldId id="259" r:id="rId9"/>
    <p:sldId id="260" r:id="rId10"/>
    <p:sldId id="261" r:id="rId11"/>
    <p:sldId id="262"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7853BF-C990-4B21-B553-F197F7AFD117}" v="13" dt="2019-12-17T10:20:13.8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viewProps" Target="viewProps.xml"/><Relationship Id="rId10" Type="http://schemas.openxmlformats.org/officeDocument/2006/relationships/slide" Target="slides/slide5.xml"/><Relationship Id="rId19"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waljeet Bhamra" userId="6f1dadc7-6b05-494f-958f-aed22974c955" providerId="ADAL" clId="{C57853BF-C990-4B21-B553-F197F7AFD117}"/>
    <pc:docChg chg="custSel addSld delSld modSld">
      <pc:chgData name="Kawaljeet Bhamra" userId="6f1dadc7-6b05-494f-958f-aed22974c955" providerId="ADAL" clId="{C57853BF-C990-4B21-B553-F197F7AFD117}" dt="2019-12-17T10:37:19.951" v="1062" actId="20577"/>
      <pc:docMkLst>
        <pc:docMk/>
      </pc:docMkLst>
      <pc:sldChg chg="modSp">
        <pc:chgData name="Kawaljeet Bhamra" userId="6f1dadc7-6b05-494f-958f-aed22974c955" providerId="ADAL" clId="{C57853BF-C990-4B21-B553-F197F7AFD117}" dt="2019-12-17T10:37:19.951" v="1062" actId="20577"/>
        <pc:sldMkLst>
          <pc:docMk/>
          <pc:sldMk cId="870795030" sldId="257"/>
        </pc:sldMkLst>
        <pc:spChg chg="mod">
          <ac:chgData name="Kawaljeet Bhamra" userId="6f1dadc7-6b05-494f-958f-aed22974c955" providerId="ADAL" clId="{C57853BF-C990-4B21-B553-F197F7AFD117}" dt="2019-12-17T10:37:19.951" v="1062" actId="20577"/>
          <ac:spMkLst>
            <pc:docMk/>
            <pc:sldMk cId="870795030" sldId="257"/>
            <ac:spMk id="4" creationId="{7D21C292-8810-4655-A72A-C5297FEA4148}"/>
          </ac:spMkLst>
        </pc:spChg>
      </pc:sldChg>
      <pc:sldChg chg="modSp">
        <pc:chgData name="Kawaljeet Bhamra" userId="6f1dadc7-6b05-494f-958f-aed22974c955" providerId="ADAL" clId="{C57853BF-C990-4B21-B553-F197F7AFD117}" dt="2019-12-17T10:06:59.055" v="766" actId="20577"/>
        <pc:sldMkLst>
          <pc:docMk/>
          <pc:sldMk cId="3021393220" sldId="260"/>
        </pc:sldMkLst>
        <pc:spChg chg="mod">
          <ac:chgData name="Kawaljeet Bhamra" userId="6f1dadc7-6b05-494f-958f-aed22974c955" providerId="ADAL" clId="{C57853BF-C990-4B21-B553-F197F7AFD117}" dt="2019-12-17T09:46:55.979" v="14" actId="122"/>
          <ac:spMkLst>
            <pc:docMk/>
            <pc:sldMk cId="3021393220" sldId="260"/>
            <ac:spMk id="2" creationId="{2F658D24-9C8A-4D7E-BE3C-5D8088B2A29F}"/>
          </ac:spMkLst>
        </pc:spChg>
        <pc:spChg chg="mod">
          <ac:chgData name="Kawaljeet Bhamra" userId="6f1dadc7-6b05-494f-958f-aed22974c955" providerId="ADAL" clId="{C57853BF-C990-4B21-B553-F197F7AFD117}" dt="2019-12-17T10:06:59.055" v="766" actId="20577"/>
          <ac:spMkLst>
            <pc:docMk/>
            <pc:sldMk cId="3021393220" sldId="260"/>
            <ac:spMk id="3" creationId="{EC44E399-4954-4D7F-84F0-18BD0BD918D7}"/>
          </ac:spMkLst>
        </pc:spChg>
      </pc:sldChg>
      <pc:sldChg chg="modSp add">
        <pc:chgData name="Kawaljeet Bhamra" userId="6f1dadc7-6b05-494f-958f-aed22974c955" providerId="ADAL" clId="{C57853BF-C990-4B21-B553-F197F7AFD117}" dt="2019-12-17T10:19:57.709" v="1058" actId="20577"/>
        <pc:sldMkLst>
          <pc:docMk/>
          <pc:sldMk cId="3279289481" sldId="261"/>
        </pc:sldMkLst>
        <pc:spChg chg="mod">
          <ac:chgData name="Kawaljeet Bhamra" userId="6f1dadc7-6b05-494f-958f-aed22974c955" providerId="ADAL" clId="{C57853BF-C990-4B21-B553-F197F7AFD117}" dt="2019-12-17T10:19:57.709" v="1058" actId="20577"/>
          <ac:spMkLst>
            <pc:docMk/>
            <pc:sldMk cId="3279289481" sldId="261"/>
            <ac:spMk id="2" creationId="{FE37885E-7A4F-4839-9AFD-5CF04C35F8BB}"/>
          </ac:spMkLst>
        </pc:spChg>
        <pc:spChg chg="mod">
          <ac:chgData name="Kawaljeet Bhamra" userId="6f1dadc7-6b05-494f-958f-aed22974c955" providerId="ADAL" clId="{C57853BF-C990-4B21-B553-F197F7AFD117}" dt="2019-12-17T10:12:31.070" v="849" actId="115"/>
          <ac:spMkLst>
            <pc:docMk/>
            <pc:sldMk cId="3279289481" sldId="261"/>
            <ac:spMk id="3" creationId="{170C02AB-76D0-4E48-94E9-1881CA70023C}"/>
          </ac:spMkLst>
        </pc:spChg>
      </pc:sldChg>
      <pc:sldChg chg="delSp modSp add">
        <pc:chgData name="Kawaljeet Bhamra" userId="6f1dadc7-6b05-494f-958f-aed22974c955" providerId="ADAL" clId="{C57853BF-C990-4B21-B553-F197F7AFD117}" dt="2019-12-17T10:15:12.197" v="900" actId="20577"/>
        <pc:sldMkLst>
          <pc:docMk/>
          <pc:sldMk cId="167739999" sldId="262"/>
        </pc:sldMkLst>
        <pc:spChg chg="del">
          <ac:chgData name="Kawaljeet Bhamra" userId="6f1dadc7-6b05-494f-958f-aed22974c955" providerId="ADAL" clId="{C57853BF-C990-4B21-B553-F197F7AFD117}" dt="2019-12-17T10:12:39.069" v="851"/>
          <ac:spMkLst>
            <pc:docMk/>
            <pc:sldMk cId="167739999" sldId="262"/>
            <ac:spMk id="2" creationId="{076BD01F-1CC2-4115-8A01-2378F9DAA190}"/>
          </ac:spMkLst>
        </pc:spChg>
        <pc:spChg chg="mod">
          <ac:chgData name="Kawaljeet Bhamra" userId="6f1dadc7-6b05-494f-958f-aed22974c955" providerId="ADAL" clId="{C57853BF-C990-4B21-B553-F197F7AFD117}" dt="2019-12-17T10:15:12.197" v="900" actId="20577"/>
          <ac:spMkLst>
            <pc:docMk/>
            <pc:sldMk cId="167739999" sldId="262"/>
            <ac:spMk id="3" creationId="{FE2BE912-5F20-4CEC-97D0-7E61EA8BB438}"/>
          </ac:spMkLst>
        </pc:spChg>
      </pc:sldChg>
      <pc:sldChg chg="delSp modSp add">
        <pc:chgData name="Kawaljeet Bhamra" userId="6f1dadc7-6b05-494f-958f-aed22974c955" providerId="ADAL" clId="{C57853BF-C990-4B21-B553-F197F7AFD117}" dt="2019-12-17T10:19:23.654" v="1039" actId="20577"/>
        <pc:sldMkLst>
          <pc:docMk/>
          <pc:sldMk cId="4057033132" sldId="263"/>
        </pc:sldMkLst>
        <pc:spChg chg="del">
          <ac:chgData name="Kawaljeet Bhamra" userId="6f1dadc7-6b05-494f-958f-aed22974c955" providerId="ADAL" clId="{C57853BF-C990-4B21-B553-F197F7AFD117}" dt="2019-12-17T10:15:22.199" v="902"/>
          <ac:spMkLst>
            <pc:docMk/>
            <pc:sldMk cId="4057033132" sldId="263"/>
            <ac:spMk id="2" creationId="{A142F98A-F68C-4EEF-AB88-19760BACA7DA}"/>
          </ac:spMkLst>
        </pc:spChg>
        <pc:spChg chg="mod">
          <ac:chgData name="Kawaljeet Bhamra" userId="6f1dadc7-6b05-494f-958f-aed22974c955" providerId="ADAL" clId="{C57853BF-C990-4B21-B553-F197F7AFD117}" dt="2019-12-17T10:19:23.654" v="1039" actId="20577"/>
          <ac:spMkLst>
            <pc:docMk/>
            <pc:sldMk cId="4057033132" sldId="263"/>
            <ac:spMk id="3" creationId="{5281A376-A012-4E15-AE86-46C35B749044}"/>
          </ac:spMkLst>
        </pc:spChg>
      </pc:sldChg>
      <pc:sldChg chg="add del">
        <pc:chgData name="Kawaljeet Bhamra" userId="6f1dadc7-6b05-494f-958f-aed22974c955" providerId="ADAL" clId="{C57853BF-C990-4B21-B553-F197F7AFD117}" dt="2019-12-17T10:21:38.749" v="1060" actId="2696"/>
        <pc:sldMkLst>
          <pc:docMk/>
          <pc:sldMk cId="3081228449" sldId="26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17-Jan-22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17-Jan-22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17-Jan-22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17-Jan-22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17-Jan-22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17-Jan-22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17-Jan-22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17-Jan-22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17-Jan-22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17-Jan-22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17-Jan-22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17-Jan-22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17-Jan-22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17-Jan-22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17-Jan-22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17-Jan-22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17-Jan-22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17-Jan-22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FA905-D6FC-4313-8E6B-27D188B1D3C3}"/>
              </a:ext>
            </a:extLst>
          </p:cNvPr>
          <p:cNvSpPr>
            <a:spLocks noGrp="1"/>
          </p:cNvSpPr>
          <p:nvPr>
            <p:ph type="ctrTitle"/>
          </p:nvPr>
        </p:nvSpPr>
        <p:spPr>
          <a:xfrm>
            <a:off x="1499512" y="1076739"/>
            <a:ext cx="8825658" cy="3329581"/>
          </a:xfrm>
        </p:spPr>
        <p:txBody>
          <a:bodyPr/>
          <a:lstStyle/>
          <a:p>
            <a:pPr algn="ctr"/>
            <a:r>
              <a:rPr lang="en-US" dirty="0"/>
              <a:t>Retail Internet Banking</a:t>
            </a:r>
            <a:endParaRPr lang="en-IN" dirty="0"/>
          </a:p>
        </p:txBody>
      </p:sp>
      <p:sp>
        <p:nvSpPr>
          <p:cNvPr id="4" name="TextBox 3">
            <a:extLst>
              <a:ext uri="{FF2B5EF4-FFF2-40B4-BE49-F238E27FC236}">
                <a16:creationId xmlns:a16="http://schemas.microsoft.com/office/drawing/2014/main" id="{EB6E2135-FA95-41CA-B4FC-313953F809CD}"/>
              </a:ext>
            </a:extLst>
          </p:cNvPr>
          <p:cNvSpPr txBox="1"/>
          <p:nvPr/>
        </p:nvSpPr>
        <p:spPr>
          <a:xfrm>
            <a:off x="8494643" y="5121678"/>
            <a:ext cx="2796209" cy="369332"/>
          </a:xfrm>
          <a:prstGeom prst="rect">
            <a:avLst/>
          </a:prstGeom>
          <a:noFill/>
        </p:spPr>
        <p:txBody>
          <a:bodyPr wrap="square" rtlCol="0">
            <a:spAutoFit/>
          </a:bodyPr>
          <a:lstStyle/>
          <a:p>
            <a:r>
              <a:rPr lang="en-US" dirty="0"/>
              <a:t>By Rajat Singh Kalra </a:t>
            </a:r>
            <a:endParaRPr lang="en-IN" dirty="0"/>
          </a:p>
        </p:txBody>
      </p:sp>
    </p:spTree>
    <p:extLst>
      <p:ext uri="{BB962C8B-B14F-4D97-AF65-F5344CB8AC3E}">
        <p14:creationId xmlns:p14="http://schemas.microsoft.com/office/powerpoint/2010/main" val="3309988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D21C292-8810-4655-A72A-C5297FEA4148}"/>
              </a:ext>
            </a:extLst>
          </p:cNvPr>
          <p:cNvSpPr>
            <a:spLocks noGrp="1"/>
          </p:cNvSpPr>
          <p:nvPr>
            <p:ph idx="1"/>
          </p:nvPr>
        </p:nvSpPr>
        <p:spPr>
          <a:xfrm>
            <a:off x="490538" y="490538"/>
            <a:ext cx="9559925" cy="5757862"/>
          </a:xfrm>
        </p:spPr>
        <p:txBody>
          <a:bodyPr/>
          <a:lstStyle/>
          <a:p>
            <a:pPr marL="0" indent="0">
              <a:buNone/>
            </a:pPr>
            <a:r>
              <a:rPr lang="en-IN" dirty="0"/>
              <a:t>A new age </a:t>
            </a:r>
            <a:r>
              <a:rPr lang="en-IN" dirty="0" err="1"/>
              <a:t>Incarta</a:t>
            </a:r>
            <a:r>
              <a:rPr lang="en-IN" dirty="0"/>
              <a:t> Development bank is planning to launch its mobile banking application. The bank plans to provide banking, home loans, Credit cards and mutual funds functions through this platform. The details of the project are provided in the document. </a:t>
            </a:r>
          </a:p>
          <a:p>
            <a:pPr marL="0" indent="0">
              <a:buNone/>
            </a:pPr>
            <a:r>
              <a:rPr lang="en-IN" dirty="0"/>
              <a:t> </a:t>
            </a:r>
          </a:p>
          <a:p>
            <a:r>
              <a:rPr lang="en-IN" dirty="0"/>
              <a:t>Create the context diagram for entire project</a:t>
            </a:r>
          </a:p>
          <a:p>
            <a:pPr lvl="0"/>
            <a:r>
              <a:rPr lang="en-IN" dirty="0"/>
              <a:t>Identify and create user stories for the banking module</a:t>
            </a:r>
          </a:p>
          <a:p>
            <a:pPr lvl="0"/>
            <a:r>
              <a:rPr lang="en-IN" dirty="0"/>
              <a:t>Create user story cards for any 3 user stories</a:t>
            </a:r>
          </a:p>
          <a:p>
            <a:endParaRPr lang="en-IN" dirty="0"/>
          </a:p>
        </p:txBody>
      </p:sp>
      <p:pic>
        <p:nvPicPr>
          <p:cNvPr id="7" name="Picture 6" descr="A close up of a logo&#10;&#10;Description automatically generated">
            <a:extLst>
              <a:ext uri="{FF2B5EF4-FFF2-40B4-BE49-F238E27FC236}">
                <a16:creationId xmlns:a16="http://schemas.microsoft.com/office/drawing/2014/main" id="{6926C11E-2971-4582-876E-9E0D1248165E}"/>
              </a:ext>
            </a:extLst>
          </p:cNvPr>
          <p:cNvPicPr>
            <a:picLocks noChangeAspect="1"/>
          </p:cNvPicPr>
          <p:nvPr/>
        </p:nvPicPr>
        <p:blipFill>
          <a:blip r:embed="rId2"/>
          <a:stretch>
            <a:fillRect/>
          </a:stretch>
        </p:blipFill>
        <p:spPr>
          <a:xfrm>
            <a:off x="8506860" y="2293040"/>
            <a:ext cx="3194602" cy="2265708"/>
          </a:xfrm>
          <a:prstGeom prst="rect">
            <a:avLst/>
          </a:prstGeom>
        </p:spPr>
      </p:pic>
    </p:spTree>
    <p:extLst>
      <p:ext uri="{BB962C8B-B14F-4D97-AF65-F5344CB8AC3E}">
        <p14:creationId xmlns:p14="http://schemas.microsoft.com/office/powerpoint/2010/main" val="870795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E251A-A4AB-4CD0-A927-AB9311FD3A27}"/>
              </a:ext>
            </a:extLst>
          </p:cNvPr>
          <p:cNvSpPr>
            <a:spLocks noGrp="1"/>
          </p:cNvSpPr>
          <p:nvPr>
            <p:ph type="title"/>
          </p:nvPr>
        </p:nvSpPr>
        <p:spPr>
          <a:xfrm>
            <a:off x="646111" y="452718"/>
            <a:ext cx="9404723" cy="541195"/>
          </a:xfrm>
        </p:spPr>
        <p:txBody>
          <a:bodyPr/>
          <a:lstStyle/>
          <a:p>
            <a:pPr algn="ctr"/>
            <a:r>
              <a:rPr lang="en-US" sz="2800" b="1" dirty="0"/>
              <a:t>Context Diagram</a:t>
            </a:r>
            <a:endParaRPr lang="en-IN" sz="2800" b="1" dirty="0"/>
          </a:p>
        </p:txBody>
      </p:sp>
      <p:pic>
        <p:nvPicPr>
          <p:cNvPr id="5" name="Content Placeholder 4" descr="A close up of a map&#10;&#10;Description automatically generated">
            <a:extLst>
              <a:ext uri="{FF2B5EF4-FFF2-40B4-BE49-F238E27FC236}">
                <a16:creationId xmlns:a16="http://schemas.microsoft.com/office/drawing/2014/main" id="{B7B7ED3F-4F22-4896-B65C-9F28788B82BA}"/>
              </a:ext>
            </a:extLst>
          </p:cNvPr>
          <p:cNvPicPr>
            <a:picLocks noGrp="1" noChangeAspect="1"/>
          </p:cNvPicPr>
          <p:nvPr>
            <p:ph idx="1"/>
          </p:nvPr>
        </p:nvPicPr>
        <p:blipFill>
          <a:blip r:embed="rId2"/>
          <a:stretch>
            <a:fillRect/>
          </a:stretch>
        </p:blipFill>
        <p:spPr>
          <a:xfrm>
            <a:off x="906393" y="1404731"/>
            <a:ext cx="9404722" cy="5000551"/>
          </a:xfrm>
        </p:spPr>
      </p:pic>
    </p:spTree>
    <p:extLst>
      <p:ext uri="{BB962C8B-B14F-4D97-AF65-F5344CB8AC3E}">
        <p14:creationId xmlns:p14="http://schemas.microsoft.com/office/powerpoint/2010/main" val="3732939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 up of a map&#10;&#10;Description automatically generated">
            <a:extLst>
              <a:ext uri="{FF2B5EF4-FFF2-40B4-BE49-F238E27FC236}">
                <a16:creationId xmlns:a16="http://schemas.microsoft.com/office/drawing/2014/main" id="{76B855D5-7121-424E-B52B-CE0AD3873EB7}"/>
              </a:ext>
            </a:extLst>
          </p:cNvPr>
          <p:cNvPicPr>
            <a:picLocks noGrp="1" noChangeAspect="1"/>
          </p:cNvPicPr>
          <p:nvPr>
            <p:ph idx="1"/>
          </p:nvPr>
        </p:nvPicPr>
        <p:blipFill>
          <a:blip r:embed="rId2"/>
          <a:stretch>
            <a:fillRect/>
          </a:stretch>
        </p:blipFill>
        <p:spPr>
          <a:xfrm>
            <a:off x="543339" y="895713"/>
            <a:ext cx="9369287" cy="5518340"/>
          </a:xfrm>
        </p:spPr>
      </p:pic>
    </p:spTree>
    <p:extLst>
      <p:ext uri="{BB962C8B-B14F-4D97-AF65-F5344CB8AC3E}">
        <p14:creationId xmlns:p14="http://schemas.microsoft.com/office/powerpoint/2010/main" val="3825298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58D24-9C8A-4D7E-BE3C-5D8088B2A29F}"/>
              </a:ext>
            </a:extLst>
          </p:cNvPr>
          <p:cNvSpPr>
            <a:spLocks noGrp="1"/>
          </p:cNvSpPr>
          <p:nvPr>
            <p:ph type="title"/>
          </p:nvPr>
        </p:nvSpPr>
        <p:spPr/>
        <p:txBody>
          <a:bodyPr/>
          <a:lstStyle/>
          <a:p>
            <a:pPr algn="ctr"/>
            <a:r>
              <a:rPr lang="en-US" dirty="0"/>
              <a:t>User Stories</a:t>
            </a:r>
            <a:endParaRPr lang="en-IN" dirty="0"/>
          </a:p>
        </p:txBody>
      </p:sp>
      <p:sp>
        <p:nvSpPr>
          <p:cNvPr id="3" name="Content Placeholder 2">
            <a:extLst>
              <a:ext uri="{FF2B5EF4-FFF2-40B4-BE49-F238E27FC236}">
                <a16:creationId xmlns:a16="http://schemas.microsoft.com/office/drawing/2014/main" id="{EC44E399-4954-4D7F-84F0-18BD0BD918D7}"/>
              </a:ext>
            </a:extLst>
          </p:cNvPr>
          <p:cNvSpPr>
            <a:spLocks noGrp="1"/>
          </p:cNvSpPr>
          <p:nvPr>
            <p:ph idx="1"/>
          </p:nvPr>
        </p:nvSpPr>
        <p:spPr>
          <a:xfrm>
            <a:off x="437322" y="1524000"/>
            <a:ext cx="9612531" cy="4724399"/>
          </a:xfrm>
        </p:spPr>
        <p:txBody>
          <a:bodyPr/>
          <a:lstStyle/>
          <a:p>
            <a:r>
              <a:rPr lang="en-US" dirty="0"/>
              <a:t>As a Customer, he /she can login as a new customer / Add a new account</a:t>
            </a:r>
          </a:p>
          <a:p>
            <a:r>
              <a:rPr lang="en-US" dirty="0"/>
              <a:t>As a Customer, he/she can view his account summary.</a:t>
            </a:r>
          </a:p>
          <a:p>
            <a:r>
              <a:rPr lang="en-US" dirty="0"/>
              <a:t>As a Customer, he/she can register payee to transfer funds.</a:t>
            </a:r>
          </a:p>
          <a:p>
            <a:r>
              <a:rPr lang="en-US" dirty="0"/>
              <a:t>As a Customer, he/she can change password</a:t>
            </a:r>
          </a:p>
          <a:p>
            <a:r>
              <a:rPr lang="en-US" dirty="0"/>
              <a:t>As a Customer, he/she can update their profile details</a:t>
            </a:r>
          </a:p>
          <a:p>
            <a:r>
              <a:rPr lang="en-US" dirty="0"/>
              <a:t>As a User, he/she can request a new password of forgot password.</a:t>
            </a:r>
            <a:endParaRPr lang="en-IN" dirty="0"/>
          </a:p>
          <a:p>
            <a:r>
              <a:rPr lang="en-IN" dirty="0"/>
              <a:t>As a Customer, he/she can download their passbook in excel format.</a:t>
            </a:r>
          </a:p>
          <a:p>
            <a:r>
              <a:rPr lang="en-IN" dirty="0"/>
              <a:t>As a Customer, he/she can search their transaction history via Start Date and End Date.</a:t>
            </a:r>
            <a:endParaRPr lang="en-US" dirty="0"/>
          </a:p>
        </p:txBody>
      </p:sp>
    </p:spTree>
    <p:extLst>
      <p:ext uri="{BB962C8B-B14F-4D97-AF65-F5344CB8AC3E}">
        <p14:creationId xmlns:p14="http://schemas.microsoft.com/office/powerpoint/2010/main" val="3021393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7885E-7A4F-4839-9AFD-5CF04C35F8BB}"/>
              </a:ext>
            </a:extLst>
          </p:cNvPr>
          <p:cNvSpPr>
            <a:spLocks noGrp="1"/>
          </p:cNvSpPr>
          <p:nvPr>
            <p:ph type="title"/>
          </p:nvPr>
        </p:nvSpPr>
        <p:spPr>
          <a:xfrm>
            <a:off x="848139" y="452718"/>
            <a:ext cx="9202695" cy="779734"/>
          </a:xfrm>
        </p:spPr>
        <p:txBody>
          <a:bodyPr/>
          <a:lstStyle/>
          <a:p>
            <a:pPr algn="ctr"/>
            <a:r>
              <a:rPr lang="en-US" sz="3600" dirty="0"/>
              <a:t>User Story – Story cards</a:t>
            </a:r>
            <a:endParaRPr lang="en-IN" sz="3600" dirty="0"/>
          </a:p>
        </p:txBody>
      </p:sp>
      <p:sp>
        <p:nvSpPr>
          <p:cNvPr id="3" name="Content Placeholder 2">
            <a:extLst>
              <a:ext uri="{FF2B5EF4-FFF2-40B4-BE49-F238E27FC236}">
                <a16:creationId xmlns:a16="http://schemas.microsoft.com/office/drawing/2014/main" id="{170C02AB-76D0-4E48-94E9-1881CA70023C}"/>
              </a:ext>
            </a:extLst>
          </p:cNvPr>
          <p:cNvSpPr>
            <a:spLocks noGrp="1"/>
          </p:cNvSpPr>
          <p:nvPr>
            <p:ph idx="1"/>
          </p:nvPr>
        </p:nvSpPr>
        <p:spPr>
          <a:xfrm>
            <a:off x="847158" y="1232452"/>
            <a:ext cx="9202695" cy="5015947"/>
          </a:xfrm>
        </p:spPr>
        <p:txBody>
          <a:bodyPr/>
          <a:lstStyle/>
          <a:p>
            <a:r>
              <a:rPr lang="en-US" b="1" u="sng" dirty="0"/>
              <a:t>USER STORY 1:</a:t>
            </a:r>
          </a:p>
          <a:p>
            <a:pPr marL="0" indent="0">
              <a:buNone/>
            </a:pPr>
            <a:r>
              <a:rPr lang="en-US" dirty="0"/>
              <a:t>As a Customer, he /she can login as a new customer / Add a new account</a:t>
            </a:r>
          </a:p>
          <a:p>
            <a:pPr>
              <a:buFont typeface="Arial" panose="020B0604020202020204" pitchFamily="34" charset="0"/>
              <a:buChar char="•"/>
            </a:pPr>
            <a:r>
              <a:rPr lang="en-IN" dirty="0"/>
              <a:t>Customer applies for the bank account. </a:t>
            </a:r>
          </a:p>
          <a:p>
            <a:pPr>
              <a:buFont typeface="Arial" panose="020B0604020202020204" pitchFamily="34" charset="0"/>
              <a:buChar char="•"/>
            </a:pPr>
            <a:r>
              <a:rPr lang="en-IN" dirty="0"/>
              <a:t>Bank employee fills in details on the basis of application form in the system</a:t>
            </a:r>
          </a:p>
          <a:p>
            <a:pPr>
              <a:buFont typeface="Arial" panose="020B0604020202020204" pitchFamily="34" charset="0"/>
              <a:buChar char="•"/>
            </a:pPr>
            <a:r>
              <a:rPr lang="en-IN" dirty="0"/>
              <a:t>Business related validations take place as a part of process in the system</a:t>
            </a:r>
          </a:p>
          <a:p>
            <a:pPr>
              <a:buFont typeface="Arial" panose="020B0604020202020204" pitchFamily="34" charset="0"/>
              <a:buChar char="•"/>
            </a:pPr>
            <a:r>
              <a:rPr lang="en-IN" dirty="0"/>
              <a:t>New Customer account gets created for the registered Customer automatically</a:t>
            </a:r>
          </a:p>
          <a:p>
            <a:pPr>
              <a:buFont typeface="Arial" panose="020B0604020202020204" pitchFamily="34" charset="0"/>
              <a:buChar char="•"/>
            </a:pPr>
            <a:r>
              <a:rPr lang="en-IN" dirty="0"/>
              <a:t>System generates random one time use password which is sent to user by post on the registered address for first login</a:t>
            </a:r>
          </a:p>
        </p:txBody>
      </p:sp>
    </p:spTree>
    <p:extLst>
      <p:ext uri="{BB962C8B-B14F-4D97-AF65-F5344CB8AC3E}">
        <p14:creationId xmlns:p14="http://schemas.microsoft.com/office/powerpoint/2010/main" val="3279289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2BE912-5F20-4CEC-97D0-7E61EA8BB438}"/>
              </a:ext>
            </a:extLst>
          </p:cNvPr>
          <p:cNvSpPr>
            <a:spLocks noGrp="1"/>
          </p:cNvSpPr>
          <p:nvPr>
            <p:ph idx="1"/>
          </p:nvPr>
        </p:nvSpPr>
        <p:spPr>
          <a:xfrm>
            <a:off x="609600" y="556592"/>
            <a:ext cx="9440253" cy="5691808"/>
          </a:xfrm>
        </p:spPr>
        <p:txBody>
          <a:bodyPr/>
          <a:lstStyle/>
          <a:p>
            <a:r>
              <a:rPr lang="en-US" b="1" u="sng" dirty="0"/>
              <a:t>USER STORY 2:</a:t>
            </a:r>
          </a:p>
          <a:p>
            <a:pPr marL="0" indent="0">
              <a:buNone/>
            </a:pPr>
            <a:endParaRPr lang="en-US" dirty="0"/>
          </a:p>
          <a:p>
            <a:pPr marL="0" indent="0">
              <a:buNone/>
            </a:pPr>
            <a:r>
              <a:rPr lang="en-US" dirty="0"/>
              <a:t>As a Customer, he/she can register payee to transfer funds.</a:t>
            </a:r>
          </a:p>
          <a:p>
            <a:pPr>
              <a:buFont typeface="Arial" panose="020B0604020202020204" pitchFamily="34" charset="0"/>
              <a:buChar char="•"/>
            </a:pPr>
            <a:r>
              <a:rPr lang="en-IN" dirty="0"/>
              <a:t>Register payee flow.</a:t>
            </a:r>
          </a:p>
          <a:p>
            <a:pPr marL="457200" indent="-457200">
              <a:buFont typeface="+mj-lt"/>
              <a:buAutoNum type="arabicPeriod"/>
            </a:pPr>
            <a:r>
              <a:rPr lang="en-IN" dirty="0"/>
              <a:t>Customer has payee account to be registered.</a:t>
            </a:r>
          </a:p>
          <a:p>
            <a:pPr marL="457200" indent="-457200">
              <a:buFont typeface="+mj-lt"/>
              <a:buAutoNum type="arabicPeriod"/>
            </a:pPr>
            <a:r>
              <a:rPr lang="en-IN" dirty="0"/>
              <a:t>Customer Add payee account and system does business validations to validate payee account and authenticate user for system security</a:t>
            </a:r>
          </a:p>
          <a:p>
            <a:pPr marL="457200" indent="-457200">
              <a:buFont typeface="+mj-lt"/>
              <a:buAutoNum type="arabicPeriod"/>
            </a:pPr>
            <a:r>
              <a:rPr lang="en-IN" dirty="0"/>
              <a:t>Payee gets added to Customer payee list.</a:t>
            </a:r>
          </a:p>
          <a:p>
            <a:pPr marL="457200" indent="-457200">
              <a:buFont typeface="+mj-lt"/>
              <a:buAutoNum type="arabicPeriod"/>
            </a:pPr>
            <a:r>
              <a:rPr lang="en-IN" dirty="0"/>
              <a:t>Customer can have multiple payees.</a:t>
            </a:r>
            <a:endParaRPr lang="en-IN" b="1" u="sng" dirty="0"/>
          </a:p>
        </p:txBody>
      </p:sp>
    </p:spTree>
    <p:extLst>
      <p:ext uri="{BB962C8B-B14F-4D97-AF65-F5344CB8AC3E}">
        <p14:creationId xmlns:p14="http://schemas.microsoft.com/office/powerpoint/2010/main" val="167739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81A376-A012-4E15-AE86-46C35B749044}"/>
              </a:ext>
            </a:extLst>
          </p:cNvPr>
          <p:cNvSpPr>
            <a:spLocks noGrp="1"/>
          </p:cNvSpPr>
          <p:nvPr>
            <p:ph idx="1"/>
          </p:nvPr>
        </p:nvSpPr>
        <p:spPr>
          <a:xfrm>
            <a:off x="384314" y="450574"/>
            <a:ext cx="9665540" cy="5797825"/>
          </a:xfrm>
        </p:spPr>
        <p:txBody>
          <a:bodyPr/>
          <a:lstStyle/>
          <a:p>
            <a:pPr marL="0" indent="0">
              <a:buNone/>
            </a:pPr>
            <a:r>
              <a:rPr lang="en-US" b="1" u="sng" dirty="0"/>
              <a:t>USER STORY 3:</a:t>
            </a:r>
          </a:p>
          <a:p>
            <a:pPr marL="0" indent="0">
              <a:buNone/>
            </a:pPr>
            <a:endParaRPr lang="en-IN" b="1" u="sng" dirty="0"/>
          </a:p>
          <a:p>
            <a:pPr marL="0" indent="0">
              <a:buNone/>
            </a:pPr>
            <a:r>
              <a:rPr lang="en-US" dirty="0"/>
              <a:t>As a User, he/she can request a new password of forgot password.</a:t>
            </a:r>
          </a:p>
          <a:p>
            <a:pPr>
              <a:buFont typeface="Arial" panose="020B0604020202020204" pitchFamily="34" charset="0"/>
              <a:buChar char="•"/>
            </a:pPr>
            <a:r>
              <a:rPr lang="en-IN" dirty="0"/>
              <a:t>User clicks on forgot password link available on login page.</a:t>
            </a:r>
          </a:p>
          <a:p>
            <a:pPr>
              <a:buFont typeface="Arial" panose="020B0604020202020204" pitchFamily="34" charset="0"/>
              <a:buChar char="•"/>
            </a:pPr>
            <a:r>
              <a:rPr lang="en-IN" dirty="0"/>
              <a:t>User has to put id and registered mobile, email correctly for authentication.</a:t>
            </a:r>
          </a:p>
          <a:p>
            <a:pPr>
              <a:buFont typeface="Arial" panose="020B0604020202020204" pitchFamily="34" charset="0"/>
              <a:buChar char="•"/>
            </a:pPr>
            <a:r>
              <a:rPr lang="en-IN" dirty="0"/>
              <a:t>System locks user account for any activity.</a:t>
            </a:r>
          </a:p>
          <a:p>
            <a:pPr>
              <a:buFont typeface="Arial" panose="020B0604020202020204" pitchFamily="34" charset="0"/>
              <a:buChar char="•"/>
            </a:pPr>
            <a:r>
              <a:rPr lang="en-IN" dirty="0"/>
              <a:t>User calls customer care for further assistance as instructed on change password screen.</a:t>
            </a:r>
          </a:p>
          <a:p>
            <a:pPr>
              <a:buFont typeface="Arial" panose="020B0604020202020204" pitchFamily="34" charset="0"/>
              <a:buChar char="•"/>
            </a:pPr>
            <a:r>
              <a:rPr lang="en-IN" dirty="0"/>
              <a:t>Bank employee changes user status to Inactive and system will generate random password for one time use. </a:t>
            </a:r>
          </a:p>
          <a:p>
            <a:pPr>
              <a:buFont typeface="Arial" panose="020B0604020202020204" pitchFamily="34" charset="0"/>
              <a:buChar char="•"/>
            </a:pPr>
            <a:r>
              <a:rPr lang="en-IN" dirty="0"/>
              <a:t>The one time password will be sent to user on registered Email Id and Phone number.</a:t>
            </a:r>
          </a:p>
          <a:p>
            <a:pPr marL="0" indent="0">
              <a:buNone/>
            </a:pPr>
            <a:endParaRPr lang="en-IN" b="1" u="sng" dirty="0"/>
          </a:p>
          <a:p>
            <a:pPr marL="0" indent="0">
              <a:buNone/>
            </a:pPr>
            <a:endParaRPr lang="en-US" b="1" u="sng" dirty="0"/>
          </a:p>
        </p:txBody>
      </p:sp>
    </p:spTree>
    <p:extLst>
      <p:ext uri="{BB962C8B-B14F-4D97-AF65-F5344CB8AC3E}">
        <p14:creationId xmlns:p14="http://schemas.microsoft.com/office/powerpoint/2010/main" val="40570331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490A4FA0B5B0849BE40BFA31813EE5C" ma:contentTypeVersion="13" ma:contentTypeDescription="Create a new document." ma:contentTypeScope="" ma:versionID="d048f7b5d313086af0fcb8793e11ccf2">
  <xsd:schema xmlns:xsd="http://www.w3.org/2001/XMLSchema" xmlns:xs="http://www.w3.org/2001/XMLSchema" xmlns:p="http://schemas.microsoft.com/office/2006/metadata/properties" xmlns:ns3="6eedb266-4334-496a-a2aa-839c8ec97aa9" xmlns:ns4="53549738-bcb1-4904-8087-5e92188c984a" targetNamespace="http://schemas.microsoft.com/office/2006/metadata/properties" ma:root="true" ma:fieldsID="4b3d85fe77aa35e56a223baea4f1ba80" ns3:_="" ns4:_="">
    <xsd:import namespace="6eedb266-4334-496a-a2aa-839c8ec97aa9"/>
    <xsd:import namespace="53549738-bcb1-4904-8087-5e92188c984a"/>
    <xsd:element name="properties">
      <xsd:complexType>
        <xsd:sequence>
          <xsd:element name="documentManagement">
            <xsd:complexType>
              <xsd:all>
                <xsd:element ref="ns3:MediaServiceMetadata" minOccurs="0"/>
                <xsd:element ref="ns3:MediaServiceFastMetadata" minOccurs="0"/>
                <xsd:element ref="ns4:SharedWithUser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edb266-4334-496a-a2aa-839c8ec97aa9"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ServiceLocation" ma:index="16" nillable="true" ma:displayName="Location" ma:internalName="MediaServiceLocatio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3549738-bcb1-4904-8087-5e92188c984a"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haredContentType xmlns="Microsoft.SharePoint.Taxonomy.ContentTypeSync" SourceId="43ba04b7-a742-4691-b569-1022787fdd07" ContentTypeId="0x01" PreviousValue="false"/>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7C7141A-CA28-476F-9E1D-54834A3B56A2}">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53549738-bcb1-4904-8087-5e92188c984a"/>
    <ds:schemaRef ds:uri="6eedb266-4334-496a-a2aa-839c8ec97aa9"/>
    <ds:schemaRef ds:uri="http://www.w3.org/XML/1998/namespace"/>
    <ds:schemaRef ds:uri="http://purl.org/dc/dcmitype/"/>
  </ds:schemaRefs>
</ds:datastoreItem>
</file>

<file path=customXml/itemProps2.xml><?xml version="1.0" encoding="utf-8"?>
<ds:datastoreItem xmlns:ds="http://schemas.openxmlformats.org/officeDocument/2006/customXml" ds:itemID="{2D5F4F48-FDF4-4A78-93BB-CB166700B3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edb266-4334-496a-a2aa-839c8ec97aa9"/>
    <ds:schemaRef ds:uri="53549738-bcb1-4904-8087-5e92188c98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8E06D17-D4C8-4BB6-A5B4-5D0E45A47408}">
  <ds:schemaRefs>
    <ds:schemaRef ds:uri="Microsoft.SharePoint.Taxonomy.ContentTypeSync"/>
  </ds:schemaRefs>
</ds:datastoreItem>
</file>

<file path=customXml/itemProps4.xml><?xml version="1.0" encoding="utf-8"?>
<ds:datastoreItem xmlns:ds="http://schemas.openxmlformats.org/officeDocument/2006/customXml" ds:itemID="{442AFBC8-8A7D-4655-9F20-721142A9A7E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Template>
  <TotalTime>47</TotalTime>
  <Words>457</Words>
  <Application>Microsoft Office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vt:lpstr>
      <vt:lpstr>Retail Internet Banking</vt:lpstr>
      <vt:lpstr>PowerPoint Presentation</vt:lpstr>
      <vt:lpstr>Context Diagram</vt:lpstr>
      <vt:lpstr>PowerPoint Presentation</vt:lpstr>
      <vt:lpstr>User Stories</vt:lpstr>
      <vt:lpstr>User Story – Story cards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Retail Internet Banking</dc:title>
  <dc:creator>Kawaljeet Bhamra</dc:creator>
  <cp:lastModifiedBy>RAJAT SINGH KALRA</cp:lastModifiedBy>
  <cp:revision>2</cp:revision>
  <dcterms:created xsi:type="dcterms:W3CDTF">2019-12-17T09:38:07Z</dcterms:created>
  <dcterms:modified xsi:type="dcterms:W3CDTF">2022-01-16T19:49:08Z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0x0101004490A4FA0B5B0849BE40BFA31813EE5C</vt:lpwstr>
  </property>
</Properties>
</file>