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62" r:id="rId3"/>
    <p:sldId id="264" r:id="rId4"/>
    <p:sldId id="263" r:id="rId5"/>
    <p:sldId id="261" r:id="rId6"/>
    <p:sldId id="259" r:id="rId7"/>
    <p:sldId id="260" r:id="rId8"/>
    <p:sldId id="256" r:id="rId9"/>
    <p:sldId id="283" r:id="rId10"/>
    <p:sldId id="265" r:id="rId11"/>
    <p:sldId id="274" r:id="rId12"/>
    <p:sldId id="275" r:id="rId13"/>
    <p:sldId id="276" r:id="rId14"/>
    <p:sldId id="268" r:id="rId15"/>
    <p:sldId id="266" r:id="rId16"/>
    <p:sldId id="269" r:id="rId17"/>
    <p:sldId id="270" r:id="rId18"/>
    <p:sldId id="272" r:id="rId19"/>
    <p:sldId id="277"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p:scale>
          <a:sx n="64" d="100"/>
          <a:sy n="64" d="100"/>
        </p:scale>
        <p:origin x="772"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4/19/2017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4/19/2017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facebook.com/Nano-LEDS-1666175347017932/?ref=page_interna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3800" dirty="0">
                <a:solidFill>
                  <a:srgbClr val="C00000"/>
                </a:solidFill>
                <a:latin typeface="Algerian" panose="04020705040A02060702" pitchFamily="82" charset="0"/>
              </a:rPr>
              <a:t>TEAM-15</a:t>
            </a:r>
          </a:p>
        </p:txBody>
      </p:sp>
      <p:pic>
        <p:nvPicPr>
          <p:cNvPr id="4" name="Picture 3"/>
          <p:cNvPicPr>
            <a:picLocks noChangeAspect="1"/>
          </p:cNvPicPr>
          <p:nvPr/>
        </p:nvPicPr>
        <p:blipFill>
          <a:blip r:embed="rId2"/>
          <a:stretch>
            <a:fillRect/>
          </a:stretch>
        </p:blipFill>
        <p:spPr>
          <a:xfrm>
            <a:off x="4668078" y="4084610"/>
            <a:ext cx="1981200" cy="2314575"/>
          </a:xfrm>
          <a:prstGeom prst="rect">
            <a:avLst/>
          </a:prstGeom>
        </p:spPr>
      </p:pic>
    </p:spTree>
    <p:extLst>
      <p:ext uri="{BB962C8B-B14F-4D97-AF65-F5344CB8AC3E}">
        <p14:creationId xmlns:p14="http://schemas.microsoft.com/office/powerpoint/2010/main" val="393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66" y="406954"/>
            <a:ext cx="9603275" cy="1049235"/>
          </a:xfrm>
        </p:spPr>
        <p:txBody>
          <a:bodyPr>
            <a:normAutofit fontScale="90000"/>
          </a:bodyPr>
          <a:lstStyle/>
          <a:p>
            <a:r>
              <a:rPr lang="en-IN" dirty="0"/>
              <a:t/>
            </a:r>
            <a:br>
              <a:rPr lang="en-IN" dirty="0"/>
            </a:br>
            <a:r>
              <a:rPr lang="en-IN" sz="4900" b="1" dirty="0">
                <a:latin typeface="Algerian" panose="04020705040A02060702" pitchFamily="82" charset="0"/>
              </a:rPr>
              <a:t>                         Value CREATION</a:t>
            </a:r>
            <a:endParaRPr lang="en-IN" b="1" dirty="0">
              <a:latin typeface="Algerian" panose="04020705040A02060702" pitchFamily="82" charset="0"/>
            </a:endParaRPr>
          </a:p>
        </p:txBody>
      </p:sp>
      <p:sp>
        <p:nvSpPr>
          <p:cNvPr id="3" name="Content Placeholder 2"/>
          <p:cNvSpPr>
            <a:spLocks noGrp="1"/>
          </p:cNvSpPr>
          <p:nvPr>
            <p:ph idx="1"/>
          </p:nvPr>
        </p:nvSpPr>
        <p:spPr/>
        <p:txBody>
          <a:bodyPr/>
          <a:lstStyle/>
          <a:p>
            <a:endParaRPr lang="en-IN" dirty="0"/>
          </a:p>
          <a:p>
            <a:r>
              <a:rPr lang="en-IN" dirty="0"/>
              <a:t>The performance of actions that increase the worth of goods, services or even a business.</a:t>
            </a:r>
          </a:p>
          <a:p>
            <a:r>
              <a:rPr lang="en-IN" dirty="0"/>
              <a:t>From a financial perspective, value is said to be created when a business earns revenue that exceeds expenses or the cost of the capital.</a:t>
            </a:r>
          </a:p>
          <a:p>
            <a:r>
              <a:rPr lang="en-IN" dirty="0"/>
              <a:t>It should be made first priority of all the employees and companies decisions.</a:t>
            </a:r>
          </a:p>
        </p:txBody>
      </p:sp>
    </p:spTree>
    <p:extLst>
      <p:ext uri="{BB962C8B-B14F-4D97-AF65-F5344CB8AC3E}">
        <p14:creationId xmlns:p14="http://schemas.microsoft.com/office/powerpoint/2010/main" val="3423115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131733"/>
          </a:xfrm>
        </p:spPr>
        <p:txBody>
          <a:bodyPr>
            <a:noAutofit/>
          </a:bodyPr>
          <a:lstStyle/>
          <a:p>
            <a:r>
              <a:rPr lang="en-US" sz="4000" b="1" dirty="0">
                <a:latin typeface="Algerian" panose="04020705040A02060702" pitchFamily="82" charset="0"/>
              </a:rPr>
              <a:t>Interdisciplinary</a:t>
            </a:r>
            <a:br>
              <a:rPr lang="en-US" sz="4000" b="1" dirty="0">
                <a:latin typeface="Algerian" panose="04020705040A02060702" pitchFamily="82" charset="0"/>
              </a:rPr>
            </a:br>
            <a:r>
              <a:rPr lang="en-US" sz="4000" b="1" dirty="0">
                <a:latin typeface="Algerian" panose="04020705040A02060702" pitchFamily="82" charset="0"/>
              </a:rPr>
              <a:t>Knowledge</a:t>
            </a:r>
            <a:br>
              <a:rPr lang="en-US" sz="4000" b="1" dirty="0">
                <a:latin typeface="Algerian" panose="04020705040A02060702" pitchFamily="82" charset="0"/>
              </a:rPr>
            </a:br>
            <a:endParaRPr lang="en-IN" sz="4000" dirty="0">
              <a:latin typeface="Algerian" panose="04020705040A02060702" pitchFamily="82" charset="0"/>
            </a:endParaRPr>
          </a:p>
        </p:txBody>
      </p:sp>
      <p:sp>
        <p:nvSpPr>
          <p:cNvPr id="3" name="Subtitle 2"/>
          <p:cNvSpPr>
            <a:spLocks noGrp="1"/>
          </p:cNvSpPr>
          <p:nvPr>
            <p:ph type="subTitle" idx="1"/>
          </p:nvPr>
        </p:nvSpPr>
        <p:spPr>
          <a:xfrm>
            <a:off x="2417780" y="3539155"/>
            <a:ext cx="8637072" cy="977621"/>
          </a:xfrm>
        </p:spPr>
        <p:txBody>
          <a:bodyPr>
            <a:noAutofit/>
          </a:bodyPr>
          <a:lstStyle/>
          <a:p>
            <a:pPr marL="285750" indent="-285750">
              <a:buFont typeface="Wingdings" panose="05000000000000000000" pitchFamily="2" charset="2"/>
              <a:buChar char="Ø"/>
            </a:pPr>
            <a:r>
              <a:rPr lang="en-US" dirty="0"/>
              <a:t>It involves combining two or more academic disciplines in an activity.</a:t>
            </a:r>
          </a:p>
          <a:p>
            <a:pPr>
              <a:buFont typeface="Wingdings" pitchFamily="2" charset="2"/>
              <a:buChar char="Ø"/>
            </a:pPr>
            <a:endParaRPr lang="en-US" dirty="0"/>
          </a:p>
          <a:p>
            <a:pPr>
              <a:buFont typeface="Wingdings" pitchFamily="2" charset="2"/>
              <a:buChar char="Ø"/>
            </a:pPr>
            <a:r>
              <a:rPr lang="en-US" dirty="0"/>
              <a:t>There is a development of empirical measures to gauge and visualize the extent and nature of interdisciplinary interchange.</a:t>
            </a:r>
          </a:p>
          <a:p>
            <a:endParaRPr lang="en-IN" dirty="0"/>
          </a:p>
        </p:txBody>
      </p:sp>
    </p:spTree>
    <p:extLst>
      <p:ext uri="{BB962C8B-B14F-4D97-AF65-F5344CB8AC3E}">
        <p14:creationId xmlns:p14="http://schemas.microsoft.com/office/powerpoint/2010/main" val="109539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err="1" smtClean="0">
                <a:latin typeface="Algerian" panose="04020705040A02060702" pitchFamily="82" charset="0"/>
              </a:rPr>
              <a:t>rEQUIREMENTS</a:t>
            </a:r>
            <a:endParaRPr lang="en-IN" sz="4400" b="1" dirty="0">
              <a:latin typeface="Algerian" panose="04020705040A02060702" pitchFamily="82" charset="0"/>
            </a:endParaRPr>
          </a:p>
        </p:txBody>
      </p:sp>
      <p:sp>
        <p:nvSpPr>
          <p:cNvPr id="3" name="TextBox 2"/>
          <p:cNvSpPr txBox="1"/>
          <p:nvPr/>
        </p:nvSpPr>
        <p:spPr>
          <a:xfrm>
            <a:off x="1733384" y="2528515"/>
            <a:ext cx="8154412" cy="2215991"/>
          </a:xfrm>
          <a:prstGeom prst="rect">
            <a:avLst/>
          </a:prstGeom>
          <a:noFill/>
        </p:spPr>
        <p:txBody>
          <a:bodyPr wrap="none" rtlCol="0">
            <a:spAutoFit/>
          </a:bodyPr>
          <a:lstStyle/>
          <a:p>
            <a:pPr marL="342900" indent="-342900">
              <a:buFont typeface="Wingdings" panose="05000000000000000000" pitchFamily="2" charset="2"/>
              <a:buChar char="q"/>
            </a:pPr>
            <a:r>
              <a:rPr lang="en-US" sz="2400" dirty="0"/>
              <a:t>Requires a huge amount of investment to set up the industry.</a:t>
            </a:r>
          </a:p>
          <a:p>
            <a:pPr marL="342900" indent="-342900">
              <a:buFont typeface="Wingdings" panose="05000000000000000000" pitchFamily="2" charset="2"/>
              <a:buChar char="q"/>
            </a:pPr>
            <a:r>
              <a:rPr lang="en-US" sz="2400" dirty="0"/>
              <a:t>Thus most expensive technologies in the world.</a:t>
            </a:r>
          </a:p>
          <a:p>
            <a:pPr marL="342900" indent="-342900">
              <a:buFont typeface="Wingdings" panose="05000000000000000000" pitchFamily="2" charset="2"/>
              <a:buChar char="q"/>
            </a:pPr>
            <a:r>
              <a:rPr lang="en-US" sz="2400" dirty="0"/>
              <a:t>Requires a lot sources: skilled employees , </a:t>
            </a:r>
            <a:r>
              <a:rPr lang="en-US" sz="2400" dirty="0" err="1"/>
              <a:t>equipments</a:t>
            </a:r>
            <a:r>
              <a:rPr lang="en-US" sz="2400" dirty="0"/>
              <a:t>.</a:t>
            </a:r>
          </a:p>
          <a:p>
            <a:pPr marL="342900" indent="-342900">
              <a:buFont typeface="Wingdings" panose="05000000000000000000" pitchFamily="2" charset="2"/>
              <a:buChar char="q"/>
            </a:pPr>
            <a:r>
              <a:rPr lang="en-US" sz="2400" dirty="0"/>
              <a:t>Prevention of health problems.</a:t>
            </a:r>
          </a:p>
          <a:p>
            <a:pPr marL="342900" indent="-342900">
              <a:buFont typeface="Wingdings" panose="05000000000000000000" pitchFamily="2" charset="2"/>
              <a:buChar char="q"/>
            </a:pPr>
            <a:r>
              <a:rPr lang="en-US" sz="2400" dirty="0"/>
              <a:t>Air and water </a:t>
            </a:r>
            <a:r>
              <a:rPr lang="en-US" sz="2400" dirty="0" err="1"/>
              <a:t>nano</a:t>
            </a:r>
            <a:r>
              <a:rPr lang="en-US" sz="2400" dirty="0"/>
              <a:t>-pollution.</a:t>
            </a:r>
          </a:p>
          <a:p>
            <a:endParaRPr lang="en-IN" dirty="0"/>
          </a:p>
        </p:txBody>
      </p:sp>
    </p:spTree>
    <p:extLst>
      <p:ext uri="{BB962C8B-B14F-4D97-AF65-F5344CB8AC3E}">
        <p14:creationId xmlns:p14="http://schemas.microsoft.com/office/powerpoint/2010/main" val="3434249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757" y="1106667"/>
            <a:ext cx="9603275" cy="1049235"/>
          </a:xfrm>
        </p:spPr>
        <p:txBody>
          <a:bodyPr>
            <a:normAutofit/>
          </a:bodyPr>
          <a:lstStyle/>
          <a:p>
            <a:r>
              <a:rPr lang="en-US" sz="3600" b="1" dirty="0">
                <a:latin typeface="Algerian" panose="04020705040A02060702" pitchFamily="82" charset="0"/>
              </a:rPr>
              <a:t>Companies that can </a:t>
            </a:r>
            <a:r>
              <a:rPr lang="en-US" sz="3600" b="1" dirty="0" err="1">
                <a:latin typeface="Algerian" panose="04020705040A02060702" pitchFamily="82" charset="0"/>
              </a:rPr>
              <a:t>catter</a:t>
            </a:r>
            <a:r>
              <a:rPr lang="en-US" sz="3600" b="1" dirty="0">
                <a:latin typeface="Algerian" panose="04020705040A02060702" pitchFamily="82" charset="0"/>
              </a:rPr>
              <a:t> to project:</a:t>
            </a:r>
            <a:endParaRPr lang="en-IN" sz="3600" b="1" dirty="0">
              <a:latin typeface="Algerian" panose="04020705040A02060702" pitchFamily="82" charset="0"/>
            </a:endParaRPr>
          </a:p>
        </p:txBody>
      </p:sp>
      <p:sp>
        <p:nvSpPr>
          <p:cNvPr id="4" name="TextBox 3"/>
          <p:cNvSpPr txBox="1"/>
          <p:nvPr/>
        </p:nvSpPr>
        <p:spPr>
          <a:xfrm>
            <a:off x="2576223" y="2631882"/>
            <a:ext cx="3764172" cy="2585323"/>
          </a:xfrm>
          <a:prstGeom prst="rect">
            <a:avLst/>
          </a:prstGeom>
          <a:noFill/>
        </p:spPr>
        <p:txBody>
          <a:bodyPr wrap="none" rtlCol="0">
            <a:spAutoFit/>
          </a:bodyPr>
          <a:lstStyle/>
          <a:p>
            <a:pPr marL="742950" indent="-742950">
              <a:buFont typeface="+mj-lt"/>
              <a:buAutoNum type="arabicPeriod"/>
            </a:pPr>
            <a:r>
              <a:rPr lang="en-US" sz="3600" dirty="0" err="1">
                <a:latin typeface="Californian FB" panose="0207040306080B030204" pitchFamily="18" charset="0"/>
              </a:rPr>
              <a:t>Nanoleaf</a:t>
            </a:r>
            <a:endParaRPr lang="en-US" sz="3600" dirty="0">
              <a:latin typeface="Californian FB" panose="0207040306080B030204" pitchFamily="18" charset="0"/>
            </a:endParaRPr>
          </a:p>
          <a:p>
            <a:pPr marL="742950" indent="-742950">
              <a:buFont typeface="+mj-lt"/>
              <a:buAutoNum type="arabicPeriod"/>
            </a:pPr>
            <a:r>
              <a:rPr lang="en-US" sz="3600" dirty="0">
                <a:latin typeface="Californian FB" panose="0207040306080B030204" pitchFamily="18" charset="0"/>
              </a:rPr>
              <a:t>Green Creative</a:t>
            </a:r>
          </a:p>
          <a:p>
            <a:pPr marL="742950" indent="-742950">
              <a:buFont typeface="+mj-lt"/>
              <a:buAutoNum type="arabicPeriod"/>
            </a:pPr>
            <a:r>
              <a:rPr lang="en-US" sz="3600" dirty="0">
                <a:latin typeface="Californian FB" panose="0207040306080B030204" pitchFamily="18" charset="0"/>
              </a:rPr>
              <a:t>USAI lighting </a:t>
            </a:r>
          </a:p>
          <a:p>
            <a:pPr marL="742950" indent="-742950">
              <a:buFont typeface="+mj-lt"/>
              <a:buAutoNum type="arabicPeriod"/>
            </a:pPr>
            <a:r>
              <a:rPr lang="en-US" sz="3600" dirty="0">
                <a:latin typeface="Californian FB" panose="0207040306080B030204" pitchFamily="18" charset="0"/>
              </a:rPr>
              <a:t>Horiba</a:t>
            </a:r>
          </a:p>
          <a:p>
            <a:endParaRPr lang="en-IN" dirty="0"/>
          </a:p>
        </p:txBody>
      </p:sp>
    </p:spTree>
    <p:extLst>
      <p:ext uri="{BB962C8B-B14F-4D97-AF65-F5344CB8AC3E}">
        <p14:creationId xmlns:p14="http://schemas.microsoft.com/office/powerpoint/2010/main" val="5235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16592" y="433329"/>
            <a:ext cx="7123666" cy="3969084"/>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3"/>
          <a:stretch>
            <a:fillRect/>
          </a:stretch>
        </p:blipFill>
        <p:spPr>
          <a:xfrm>
            <a:off x="2616592" y="4571922"/>
            <a:ext cx="7123666" cy="102136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5828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latin typeface="Algerian" panose="04020705040A02060702" pitchFamily="82" charset="0"/>
              </a:rPr>
              <a:t>                 TECHNOLOGY and TOOLs	</a:t>
            </a:r>
          </a:p>
        </p:txBody>
      </p:sp>
      <p:sp>
        <p:nvSpPr>
          <p:cNvPr id="3" name="Content Placeholder 2"/>
          <p:cNvSpPr>
            <a:spLocks noGrp="1"/>
          </p:cNvSpPr>
          <p:nvPr>
            <p:ph idx="1"/>
          </p:nvPr>
        </p:nvSpPr>
        <p:spPr/>
        <p:txBody>
          <a:bodyPr/>
          <a:lstStyle/>
          <a:p>
            <a:r>
              <a:rPr lang="en-IN" dirty="0"/>
              <a:t>This technology uses Nano-LED panels connected together with smart chip.</a:t>
            </a:r>
          </a:p>
          <a:p>
            <a:r>
              <a:rPr lang="en-IN" dirty="0"/>
              <a:t>One of the module of the Nano-LED is connected to the controller using the smart chip.</a:t>
            </a:r>
          </a:p>
          <a:p>
            <a:r>
              <a:rPr lang="en-IN" dirty="0"/>
              <a:t>The controller is synchronised with the app installed in our Android or IOS via Wi-Fi.</a:t>
            </a:r>
          </a:p>
          <a:p>
            <a:r>
              <a:rPr lang="en-IN" dirty="0"/>
              <a:t>We can directly control the colour of the panels through our device.</a:t>
            </a:r>
          </a:p>
          <a:p>
            <a:r>
              <a:rPr lang="en-IN" dirty="0"/>
              <a:t>The module can also be voice controlled using the app. </a:t>
            </a:r>
          </a:p>
          <a:p>
            <a:endParaRPr lang="en-IN" dirty="0"/>
          </a:p>
        </p:txBody>
      </p:sp>
    </p:spTree>
    <p:extLst>
      <p:ext uri="{BB962C8B-B14F-4D97-AF65-F5344CB8AC3E}">
        <p14:creationId xmlns:p14="http://schemas.microsoft.com/office/powerpoint/2010/main" val="261911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anoleaf-aurora-intro-loop">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821254" y="633046"/>
            <a:ext cx="8321551" cy="5325793"/>
          </a:xfrm>
          <a:prstGeom prst="rect">
            <a:avLst/>
          </a:prstGeom>
        </p:spPr>
      </p:pic>
      <p:sp>
        <p:nvSpPr>
          <p:cNvPr id="3" name="TextBox 2"/>
          <p:cNvSpPr txBox="1"/>
          <p:nvPr/>
        </p:nvSpPr>
        <p:spPr>
          <a:xfrm>
            <a:off x="2623930" y="159026"/>
            <a:ext cx="6009979" cy="369332"/>
          </a:xfrm>
          <a:prstGeom prst="rect">
            <a:avLst/>
          </a:prstGeom>
          <a:noFill/>
        </p:spPr>
        <p:txBody>
          <a:bodyPr wrap="none" rtlCol="0">
            <a:spAutoFit/>
          </a:bodyPr>
          <a:lstStyle/>
          <a:p>
            <a:r>
              <a:rPr lang="en-IN" dirty="0">
                <a:latin typeface="Algerian" panose="04020705040A02060702" pitchFamily="82" charset="0"/>
              </a:rPr>
              <a:t>HERE IS A SMALL VIDEO FOR BETTER UNDERSTANDING</a:t>
            </a:r>
            <a:r>
              <a:rPr lang="en-IN" dirty="0"/>
              <a:t>:</a:t>
            </a:r>
          </a:p>
        </p:txBody>
      </p:sp>
    </p:spTree>
    <p:extLst>
      <p:ext uri="{BB962C8B-B14F-4D97-AF65-F5344CB8AC3E}">
        <p14:creationId xmlns:p14="http://schemas.microsoft.com/office/powerpoint/2010/main" val="12093709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100000">
                <p:cTn id="7" fill="hold" display="0">
                  <p:stCondLst>
                    <p:cond delay="indefinite"/>
                  </p:stCondLst>
                </p:cTn>
                <p:tgtEl>
                  <p:spTgt spid="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6828" y="1915843"/>
            <a:ext cx="8865704" cy="3970318"/>
          </a:xfrm>
          <a:prstGeom prst="rect">
            <a:avLst/>
          </a:prstGeom>
        </p:spPr>
        <p:txBody>
          <a:bodyPr wrap="square">
            <a:spAutoFit/>
          </a:bodyPr>
          <a:lstStyle/>
          <a:p>
            <a:r>
              <a:rPr lang="en-IN" dirty="0">
                <a:solidFill>
                  <a:srgbClr val="000000"/>
                </a:solidFill>
                <a:latin typeface="Calibri" panose="020F0502020204030204" pitchFamily="34" charset="0"/>
              </a:rPr>
              <a:t>Nano-coatings on wall paints have </a:t>
            </a:r>
            <a:r>
              <a:rPr lang="en-IN" dirty="0" smtClean="0">
                <a:solidFill>
                  <a:srgbClr val="000000"/>
                </a:solidFill>
                <a:latin typeface="Calibri" panose="020F0502020204030204" pitchFamily="34" charset="0"/>
              </a:rPr>
              <a:t>also recently </a:t>
            </a:r>
            <a:r>
              <a:rPr lang="en-IN" dirty="0">
                <a:solidFill>
                  <a:srgbClr val="000000"/>
                </a:solidFill>
                <a:latin typeface="Calibri" panose="020F0502020204030204" pitchFamily="34" charset="0"/>
              </a:rPr>
              <a:t>been added to </a:t>
            </a:r>
            <a:r>
              <a:rPr lang="en-IN" dirty="0" smtClean="0">
                <a:solidFill>
                  <a:srgbClr val="000000"/>
                </a:solidFill>
                <a:latin typeface="Calibri" panose="020F0502020204030204" pitchFamily="34" charset="0"/>
              </a:rPr>
              <a:t>the</a:t>
            </a:r>
            <a:r>
              <a:rPr lang="en-IN" dirty="0" smtClean="0">
                <a:solidFill>
                  <a:srgbClr val="000000"/>
                </a:solidFill>
                <a:latin typeface="Calibri" panose="020F0502020204030204" pitchFamily="34" charset="0"/>
              </a:rPr>
              <a:t> </a:t>
            </a:r>
            <a:r>
              <a:rPr lang="en-IN" dirty="0">
                <a:solidFill>
                  <a:srgbClr val="000000"/>
                </a:solidFill>
                <a:latin typeface="Calibri" panose="020F0502020204030204" pitchFamily="34" charset="0"/>
              </a:rPr>
              <a:t>already comprehensive product offering, as something both new and innovative whilst complimentary to </a:t>
            </a:r>
            <a:r>
              <a:rPr lang="en-IN" dirty="0" smtClean="0">
                <a:solidFill>
                  <a:srgbClr val="000000"/>
                </a:solidFill>
                <a:latin typeface="Calibri" panose="020F0502020204030204" pitchFamily="34" charset="0"/>
              </a:rPr>
              <a:t>the </a:t>
            </a:r>
            <a:r>
              <a:rPr lang="en-IN" dirty="0" smtClean="0">
                <a:solidFill>
                  <a:srgbClr val="000000"/>
                </a:solidFill>
                <a:latin typeface="Calibri" panose="020F0502020204030204" pitchFamily="34" charset="0"/>
              </a:rPr>
              <a:t> </a:t>
            </a:r>
            <a:r>
              <a:rPr lang="en-IN" dirty="0">
                <a:solidFill>
                  <a:srgbClr val="000000"/>
                </a:solidFill>
                <a:latin typeface="Calibri" panose="020F0502020204030204" pitchFamily="34" charset="0"/>
              </a:rPr>
              <a:t>existing ranges providing unrivalled protection. With the support of </a:t>
            </a:r>
            <a:r>
              <a:rPr lang="en-IN" dirty="0" smtClean="0">
                <a:solidFill>
                  <a:srgbClr val="000000"/>
                </a:solidFill>
                <a:latin typeface="Calibri" panose="020F0502020204030204" pitchFamily="34" charset="0"/>
              </a:rPr>
              <a:t>some Universities and </a:t>
            </a:r>
            <a:r>
              <a:rPr lang="en-IN" dirty="0" smtClean="0">
                <a:solidFill>
                  <a:srgbClr val="000000"/>
                </a:solidFill>
                <a:latin typeface="Calibri" panose="020F0502020204030204" pitchFamily="34" charset="0"/>
              </a:rPr>
              <a:t>manufacturing partners who have collaborated to work upon this technology, like </a:t>
            </a:r>
            <a:r>
              <a:rPr lang="en-IN" dirty="0">
                <a:solidFill>
                  <a:srgbClr val="000000"/>
                </a:solidFill>
                <a:latin typeface="Calibri" panose="020F0502020204030204" pitchFamily="34" charset="0"/>
              </a:rPr>
              <a:t>New Guard Wall Paints’ Coatings </a:t>
            </a:r>
            <a:r>
              <a:rPr lang="en-IN" dirty="0" smtClean="0">
                <a:solidFill>
                  <a:srgbClr val="000000"/>
                </a:solidFill>
                <a:latin typeface="Calibri" panose="020F0502020204030204" pitchFamily="34" charset="0"/>
              </a:rPr>
              <a:t>,are </a:t>
            </a:r>
            <a:r>
              <a:rPr lang="en-IN" dirty="0">
                <a:solidFill>
                  <a:srgbClr val="000000"/>
                </a:solidFill>
                <a:latin typeface="Calibri" panose="020F0502020204030204" pitchFamily="34" charset="0"/>
              </a:rPr>
              <a:t>able to take this revolutionary range of products to market with </a:t>
            </a:r>
            <a:r>
              <a:rPr lang="en-IN" dirty="0" smtClean="0">
                <a:solidFill>
                  <a:srgbClr val="000000"/>
                </a:solidFill>
                <a:latin typeface="Calibri" panose="020F0502020204030204" pitchFamily="34" charset="0"/>
              </a:rPr>
              <a:t>some</a:t>
            </a:r>
            <a:r>
              <a:rPr lang="en-IN" dirty="0" smtClean="0">
                <a:solidFill>
                  <a:srgbClr val="000000"/>
                </a:solidFill>
                <a:latin typeface="Calibri" panose="020F0502020204030204" pitchFamily="34" charset="0"/>
              </a:rPr>
              <a:t> </a:t>
            </a:r>
            <a:r>
              <a:rPr lang="en-IN" dirty="0">
                <a:solidFill>
                  <a:srgbClr val="000000"/>
                </a:solidFill>
                <a:latin typeface="Calibri" panose="020F0502020204030204" pitchFamily="34" charset="0"/>
              </a:rPr>
              <a:t>exceptional levels of service and comprehensive support, whilst also having the technical back-up of specialists in this field.</a:t>
            </a:r>
            <a:endParaRPr lang="en-IN" dirty="0"/>
          </a:p>
          <a:p>
            <a:endParaRPr lang="en-IN" dirty="0"/>
          </a:p>
          <a:p>
            <a:r>
              <a:rPr lang="en-IN" dirty="0"/>
              <a:t/>
            </a:r>
            <a:br>
              <a:rPr lang="en-IN" dirty="0"/>
            </a:br>
            <a:r>
              <a:rPr lang="en-IN" b="1" u="sng" dirty="0">
                <a:solidFill>
                  <a:srgbClr val="000000"/>
                </a:solidFill>
                <a:latin typeface="Calibri" panose="020F0502020204030204" pitchFamily="34" charset="0"/>
              </a:rPr>
              <a:t>FEATURES OF NANO-PAINTS</a:t>
            </a:r>
            <a:endParaRPr lang="en-IN" dirty="0"/>
          </a:p>
          <a:p>
            <a:pPr fontAlgn="base">
              <a:buFont typeface="Arial" panose="020B0604020202020204" pitchFamily="34" charset="0"/>
              <a:buChar char="•"/>
            </a:pPr>
            <a:r>
              <a:rPr lang="en-IN" dirty="0">
                <a:solidFill>
                  <a:srgbClr val="000000"/>
                </a:solidFill>
                <a:latin typeface="Calibri" panose="020F0502020204030204" pitchFamily="34" charset="0"/>
              </a:rPr>
              <a:t>Steel Unrivalled </a:t>
            </a:r>
            <a:r>
              <a:rPr lang="en-IN" dirty="0" smtClean="0">
                <a:solidFill>
                  <a:srgbClr val="000000"/>
                </a:solidFill>
                <a:latin typeface="Calibri" panose="020F0502020204030204" pitchFamily="34" charset="0"/>
              </a:rPr>
              <a:t>anti-corrosive and </a:t>
            </a:r>
            <a:r>
              <a:rPr lang="en-IN" dirty="0">
                <a:solidFill>
                  <a:srgbClr val="000000"/>
                </a:solidFill>
                <a:latin typeface="Calibri" panose="020F0502020204030204" pitchFamily="34" charset="0"/>
              </a:rPr>
              <a:t>temperature </a:t>
            </a:r>
            <a:r>
              <a:rPr lang="en-IN" dirty="0" smtClean="0">
                <a:solidFill>
                  <a:srgbClr val="000000"/>
                </a:solidFill>
                <a:latin typeface="Calibri" panose="020F0502020204030204" pitchFamily="34" charset="0"/>
              </a:rPr>
              <a:t>resistance</a:t>
            </a:r>
            <a:endParaRPr lang="en-IN" dirty="0">
              <a:solidFill>
                <a:srgbClr val="000000"/>
              </a:solidFill>
              <a:latin typeface="Arial" panose="020B0604020202020204" pitchFamily="34" charset="0"/>
            </a:endParaRPr>
          </a:p>
          <a:p>
            <a:pPr fontAlgn="base">
              <a:buFont typeface="Arial" panose="020B0604020202020204" pitchFamily="34" charset="0"/>
              <a:buChar char="•"/>
            </a:pPr>
            <a:r>
              <a:rPr lang="en-IN" dirty="0">
                <a:solidFill>
                  <a:srgbClr val="000000"/>
                </a:solidFill>
                <a:latin typeface="Calibri" panose="020F0502020204030204" pitchFamily="34" charset="0"/>
              </a:rPr>
              <a:t>Easy application </a:t>
            </a:r>
            <a:r>
              <a:rPr lang="en-IN" dirty="0" smtClean="0">
                <a:solidFill>
                  <a:srgbClr val="000000"/>
                </a:solidFill>
                <a:latin typeface="Calibri" panose="020F0502020204030204" pitchFamily="34" charset="0"/>
              </a:rPr>
              <a:t>with the help of</a:t>
            </a:r>
            <a:r>
              <a:rPr lang="en-IN" dirty="0" smtClean="0">
                <a:solidFill>
                  <a:srgbClr val="000000"/>
                </a:solidFill>
                <a:latin typeface="Calibri" panose="020F0502020204030204" pitchFamily="34" charset="0"/>
              </a:rPr>
              <a:t> </a:t>
            </a:r>
            <a:r>
              <a:rPr lang="en-IN" dirty="0">
                <a:solidFill>
                  <a:srgbClr val="000000"/>
                </a:solidFill>
                <a:latin typeface="Calibri" panose="020F0502020204030204" pitchFamily="34" charset="0"/>
              </a:rPr>
              <a:t>micro-fibre </a:t>
            </a:r>
            <a:r>
              <a:rPr lang="en-IN" dirty="0" smtClean="0">
                <a:solidFill>
                  <a:srgbClr val="000000"/>
                </a:solidFill>
                <a:latin typeface="Calibri" panose="020F0502020204030204" pitchFamily="34" charset="0"/>
              </a:rPr>
              <a:t>clothes</a:t>
            </a:r>
            <a:endParaRPr lang="en-IN" dirty="0">
              <a:solidFill>
                <a:srgbClr val="000000"/>
              </a:solidFill>
              <a:latin typeface="Arial" panose="020B0604020202020204" pitchFamily="34" charset="0"/>
            </a:endParaRPr>
          </a:p>
          <a:p>
            <a:pPr fontAlgn="base">
              <a:buFont typeface="Arial" panose="020B0604020202020204" pitchFamily="34" charset="0"/>
              <a:buChar char="•"/>
            </a:pPr>
            <a:r>
              <a:rPr lang="en-IN" dirty="0">
                <a:solidFill>
                  <a:srgbClr val="000000"/>
                </a:solidFill>
                <a:latin typeface="Calibri" panose="020F0502020204030204" pitchFamily="34" charset="0"/>
              </a:rPr>
              <a:t> Easy maintenance &amp; repair – unlimited re-coating ability</a:t>
            </a:r>
            <a:endParaRPr lang="en-IN" dirty="0">
              <a:solidFill>
                <a:srgbClr val="000000"/>
              </a:solidFill>
              <a:latin typeface="Arial" panose="020B0604020202020204" pitchFamily="34" charset="0"/>
            </a:endParaRPr>
          </a:p>
          <a:p>
            <a:pPr fontAlgn="base">
              <a:buFont typeface="Arial" panose="020B0604020202020204" pitchFamily="34" charset="0"/>
              <a:buChar char="•"/>
            </a:pPr>
            <a:r>
              <a:rPr lang="en-IN" dirty="0">
                <a:solidFill>
                  <a:srgbClr val="000000"/>
                </a:solidFill>
                <a:latin typeface="Calibri" panose="020F0502020204030204" pitchFamily="34" charset="0"/>
              </a:rPr>
              <a:t>Minimal preparation required. </a:t>
            </a:r>
            <a:endParaRPr lang="en-IN" dirty="0">
              <a:solidFill>
                <a:srgbClr val="000000"/>
              </a:solidFill>
              <a:latin typeface="Arial" panose="020B0604020202020204" pitchFamily="34" charset="0"/>
            </a:endParaRPr>
          </a:p>
        </p:txBody>
      </p:sp>
      <p:sp>
        <p:nvSpPr>
          <p:cNvPr id="3" name="Rectangle 2"/>
          <p:cNvSpPr/>
          <p:nvPr/>
        </p:nvSpPr>
        <p:spPr>
          <a:xfrm>
            <a:off x="2109545" y="1002105"/>
            <a:ext cx="7100515" cy="532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u="sng" dirty="0" smtClean="0">
                <a:solidFill>
                  <a:schemeClr val="tx1"/>
                </a:solidFill>
                <a:latin typeface="Algerian" panose="04020705040A02060702" pitchFamily="82" charset="0"/>
              </a:rPr>
              <a:t>COLLABORATIVE WORKINGS</a:t>
            </a:r>
            <a:endParaRPr lang="en-IN" sz="3600" b="1" u="sng"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05346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239" y="1007165"/>
            <a:ext cx="8643154" cy="2636915"/>
          </a:xfrm>
        </p:spPr>
        <p:txBody>
          <a:bodyPr>
            <a:noAutofit/>
          </a:bodyPr>
          <a:lstStyle/>
          <a:p>
            <a:pPr algn="ctr"/>
            <a:r>
              <a:rPr lang="en-IN" sz="1800" cap="none" dirty="0">
                <a:latin typeface="+mn-lt"/>
              </a:rPr>
              <a:t>According to the task, a website </a:t>
            </a:r>
            <a:r>
              <a:rPr lang="en-IN" sz="1800" cap="none" dirty="0" smtClean="0">
                <a:latin typeface="+mn-lt"/>
              </a:rPr>
              <a:t>and </a:t>
            </a:r>
            <a:r>
              <a:rPr lang="en-IN" sz="1800" cap="none" dirty="0" err="1" smtClean="0">
                <a:latin typeface="+mn-lt"/>
              </a:rPr>
              <a:t>facebook</a:t>
            </a:r>
            <a:r>
              <a:rPr lang="en-IN" sz="1800" cap="none" dirty="0" smtClean="0">
                <a:latin typeface="+mn-lt"/>
              </a:rPr>
              <a:t> page was </a:t>
            </a:r>
            <a:r>
              <a:rPr lang="en-IN" sz="1800" cap="none" dirty="0">
                <a:latin typeface="+mn-lt"/>
              </a:rPr>
              <a:t>created and the research information was uploaded on it so as to brief the customers about nanotechnology in </a:t>
            </a:r>
            <a:r>
              <a:rPr lang="en-IN" sz="1800" cap="none" dirty="0" err="1" smtClean="0">
                <a:latin typeface="+mn-lt"/>
              </a:rPr>
              <a:t>paints.Also</a:t>
            </a:r>
            <a:r>
              <a:rPr lang="en-IN" sz="1800" cap="none" dirty="0" smtClean="0">
                <a:latin typeface="+mn-lt"/>
              </a:rPr>
              <a:t> marketing for the same was done by sharing the same set of information among other student members.</a:t>
            </a:r>
            <a:r>
              <a:rPr lang="en-IN" sz="1800" cap="none" dirty="0">
                <a:latin typeface="+mn-lt"/>
              </a:rPr>
              <a:t/>
            </a:r>
            <a:br>
              <a:rPr lang="en-IN" sz="1800" cap="none" dirty="0">
                <a:latin typeface="+mn-lt"/>
              </a:rPr>
            </a:br>
            <a:r>
              <a:rPr lang="en-IN" sz="1800" cap="none" dirty="0">
                <a:latin typeface="+mn-lt"/>
              </a:rPr>
              <a:t/>
            </a:r>
            <a:br>
              <a:rPr lang="en-IN" sz="1800" cap="none" dirty="0">
                <a:latin typeface="+mn-lt"/>
              </a:rPr>
            </a:br>
            <a:r>
              <a:rPr lang="en-IN" sz="1800" b="1" u="sng" cap="none" dirty="0">
                <a:latin typeface="+mn-lt"/>
              </a:rPr>
              <a:t>Http://nanotechnology-in-paints.Webnode.Com/</a:t>
            </a:r>
            <a:r>
              <a:rPr lang="en-IN" sz="1800" b="1" cap="none" dirty="0">
                <a:latin typeface="+mn-lt"/>
              </a:rPr>
              <a:t/>
            </a:r>
            <a:br>
              <a:rPr lang="en-IN" sz="1800" b="1" cap="none" dirty="0">
                <a:latin typeface="+mn-lt"/>
              </a:rPr>
            </a:br>
            <a:r>
              <a:rPr lang="en-IN" sz="1800" b="1" cap="none" dirty="0">
                <a:latin typeface="+mn-lt"/>
              </a:rPr>
              <a:t/>
            </a:r>
            <a:br>
              <a:rPr lang="en-IN" sz="1800" b="1" cap="none" dirty="0">
                <a:latin typeface="+mn-lt"/>
              </a:rPr>
            </a:br>
            <a:r>
              <a:rPr lang="en-IN" sz="1800" cap="none" dirty="0">
                <a:latin typeface="+mn-lt"/>
              </a:rPr>
              <a:t>For better understanding of this concept, a video link is been provided below:-</a:t>
            </a:r>
            <a:br>
              <a:rPr lang="en-IN" sz="1800" cap="none" dirty="0">
                <a:latin typeface="+mn-lt"/>
              </a:rPr>
            </a:br>
            <a:r>
              <a:rPr lang="en-IN" sz="1800" cap="none" dirty="0">
                <a:latin typeface="+mn-lt"/>
              </a:rPr>
              <a:t/>
            </a:r>
            <a:br>
              <a:rPr lang="en-IN" sz="1800" cap="none" dirty="0">
                <a:latin typeface="+mn-lt"/>
              </a:rPr>
            </a:br>
            <a:endParaRPr lang="en-IN" sz="1800" cap="none" dirty="0">
              <a:latin typeface="+mn-lt"/>
            </a:endParaRPr>
          </a:p>
        </p:txBody>
      </p:sp>
      <p:sp>
        <p:nvSpPr>
          <p:cNvPr id="3" name="Text Placeholder 2"/>
          <p:cNvSpPr>
            <a:spLocks noGrp="1"/>
          </p:cNvSpPr>
          <p:nvPr>
            <p:ph type="body" idx="1"/>
          </p:nvPr>
        </p:nvSpPr>
        <p:spPr/>
        <p:txBody>
          <a:bodyPr>
            <a:normAutofit fontScale="47500" lnSpcReduction="20000"/>
          </a:bodyPr>
          <a:lstStyle/>
          <a:p>
            <a:pPr algn="ctr"/>
            <a:r>
              <a:rPr lang="en-IN" sz="5900" b="1" u="sng" dirty="0">
                <a:latin typeface="+mj-lt"/>
              </a:rPr>
              <a:t>https://youtu.be/</a:t>
            </a:r>
            <a:r>
              <a:rPr lang="en-IN" sz="5800" b="1" u="sng" dirty="0">
                <a:latin typeface="+mj-lt"/>
              </a:rPr>
              <a:t>iA1ixVJo-xuw</a:t>
            </a:r>
            <a:endParaRPr lang="en-IN" sz="5800" b="1" dirty="0">
              <a:latin typeface="+mj-lt"/>
            </a:endParaRPr>
          </a:p>
          <a:p>
            <a:r>
              <a:rPr lang="en-IN" dirty="0"/>
              <a:t/>
            </a:r>
            <a:br>
              <a:rPr lang="en-IN" dirty="0"/>
            </a:br>
            <a:endParaRPr lang="en-IN" dirty="0"/>
          </a:p>
        </p:txBody>
      </p:sp>
    </p:spTree>
    <p:extLst>
      <p:ext uri="{BB962C8B-B14F-4D97-AF65-F5344CB8AC3E}">
        <p14:creationId xmlns:p14="http://schemas.microsoft.com/office/powerpoint/2010/main" val="1107453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120" y="890715"/>
            <a:ext cx="9603275" cy="1049235"/>
          </a:xfrm>
        </p:spPr>
        <p:txBody>
          <a:bodyPr>
            <a:normAutofit/>
          </a:bodyPr>
          <a:lstStyle/>
          <a:p>
            <a:r>
              <a:rPr lang="en-IN" sz="5400" b="1" dirty="0">
                <a:latin typeface="Algerian" panose="04020705040A02060702" pitchFamily="82" charset="0"/>
              </a:rPr>
              <a:t>PROJECT MANAGEMENT</a:t>
            </a:r>
          </a:p>
        </p:txBody>
      </p:sp>
      <p:sp>
        <p:nvSpPr>
          <p:cNvPr id="3" name="Content Placeholder 2"/>
          <p:cNvSpPr>
            <a:spLocks noGrp="1"/>
          </p:cNvSpPr>
          <p:nvPr>
            <p:ph idx="1"/>
          </p:nvPr>
        </p:nvSpPr>
        <p:spPr/>
        <p:txBody>
          <a:bodyPr>
            <a:normAutofit/>
          </a:bodyPr>
          <a:lstStyle/>
          <a:p>
            <a:pPr marL="0" indent="0">
              <a:buNone/>
            </a:pPr>
            <a:r>
              <a:rPr lang="en-IN" sz="4800" b="1" dirty="0"/>
              <a:t>Definition</a:t>
            </a:r>
            <a:r>
              <a:rPr lang="en-IN" sz="4000" dirty="0"/>
              <a:t> :- This is a process to reach from CONCEPTION to COMPLETION.</a:t>
            </a:r>
          </a:p>
        </p:txBody>
      </p:sp>
      <p:pic>
        <p:nvPicPr>
          <p:cNvPr id="4" name="Picture 3"/>
          <p:cNvPicPr>
            <a:picLocks noChangeAspect="1"/>
          </p:cNvPicPr>
          <p:nvPr/>
        </p:nvPicPr>
        <p:blipFill>
          <a:blip r:embed="rId2"/>
          <a:stretch>
            <a:fillRect/>
          </a:stretch>
        </p:blipFill>
        <p:spPr>
          <a:xfrm>
            <a:off x="3999009" y="4071068"/>
            <a:ext cx="3538827" cy="1665384"/>
          </a:xfrm>
          <a:prstGeom prst="rect">
            <a:avLst/>
          </a:prstGeom>
        </p:spPr>
      </p:pic>
    </p:spTree>
    <p:extLst>
      <p:ext uri="{BB962C8B-B14F-4D97-AF65-F5344CB8AC3E}">
        <p14:creationId xmlns:p14="http://schemas.microsoft.com/office/powerpoint/2010/main" val="383020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51579" y="617975"/>
            <a:ext cx="9603275" cy="1235780"/>
          </a:xfrm>
        </p:spPr>
        <p:txBody>
          <a:bodyPr/>
          <a:lstStyle/>
          <a:p>
            <a:pPr algn="just"/>
            <a:r>
              <a:rPr lang="en-IN" dirty="0">
                <a:solidFill>
                  <a:srgbClr val="000000"/>
                </a:solidFill>
                <a:latin typeface="Comic Sans MS" panose="030F0702030302020204" pitchFamily="66" charset="0"/>
              </a:rPr>
              <a:t>           </a:t>
            </a:r>
            <a:br>
              <a:rPr lang="en-IN" dirty="0">
                <a:solidFill>
                  <a:srgbClr val="000000"/>
                </a:solidFill>
                <a:latin typeface="Comic Sans MS" panose="030F0702030302020204" pitchFamily="66" charset="0"/>
              </a:rPr>
            </a:br>
            <a:r>
              <a:rPr lang="en-IN" dirty="0">
                <a:solidFill>
                  <a:srgbClr val="000000"/>
                </a:solidFill>
                <a:latin typeface="Algerian" panose="04020705040A02060702" pitchFamily="82" charset="0"/>
              </a:rPr>
              <a:t>              What are NANO-LEDs?</a:t>
            </a:r>
            <a:endParaRPr lang="en-IN" dirty="0">
              <a:latin typeface="Algerian" panose="04020705040A02060702" pitchFamily="82" charset="0"/>
            </a:endParaRPr>
          </a:p>
        </p:txBody>
      </p:sp>
      <p:sp>
        <p:nvSpPr>
          <p:cNvPr id="7" name="Content Placeholder 6"/>
          <p:cNvSpPr>
            <a:spLocks noGrp="1"/>
          </p:cNvSpPr>
          <p:nvPr>
            <p:ph idx="1"/>
          </p:nvPr>
        </p:nvSpPr>
        <p:spPr/>
        <p:txBody>
          <a:bodyPr>
            <a:normAutofit/>
          </a:bodyPr>
          <a:lstStyle/>
          <a:p>
            <a:r>
              <a:rPr lang="en-IN" dirty="0">
                <a:solidFill>
                  <a:srgbClr val="000000"/>
                </a:solidFill>
                <a:latin typeface="Comic Sans MS" panose="030F0702030302020204" pitchFamily="66" charset="0"/>
              </a:rPr>
              <a:t> </a:t>
            </a:r>
            <a:r>
              <a:rPr lang="en-IN" dirty="0">
                <a:solidFill>
                  <a:srgbClr val="333333"/>
                </a:solidFill>
                <a:latin typeface="Comic Sans MS" panose="030F0702030302020204" pitchFamily="66" charset="0"/>
              </a:rPr>
              <a:t>The Nano-LED range is a novel and economical light source system </a:t>
            </a:r>
          </a:p>
          <a:p>
            <a:r>
              <a:rPr lang="en-IN" dirty="0">
                <a:solidFill>
                  <a:srgbClr val="333333"/>
                </a:solidFill>
                <a:latin typeface="Comic Sans MS" panose="030F0702030302020204" pitchFamily="66" charset="0"/>
              </a:rPr>
              <a:t>It utilizes pulsed laser diode and LED technology to generate short optical pulses over a wide range of repetition rates and wavelengths. </a:t>
            </a:r>
          </a:p>
          <a:p>
            <a:r>
              <a:rPr lang="en-IN" dirty="0">
                <a:solidFill>
                  <a:srgbClr val="333333"/>
                </a:solidFill>
                <a:latin typeface="Comic Sans MS" panose="030F0702030302020204" pitchFamily="66" charset="0"/>
              </a:rPr>
              <a:t>Optical pulses as short as 70ps can be generated at repetition rates up to 1MHz.</a:t>
            </a:r>
            <a:endParaRPr lang="en-IN" dirty="0"/>
          </a:p>
          <a:p>
            <a:pPr marL="0" indent="0">
              <a:buNone/>
            </a:pPr>
            <a:r>
              <a:rPr lang="en-IN" dirty="0"/>
              <a:t/>
            </a:r>
            <a:br>
              <a:rPr lang="en-IN" dirty="0"/>
            </a:br>
            <a:r>
              <a:rPr lang="en-IN" dirty="0"/>
              <a:t/>
            </a:r>
            <a:br>
              <a:rPr lang="en-IN" dirty="0"/>
            </a:br>
            <a:endParaRPr lang="en-IN"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2500934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latin typeface="Algerian" panose="04020705040A02060702" pitchFamily="82" charset="0"/>
              </a:rPr>
              <a:t>STEPS TO BE FOLLOWED:</a:t>
            </a:r>
          </a:p>
        </p:txBody>
      </p:sp>
      <p:sp>
        <p:nvSpPr>
          <p:cNvPr id="3" name="Content Placeholder 2"/>
          <p:cNvSpPr>
            <a:spLocks noGrp="1"/>
          </p:cNvSpPr>
          <p:nvPr>
            <p:ph idx="1"/>
          </p:nvPr>
        </p:nvSpPr>
        <p:spPr/>
        <p:txBody>
          <a:bodyPr/>
          <a:lstStyle/>
          <a:p>
            <a:r>
              <a:rPr lang="en-IN" dirty="0"/>
              <a:t>OBJECTIVE</a:t>
            </a:r>
          </a:p>
          <a:p>
            <a:r>
              <a:rPr lang="en-IN" dirty="0"/>
              <a:t>SCHEDULE</a:t>
            </a:r>
          </a:p>
          <a:p>
            <a:r>
              <a:rPr lang="en-IN" dirty="0" smtClean="0"/>
              <a:t>RESOURCES</a:t>
            </a:r>
            <a:endParaRPr lang="en-IN" dirty="0"/>
          </a:p>
          <a:p>
            <a:r>
              <a:rPr lang="en-IN" dirty="0"/>
              <a:t>ORGANISATIONAL </a:t>
            </a:r>
            <a:r>
              <a:rPr lang="en-IN" dirty="0" smtClean="0"/>
              <a:t>STRUCTURE</a:t>
            </a:r>
          </a:p>
          <a:p>
            <a:r>
              <a:rPr lang="en-IN" dirty="0" smtClean="0"/>
              <a:t>EXECUTION</a:t>
            </a:r>
            <a:endParaRPr lang="en-IN" dirty="0"/>
          </a:p>
        </p:txBody>
      </p:sp>
      <p:pic>
        <p:nvPicPr>
          <p:cNvPr id="4" name="Picture 3"/>
          <p:cNvPicPr>
            <a:picLocks noChangeAspect="1"/>
          </p:cNvPicPr>
          <p:nvPr/>
        </p:nvPicPr>
        <p:blipFill>
          <a:blip r:embed="rId2"/>
          <a:stretch>
            <a:fillRect/>
          </a:stretch>
        </p:blipFill>
        <p:spPr>
          <a:xfrm>
            <a:off x="6718479" y="2279166"/>
            <a:ext cx="3101382" cy="2698351"/>
          </a:xfrm>
          <a:prstGeom prst="rect">
            <a:avLst/>
          </a:prstGeom>
        </p:spPr>
      </p:pic>
    </p:spTree>
    <p:extLst>
      <p:ext uri="{BB962C8B-B14F-4D97-AF65-F5344CB8AC3E}">
        <p14:creationId xmlns:p14="http://schemas.microsoft.com/office/powerpoint/2010/main" val="309049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606" y="1130522"/>
            <a:ext cx="9603275" cy="1049235"/>
          </a:xfrm>
        </p:spPr>
        <p:txBody>
          <a:bodyPr>
            <a:noAutofit/>
          </a:bodyPr>
          <a:lstStyle/>
          <a:p>
            <a:r>
              <a:rPr lang="en-IN" sz="3600" b="1" dirty="0">
                <a:latin typeface="Algerian" panose="04020705040A02060702" pitchFamily="82" charset="0"/>
              </a:rPr>
              <a:t>BRANDING AND MARKETING OF PROJECT</a:t>
            </a:r>
          </a:p>
        </p:txBody>
      </p:sp>
      <p:sp>
        <p:nvSpPr>
          <p:cNvPr id="3" name="Content Placeholder 2"/>
          <p:cNvSpPr>
            <a:spLocks noGrp="1"/>
          </p:cNvSpPr>
          <p:nvPr>
            <p:ph idx="1"/>
          </p:nvPr>
        </p:nvSpPr>
        <p:spPr>
          <a:xfrm>
            <a:off x="1451578" y="2047537"/>
            <a:ext cx="9603275" cy="3450613"/>
          </a:xfrm>
        </p:spPr>
        <p:txBody>
          <a:bodyPr>
            <a:noAutofit/>
          </a:bodyPr>
          <a:lstStyle/>
          <a:p>
            <a:pPr marL="0" indent="0">
              <a:buNone/>
            </a:pPr>
            <a:r>
              <a:rPr lang="en-IN" sz="2800" dirty="0"/>
              <a:t>For marketing and branding of our research we have created a </a:t>
            </a:r>
            <a:r>
              <a:rPr lang="en-IN" sz="2800" dirty="0" err="1"/>
              <a:t>facebook</a:t>
            </a:r>
            <a:r>
              <a:rPr lang="en-IN" sz="2800" dirty="0"/>
              <a:t> page :</a:t>
            </a:r>
          </a:p>
          <a:p>
            <a:pPr marL="0" indent="0">
              <a:buNone/>
            </a:pPr>
            <a:r>
              <a:rPr lang="en-IN" sz="2800" dirty="0">
                <a:solidFill>
                  <a:srgbClr val="0070C0"/>
                </a:solidFill>
                <a:hlinkClick r:id="rId2"/>
              </a:rPr>
              <a:t>https://www.facebook.com/Nano-LEDS-1666175347017932/?ref=page_internal</a:t>
            </a:r>
            <a:endParaRPr lang="en-IN" sz="2800" dirty="0">
              <a:solidFill>
                <a:srgbClr val="0070C0"/>
              </a:solidFill>
            </a:endParaRPr>
          </a:p>
          <a:p>
            <a:pPr marL="0" indent="0">
              <a:buNone/>
            </a:pPr>
            <a:r>
              <a:rPr lang="en-IN" sz="2800" dirty="0"/>
              <a:t>Please do like, </a:t>
            </a:r>
            <a:r>
              <a:rPr lang="en-IN" sz="2800" dirty="0" err="1"/>
              <a:t>share,comment</a:t>
            </a:r>
            <a:r>
              <a:rPr lang="en-IN" sz="2800" dirty="0"/>
              <a:t>...</a:t>
            </a:r>
          </a:p>
          <a:p>
            <a:pPr marL="0" indent="0">
              <a:buNone/>
            </a:pPr>
            <a:endParaRPr lang="en-IN" sz="2800" dirty="0">
              <a:solidFill>
                <a:srgbClr val="0070C0"/>
              </a:solidFill>
            </a:endParaRPr>
          </a:p>
        </p:txBody>
      </p:sp>
      <p:pic>
        <p:nvPicPr>
          <p:cNvPr id="4" name="Picture 3"/>
          <p:cNvPicPr>
            <a:picLocks noChangeAspect="1"/>
          </p:cNvPicPr>
          <p:nvPr/>
        </p:nvPicPr>
        <p:blipFill>
          <a:blip r:embed="rId3"/>
          <a:stretch>
            <a:fillRect/>
          </a:stretch>
        </p:blipFill>
        <p:spPr>
          <a:xfrm>
            <a:off x="8575456" y="4631375"/>
            <a:ext cx="2638425" cy="1733550"/>
          </a:xfrm>
          <a:prstGeom prst="rect">
            <a:avLst/>
          </a:prstGeom>
        </p:spPr>
      </p:pic>
    </p:spTree>
    <p:extLst>
      <p:ext uri="{BB962C8B-B14F-4D97-AF65-F5344CB8AC3E}">
        <p14:creationId xmlns:p14="http://schemas.microsoft.com/office/powerpoint/2010/main" val="3393896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2165" y="1009816"/>
            <a:ext cx="7394713" cy="4015409"/>
          </a:xfrm>
          <a:prstGeom prst="rect">
            <a:avLst/>
          </a:prstGeom>
        </p:spPr>
      </p:pic>
    </p:spTree>
    <p:extLst>
      <p:ext uri="{BB962C8B-B14F-4D97-AF65-F5344CB8AC3E}">
        <p14:creationId xmlns:p14="http://schemas.microsoft.com/office/powerpoint/2010/main" val="95665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2800" dirty="0">
                <a:solidFill>
                  <a:srgbClr val="000000"/>
                </a:solidFill>
              </a:rPr>
              <a:t>             </a:t>
            </a:r>
            <a:br>
              <a:rPr lang="en-IN" sz="2800" dirty="0">
                <a:solidFill>
                  <a:srgbClr val="000000"/>
                </a:solidFill>
              </a:rPr>
            </a:br>
            <a:r>
              <a:rPr lang="en-IN" sz="2800" dirty="0">
                <a:solidFill>
                  <a:srgbClr val="000000"/>
                </a:solidFill>
                <a:latin typeface="Algerian" panose="04020705040A02060702" pitchFamily="82" charset="0"/>
              </a:rPr>
              <a:t>                 </a:t>
            </a:r>
            <a:r>
              <a:rPr lang="en-IN" dirty="0">
                <a:solidFill>
                  <a:srgbClr val="000000"/>
                </a:solidFill>
                <a:latin typeface="Algerian" panose="04020705040A02060702" pitchFamily="82" charset="0"/>
              </a:rPr>
              <a:t>ADVANTAGES OF NANOLEDs :- </a:t>
            </a:r>
            <a:r>
              <a:rPr lang="en-IN" dirty="0">
                <a:latin typeface="Algerian" panose="04020705040A02060702" pitchFamily="82" charset="0"/>
              </a:rPr>
              <a:t/>
            </a:r>
            <a:br>
              <a:rPr lang="en-IN" dirty="0">
                <a:latin typeface="Algerian" panose="04020705040A02060702" pitchFamily="82" charset="0"/>
              </a:rPr>
            </a:br>
            <a:endParaRPr lang="en-IN" dirty="0">
              <a:latin typeface="Algerian" panose="04020705040A02060702" pitchFamily="82" charset="0"/>
            </a:endParaRPr>
          </a:p>
        </p:txBody>
      </p:sp>
      <p:sp>
        <p:nvSpPr>
          <p:cNvPr id="4" name="Content Placeholder 3"/>
          <p:cNvSpPr>
            <a:spLocks noGrp="1"/>
          </p:cNvSpPr>
          <p:nvPr>
            <p:ph idx="1"/>
          </p:nvPr>
        </p:nvSpPr>
        <p:spPr/>
        <p:txBody>
          <a:bodyPr>
            <a:normAutofit fontScale="85000" lnSpcReduction="10000"/>
          </a:bodyPr>
          <a:lstStyle/>
          <a:p>
            <a:pPr marL="285750" indent="-285750" fontAlgn="base">
              <a:spcBef>
                <a:spcPts val="1400"/>
              </a:spcBef>
            </a:pPr>
            <a:r>
              <a:rPr lang="en-IN" dirty="0">
                <a:solidFill>
                  <a:srgbClr val="000000"/>
                </a:solidFill>
                <a:latin typeface="Comic Sans MS" panose="030F0702030302020204" pitchFamily="66" charset="0"/>
              </a:rPr>
              <a:t>Energy efficient</a:t>
            </a:r>
            <a:endParaRPr lang="en-IN" dirty="0">
              <a:solidFill>
                <a:srgbClr val="000000"/>
              </a:solidFill>
              <a:latin typeface="Arial" panose="020B0604020202020204" pitchFamily="34" charset="0"/>
            </a:endParaRPr>
          </a:p>
          <a:p>
            <a:pPr marL="285750" indent="-285750" fontAlgn="base"/>
            <a:r>
              <a:rPr lang="en-IN" dirty="0">
                <a:solidFill>
                  <a:srgbClr val="000000"/>
                </a:solidFill>
                <a:latin typeface="Comic Sans MS" panose="030F0702030302020204" pitchFamily="66" charset="0"/>
              </a:rPr>
              <a:t>Long Lifetime</a:t>
            </a:r>
            <a:endParaRPr lang="en-IN" dirty="0">
              <a:solidFill>
                <a:srgbClr val="000000"/>
              </a:solidFill>
              <a:latin typeface="Arial" panose="020B0604020202020204" pitchFamily="34" charset="0"/>
            </a:endParaRPr>
          </a:p>
          <a:p>
            <a:pPr marL="285750" indent="-285750" fontAlgn="base"/>
            <a:r>
              <a:rPr lang="en-IN" dirty="0">
                <a:solidFill>
                  <a:srgbClr val="000000"/>
                </a:solidFill>
                <a:latin typeface="Comic Sans MS" panose="030F0702030302020204" pitchFamily="66" charset="0"/>
              </a:rPr>
              <a:t>Rugged</a:t>
            </a:r>
            <a:endParaRPr lang="en-IN" dirty="0">
              <a:solidFill>
                <a:srgbClr val="000000"/>
              </a:solidFill>
              <a:latin typeface="Arial" panose="020B0604020202020204" pitchFamily="34" charset="0"/>
            </a:endParaRPr>
          </a:p>
          <a:p>
            <a:pPr marL="285750" indent="-285750" fontAlgn="base"/>
            <a:r>
              <a:rPr lang="en-IN" dirty="0">
                <a:solidFill>
                  <a:srgbClr val="000000"/>
                </a:solidFill>
                <a:latin typeface="Comic Sans MS" panose="030F0702030302020204" pitchFamily="66" charset="0"/>
              </a:rPr>
              <a:t>Instantly glowing</a:t>
            </a:r>
            <a:endParaRPr lang="en-IN" dirty="0">
              <a:solidFill>
                <a:srgbClr val="000000"/>
              </a:solidFill>
              <a:latin typeface="Arial" panose="020B0604020202020204" pitchFamily="34" charset="0"/>
            </a:endParaRPr>
          </a:p>
          <a:p>
            <a:pPr marL="285750" indent="-285750" fontAlgn="base"/>
            <a:r>
              <a:rPr lang="en-IN" dirty="0">
                <a:solidFill>
                  <a:srgbClr val="000000"/>
                </a:solidFill>
                <a:latin typeface="Comic Sans MS" panose="030F0702030302020204" pitchFamily="66" charset="0"/>
              </a:rPr>
              <a:t>Not affected by cold temperatures</a:t>
            </a:r>
            <a:endParaRPr lang="en-IN" dirty="0">
              <a:solidFill>
                <a:srgbClr val="000000"/>
              </a:solidFill>
              <a:latin typeface="Arial" panose="020B0604020202020204" pitchFamily="34" charset="0"/>
            </a:endParaRPr>
          </a:p>
          <a:p>
            <a:pPr marL="285750" indent="-285750" fontAlgn="base"/>
            <a:r>
              <a:rPr lang="en-IN" dirty="0">
                <a:solidFill>
                  <a:srgbClr val="000000"/>
                </a:solidFill>
                <a:latin typeface="Comic Sans MS" panose="030F0702030302020204" pitchFamily="66" charset="0"/>
              </a:rPr>
              <a:t>Excellent </a:t>
            </a:r>
            <a:r>
              <a:rPr lang="en-IN" dirty="0" err="1">
                <a:solidFill>
                  <a:srgbClr val="000000"/>
                </a:solidFill>
                <a:latin typeface="Comic Sans MS" panose="030F0702030302020204" pitchFamily="66" charset="0"/>
              </a:rPr>
              <a:t>Color</a:t>
            </a:r>
            <a:r>
              <a:rPr lang="en-IN" dirty="0">
                <a:solidFill>
                  <a:srgbClr val="000000"/>
                </a:solidFill>
                <a:latin typeface="Comic Sans MS" panose="030F0702030302020204" pitchFamily="66" charset="0"/>
              </a:rPr>
              <a:t> Rendering</a:t>
            </a:r>
            <a:endParaRPr lang="en-IN" dirty="0">
              <a:solidFill>
                <a:srgbClr val="000000"/>
              </a:solidFill>
              <a:latin typeface="Arial" panose="020B0604020202020204" pitchFamily="34" charset="0"/>
            </a:endParaRPr>
          </a:p>
          <a:p>
            <a:pPr marL="285750" indent="-285750" fontAlgn="base"/>
            <a:r>
              <a:rPr lang="en-IN" dirty="0">
                <a:solidFill>
                  <a:srgbClr val="000000"/>
                </a:solidFill>
                <a:latin typeface="Comic Sans MS" panose="030F0702030302020204" pitchFamily="66" charset="0"/>
              </a:rPr>
              <a:t>Environmentally friendly</a:t>
            </a:r>
            <a:endParaRPr lang="en-IN" dirty="0">
              <a:solidFill>
                <a:srgbClr val="000000"/>
              </a:solidFill>
              <a:latin typeface="Arial" panose="020B0604020202020204" pitchFamily="34" charset="0"/>
            </a:endParaRPr>
          </a:p>
          <a:p>
            <a:pPr marL="285750" indent="-285750" fontAlgn="base">
              <a:spcAft>
                <a:spcPts val="1400"/>
              </a:spcAft>
            </a:pPr>
            <a:r>
              <a:rPr lang="en-IN" dirty="0">
                <a:solidFill>
                  <a:srgbClr val="000000"/>
                </a:solidFill>
                <a:latin typeface="Comic Sans MS" panose="030F0702030302020204" pitchFamily="66" charset="0"/>
              </a:rPr>
              <a:t>Controllable</a:t>
            </a:r>
            <a:endParaRPr lang="en-IN"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165814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IN" dirty="0"/>
              <a:t/>
            </a:r>
            <a:br>
              <a:rPr lang="en-IN" dirty="0"/>
            </a:br>
            <a:r>
              <a:rPr lang="en-IN" dirty="0"/>
              <a:t>               </a:t>
            </a:r>
            <a:r>
              <a:rPr lang="en-IN" dirty="0">
                <a:solidFill>
                  <a:srgbClr val="000000"/>
                </a:solidFill>
                <a:latin typeface="Algerian" panose="04020705040A02060702" pitchFamily="82" charset="0"/>
              </a:rPr>
              <a:t>DISADVANTAGES OF NANOLEDs :-</a:t>
            </a:r>
            <a:r>
              <a:rPr lang="en-IN" dirty="0">
                <a:latin typeface="Algerian" panose="04020705040A02060702" pitchFamily="82" charset="0"/>
              </a:rPr>
              <a:t/>
            </a:r>
            <a:br>
              <a:rPr lang="en-IN" dirty="0">
                <a:latin typeface="Algerian" panose="04020705040A02060702" pitchFamily="82" charset="0"/>
              </a:rPr>
            </a:br>
            <a:endParaRPr lang="en-IN" dirty="0">
              <a:latin typeface="Algerian" panose="04020705040A02060702" pitchFamily="82" charset="0"/>
            </a:endParaRPr>
          </a:p>
        </p:txBody>
      </p:sp>
      <p:sp>
        <p:nvSpPr>
          <p:cNvPr id="8" name="Content Placeholder 7"/>
          <p:cNvSpPr>
            <a:spLocks noGrp="1"/>
          </p:cNvSpPr>
          <p:nvPr>
            <p:ph idx="1"/>
          </p:nvPr>
        </p:nvSpPr>
        <p:spPr/>
        <p:txBody>
          <a:bodyPr>
            <a:normAutofit/>
          </a:bodyPr>
          <a:lstStyle/>
          <a:p>
            <a:pPr fontAlgn="base">
              <a:spcBef>
                <a:spcPts val="1400"/>
              </a:spcBef>
            </a:pPr>
            <a:r>
              <a:rPr lang="en-IN" sz="1800" dirty="0">
                <a:solidFill>
                  <a:srgbClr val="000000"/>
                </a:solidFill>
              </a:rPr>
              <a:t>They are more expensive than other products in market.</a:t>
            </a:r>
          </a:p>
          <a:p>
            <a:pPr fontAlgn="base"/>
            <a:r>
              <a:rPr lang="en-IN" sz="1800" dirty="0">
                <a:solidFill>
                  <a:srgbClr val="000000"/>
                </a:solidFill>
              </a:rPr>
              <a:t>They must be supplied with the correct voltage and current at a constant flow. This requires electronics expertise to design specific electronic devices.</a:t>
            </a:r>
          </a:p>
          <a:p>
            <a:pPr fontAlgn="base"/>
            <a:r>
              <a:rPr lang="en-IN" sz="1800" dirty="0">
                <a:solidFill>
                  <a:srgbClr val="000000"/>
                </a:solidFill>
              </a:rPr>
              <a:t>They get overheated at hot temperatures.</a:t>
            </a:r>
          </a:p>
          <a:p>
            <a:pPr fontAlgn="base"/>
            <a:r>
              <a:rPr lang="en-IN" sz="1800" dirty="0">
                <a:solidFill>
                  <a:srgbClr val="000000"/>
                </a:solidFill>
              </a:rPr>
              <a:t>Two different white LED will have two different </a:t>
            </a:r>
            <a:r>
              <a:rPr lang="en-IN" sz="1800" dirty="0" err="1">
                <a:solidFill>
                  <a:srgbClr val="000000"/>
                </a:solidFill>
              </a:rPr>
              <a:t>color</a:t>
            </a:r>
            <a:r>
              <a:rPr lang="en-IN" sz="1800" dirty="0">
                <a:solidFill>
                  <a:srgbClr val="000000"/>
                </a:solidFill>
              </a:rPr>
              <a:t> characteristics, which affect how the light is perceived</a:t>
            </a:r>
          </a:p>
          <a:p>
            <a:endParaRPr lang="en-IN" dirty="0"/>
          </a:p>
        </p:txBody>
      </p:sp>
    </p:spTree>
    <p:extLst>
      <p:ext uri="{BB962C8B-B14F-4D97-AF65-F5344CB8AC3E}">
        <p14:creationId xmlns:p14="http://schemas.microsoft.com/office/powerpoint/2010/main" val="108460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9238"/>
          </a:xfrm>
        </p:spPr>
        <p:txBody>
          <a:bodyPr>
            <a:normAutofit fontScale="90000"/>
          </a:bodyPr>
          <a:lstStyle/>
          <a:p>
            <a:r>
              <a:rPr lang="en-IN" dirty="0"/>
              <a:t>      </a:t>
            </a:r>
            <a:r>
              <a:rPr lang="en-IN" dirty="0">
                <a:latin typeface="Algerian" panose="04020705040A02060702" pitchFamily="82" charset="0"/>
              </a:rPr>
              <a:t>Significance at future time</a:t>
            </a:r>
            <a:r>
              <a:rPr lang="en-IN" dirty="0"/>
              <a:t>																			</a:t>
            </a:r>
          </a:p>
        </p:txBody>
      </p:sp>
      <p:sp>
        <p:nvSpPr>
          <p:cNvPr id="3" name="Content Placeholder 2"/>
          <p:cNvSpPr>
            <a:spLocks noGrp="1"/>
          </p:cNvSpPr>
          <p:nvPr>
            <p:ph idx="1"/>
          </p:nvPr>
        </p:nvSpPr>
        <p:spPr/>
        <p:txBody>
          <a:bodyPr/>
          <a:lstStyle/>
          <a:p>
            <a:pPr fontAlgn="base"/>
            <a:r>
              <a:rPr lang="en-IN" dirty="0"/>
              <a:t>Nano paints are useful for asthma patients so it will be useful in hospitals.</a:t>
            </a:r>
          </a:p>
          <a:p>
            <a:pPr fontAlgn="base"/>
            <a:r>
              <a:rPr lang="en-IN" dirty="0"/>
              <a:t>Nano paints contains Nano-particles which will form a coat and is used as scratch resistance.</a:t>
            </a:r>
          </a:p>
          <a:p>
            <a:pPr fontAlgn="base"/>
            <a:r>
              <a:rPr lang="en-IN" dirty="0"/>
              <a:t>The paint will also provide the nature of oil repellent nature.</a:t>
            </a:r>
          </a:p>
          <a:p>
            <a:pPr fontAlgn="base"/>
            <a:r>
              <a:rPr lang="en-IN" dirty="0"/>
              <a:t>Nano particles contain alumina substances which will protect them from ultra- violet radiations.</a:t>
            </a:r>
          </a:p>
          <a:p>
            <a:pPr fontAlgn="base"/>
            <a:r>
              <a:rPr lang="en-IN" dirty="0"/>
              <a:t>It will also provide the better surface appearance and chemical resistance.</a:t>
            </a:r>
          </a:p>
          <a:p>
            <a:pPr marL="0" indent="0">
              <a:buNone/>
            </a:pPr>
            <a:endParaRPr lang="en-IN" dirty="0"/>
          </a:p>
        </p:txBody>
      </p:sp>
    </p:spTree>
    <p:extLst>
      <p:ext uri="{BB962C8B-B14F-4D97-AF65-F5344CB8AC3E}">
        <p14:creationId xmlns:p14="http://schemas.microsoft.com/office/powerpoint/2010/main" val="264587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Algerian" panose="04020705040A02060702" pitchFamily="82" charset="0"/>
              </a:rPr>
              <a:t>Essential Information for Entrepreneur</a:t>
            </a:r>
          </a:p>
        </p:txBody>
      </p:sp>
      <p:sp>
        <p:nvSpPr>
          <p:cNvPr id="4" name="Content Placeholder 3"/>
          <p:cNvSpPr>
            <a:spLocks noGrp="1"/>
          </p:cNvSpPr>
          <p:nvPr>
            <p:ph idx="1"/>
          </p:nvPr>
        </p:nvSpPr>
        <p:spPr>
          <a:xfrm>
            <a:off x="1451579" y="1853754"/>
            <a:ext cx="9603275" cy="3914000"/>
          </a:xfrm>
        </p:spPr>
        <p:txBody>
          <a:bodyPr>
            <a:normAutofit fontScale="85000" lnSpcReduction="10000"/>
          </a:bodyPr>
          <a:lstStyle/>
          <a:p>
            <a:pPr fontAlgn="base"/>
            <a:r>
              <a:rPr lang="en-IN" dirty="0"/>
              <a:t>Nano-structuring is a promising way to improve the efficiency of light emitting diodes (LEDs):two-dimensional photonic crystals can help to extract light from LEDs with the option of shaping the emission pattern, but can also in-crease the internal quantum efficiency in combination with surface plasmon polaritons.</a:t>
            </a:r>
          </a:p>
          <a:p>
            <a:pPr fontAlgn="base"/>
            <a:r>
              <a:rPr lang="en-IN" dirty="0"/>
              <a:t>The day when nanocrystals can be painted on flat surfaces to create paper thin displays are not far to be done. In future  we are able to use LED to paint walls in colours of our choice  rather than normal paint.  with use nanotech life is only going to be more advanced and dare we say colourful.</a:t>
            </a:r>
          </a:p>
          <a:p>
            <a:pPr fontAlgn="base"/>
            <a:r>
              <a:rPr lang="en-IN" dirty="0"/>
              <a:t>Those who work with nanotechnology deal with materials and technologies on a microscopic level. Nanotechnologists work in many fields.  Any career in nanotechnology requires a decent amount of formal education. The U.S. Bureau of Labour Statistics (BLS) states that most employers require scientific or clinical technicians to hold the minimum of associate degrees related to their fields of expertise.</a:t>
            </a:r>
          </a:p>
          <a:p>
            <a:endParaRPr lang="en-IN" dirty="0"/>
          </a:p>
        </p:txBody>
      </p:sp>
    </p:spTree>
    <p:extLst>
      <p:ext uri="{BB962C8B-B14F-4D97-AF65-F5344CB8AC3E}">
        <p14:creationId xmlns:p14="http://schemas.microsoft.com/office/powerpoint/2010/main" val="38606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0148" y="379828"/>
            <a:ext cx="6203852" cy="6273512"/>
          </a:xfrm>
          <a:prstGeom prst="rect">
            <a:avLst/>
          </a:prstGeom>
        </p:spPr>
        <p:txBody>
          <a:bodyPr wrap="square">
            <a:spAutoFit/>
          </a:bodyPr>
          <a:lstStyle/>
          <a:p>
            <a:pPr fontAlgn="base">
              <a:buFont typeface="Arial" panose="020B0604020202020204" pitchFamily="34" charset="0"/>
              <a:buChar char="•"/>
            </a:pPr>
            <a:r>
              <a:rPr lang="en-IN" dirty="0">
                <a:solidFill>
                  <a:srgbClr val="000000"/>
                </a:solidFill>
                <a:latin typeface="Calibri" panose="020F0502020204030204" pitchFamily="34" charset="0"/>
              </a:rPr>
              <a:t> Courses in nanotechnology associate degree programs may include Nano-techniques and instrumentation, nanomaterials, nanotechnology in manufacturing, microbiology, nanotechnology safety and Nano-fabrication. Several associate degree programs also require students to complete nanotechnology internships.</a:t>
            </a:r>
            <a:endParaRPr lang="en-IN" dirty="0">
              <a:solidFill>
                <a:srgbClr val="000000"/>
              </a:solidFill>
              <a:latin typeface="Noto Sans Symbols"/>
            </a:endParaRPr>
          </a:p>
          <a:p>
            <a:pPr fontAlgn="base">
              <a:spcBef>
                <a:spcPts val="1000"/>
              </a:spcBef>
              <a:buFont typeface="Arial" panose="020B0604020202020204" pitchFamily="34" charset="0"/>
              <a:buChar char="•"/>
            </a:pP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endParaRPr lang="en-IN" dirty="0"/>
          </a:p>
          <a:p>
            <a:pPr fontAlgn="base">
              <a:spcBef>
                <a:spcPts val="1000"/>
              </a:spcBef>
              <a:buFont typeface="Arial" panose="020B0604020202020204" pitchFamily="34" charset="0"/>
              <a:buChar char="•"/>
            </a:pPr>
            <a:r>
              <a:rPr lang="en-IN" dirty="0">
                <a:solidFill>
                  <a:srgbClr val="000000"/>
                </a:solidFill>
                <a:latin typeface="Calibri" panose="020F0502020204030204" pitchFamily="34" charset="0"/>
              </a:rPr>
              <a:t>There are some of the best research institute in the field of nanotechnology</a:t>
            </a:r>
            <a:endParaRPr lang="en-IN" dirty="0">
              <a:solidFill>
                <a:srgbClr val="000000"/>
              </a:solidFill>
              <a:latin typeface="Noto Sans Symbols"/>
            </a:endParaRPr>
          </a:p>
          <a:p>
            <a:pPr fontAlgn="base">
              <a:spcBef>
                <a:spcPts val="1000"/>
              </a:spcBef>
            </a:pPr>
            <a:r>
              <a:rPr lang="en-IN" dirty="0">
                <a:solidFill>
                  <a:srgbClr val="000000"/>
                </a:solidFill>
                <a:latin typeface="Calibri" panose="020F0502020204030204" pitchFamily="34" charset="0"/>
              </a:rPr>
              <a:t>1.industrial technology research institute of Taiwan(1973)</a:t>
            </a:r>
            <a:endParaRPr lang="en-IN" dirty="0">
              <a:solidFill>
                <a:srgbClr val="000000"/>
              </a:solidFill>
              <a:latin typeface="Arial" panose="020B0604020202020204" pitchFamily="34" charset="0"/>
            </a:endParaRPr>
          </a:p>
          <a:p>
            <a:pPr fontAlgn="base">
              <a:spcBef>
                <a:spcPts val="1000"/>
              </a:spcBef>
            </a:pPr>
            <a:r>
              <a:rPr lang="en-IN" dirty="0">
                <a:solidFill>
                  <a:srgbClr val="000000"/>
                </a:solidFill>
                <a:latin typeface="Calibri" panose="020F0502020204030204" pitchFamily="34" charset="0"/>
              </a:rPr>
              <a:t>2.riken institute of nanotechnology of japan(1917)</a:t>
            </a:r>
            <a:endParaRPr lang="en-IN" dirty="0">
              <a:solidFill>
                <a:srgbClr val="000000"/>
              </a:solidFill>
              <a:latin typeface="Arial" panose="020B0604020202020204" pitchFamily="34" charset="0"/>
            </a:endParaRPr>
          </a:p>
          <a:p>
            <a:pPr fontAlgn="base">
              <a:spcBef>
                <a:spcPts val="1000"/>
              </a:spcBef>
            </a:pPr>
            <a:r>
              <a:rPr lang="en-IN" dirty="0">
                <a:solidFill>
                  <a:srgbClr val="000000"/>
                </a:solidFill>
                <a:latin typeface="Calibri" panose="020F0502020204030204" pitchFamily="34" charset="0"/>
              </a:rPr>
              <a:t>3.centeral electronic research centre of Rajasthan.</a:t>
            </a:r>
            <a:endParaRPr lang="en-IN" dirty="0">
              <a:solidFill>
                <a:srgbClr val="000000"/>
              </a:solidFill>
              <a:latin typeface="Arial" panose="020B0604020202020204" pitchFamily="34" charset="0"/>
            </a:endParaRPr>
          </a:p>
          <a:p>
            <a:r>
              <a:rPr lang="en-IN" dirty="0"/>
              <a:t/>
            </a:r>
            <a:br>
              <a:rPr lang="en-IN" dirty="0"/>
            </a:b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143135802"/>
              </p:ext>
            </p:extLst>
          </p:nvPr>
        </p:nvGraphicFramePr>
        <p:xfrm>
          <a:off x="2328202" y="2180575"/>
          <a:ext cx="7427744" cy="1966926"/>
        </p:xfrm>
        <a:graphic>
          <a:graphicData uri="http://schemas.openxmlformats.org/drawingml/2006/table">
            <a:tbl>
              <a:tblPr/>
              <a:tblGrid>
                <a:gridCol w="1856936">
                  <a:extLst>
                    <a:ext uri="{9D8B030D-6E8A-4147-A177-3AD203B41FA5}">
                      <a16:colId xmlns:a16="http://schemas.microsoft.com/office/drawing/2014/main" val="4209944299"/>
                    </a:ext>
                  </a:extLst>
                </a:gridCol>
                <a:gridCol w="1856936">
                  <a:extLst>
                    <a:ext uri="{9D8B030D-6E8A-4147-A177-3AD203B41FA5}">
                      <a16:colId xmlns:a16="http://schemas.microsoft.com/office/drawing/2014/main" val="2337950794"/>
                    </a:ext>
                  </a:extLst>
                </a:gridCol>
                <a:gridCol w="1856936">
                  <a:extLst>
                    <a:ext uri="{9D8B030D-6E8A-4147-A177-3AD203B41FA5}">
                      <a16:colId xmlns:a16="http://schemas.microsoft.com/office/drawing/2014/main" val="100305025"/>
                    </a:ext>
                  </a:extLst>
                </a:gridCol>
                <a:gridCol w="1856936">
                  <a:extLst>
                    <a:ext uri="{9D8B030D-6E8A-4147-A177-3AD203B41FA5}">
                      <a16:colId xmlns:a16="http://schemas.microsoft.com/office/drawing/2014/main" val="304629111"/>
                    </a:ext>
                  </a:extLst>
                </a:gridCol>
              </a:tblGrid>
              <a:tr h="433614">
                <a:tc>
                  <a:txBody>
                    <a:bodyPr/>
                    <a:lstStyle/>
                    <a:p>
                      <a:pPr rtl="0" fontAlgn="ctr">
                        <a:spcBef>
                          <a:spcPts val="0"/>
                        </a:spcBef>
                        <a:spcAft>
                          <a:spcPts val="0"/>
                        </a:spcAft>
                      </a:pPr>
                      <a:r>
                        <a:rPr lang="en-IN" sz="1600" b="1" i="0" u="none" strike="noStrike">
                          <a:solidFill>
                            <a:srgbClr val="000000"/>
                          </a:solidFill>
                          <a:effectLst/>
                          <a:latin typeface="Arial" panose="020B0604020202020204" pitchFamily="34" charset="0"/>
                        </a:rPr>
                        <a:t>Careers</a:t>
                      </a:r>
                      <a:endParaRPr lang="en-IN" sz="160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rtl="0" fontAlgn="ctr">
                        <a:spcBef>
                          <a:spcPts val="0"/>
                        </a:spcBef>
                        <a:spcAft>
                          <a:spcPts val="0"/>
                        </a:spcAft>
                      </a:pPr>
                      <a:r>
                        <a:rPr lang="en-IN" sz="1600" b="1" i="0" u="none" strike="noStrike">
                          <a:solidFill>
                            <a:srgbClr val="000000"/>
                          </a:solidFill>
                          <a:effectLst/>
                          <a:latin typeface="Arial" panose="020B0604020202020204" pitchFamily="34" charset="0"/>
                        </a:rPr>
                        <a:t>Medical Scientists</a:t>
                      </a:r>
                      <a:endParaRPr lang="en-IN" sz="160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rtl="0" fontAlgn="ctr">
                        <a:spcBef>
                          <a:spcPts val="0"/>
                        </a:spcBef>
                        <a:spcAft>
                          <a:spcPts val="0"/>
                        </a:spcAft>
                      </a:pPr>
                      <a:r>
                        <a:rPr lang="en-IN" sz="1600" b="1" i="0" u="none" strike="noStrike" dirty="0">
                          <a:solidFill>
                            <a:srgbClr val="000000"/>
                          </a:solidFill>
                          <a:effectLst/>
                          <a:latin typeface="Arial" panose="020B0604020202020204" pitchFamily="34" charset="0"/>
                        </a:rPr>
                        <a:t>Agriculture and Food Scientists</a:t>
                      </a:r>
                      <a:endParaRPr lang="en-IN" sz="1600" dirty="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rtl="0" fontAlgn="ctr">
                        <a:spcBef>
                          <a:spcPts val="0"/>
                        </a:spcBef>
                        <a:spcAft>
                          <a:spcPts val="0"/>
                        </a:spcAft>
                      </a:pPr>
                      <a:r>
                        <a:rPr lang="en-IN" sz="1600" b="1" i="0" u="none" strike="noStrike">
                          <a:solidFill>
                            <a:srgbClr val="000000"/>
                          </a:solidFill>
                          <a:effectLst/>
                          <a:latin typeface="Arial" panose="020B0604020202020204" pitchFamily="34" charset="0"/>
                        </a:rPr>
                        <a:t>Electrical Engineers</a:t>
                      </a:r>
                      <a:endParaRPr lang="en-IN" sz="160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866329371"/>
                  </a:ext>
                </a:extLst>
              </a:tr>
              <a:tr h="433614">
                <a:tc>
                  <a:txBody>
                    <a:bodyPr/>
                    <a:lstStyle/>
                    <a:p>
                      <a:pPr rtl="0" fontAlgn="ctr">
                        <a:spcBef>
                          <a:spcPts val="0"/>
                        </a:spcBef>
                        <a:spcAft>
                          <a:spcPts val="0"/>
                        </a:spcAft>
                      </a:pPr>
                      <a:r>
                        <a:rPr lang="en-IN" sz="1600" b="1" i="0" u="none" strike="noStrike">
                          <a:solidFill>
                            <a:srgbClr val="000000"/>
                          </a:solidFill>
                          <a:effectLst/>
                          <a:latin typeface="Arial" panose="020B0604020202020204" pitchFamily="34" charset="0"/>
                        </a:rPr>
                        <a:t>Education Requirements</a:t>
                      </a:r>
                      <a:endParaRPr lang="en-IN" sz="160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1600" b="0" i="0" u="none" strike="noStrike">
                          <a:solidFill>
                            <a:srgbClr val="000000"/>
                          </a:solidFill>
                          <a:effectLst/>
                          <a:latin typeface="Arial" panose="020B0604020202020204" pitchFamily="34" charset="0"/>
                        </a:rPr>
                        <a:t>Medical degree, Ph.D., or both</a:t>
                      </a:r>
                      <a:endParaRPr lang="en-IN" sz="160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1600" b="0" i="0" u="none" strike="noStrike" dirty="0">
                          <a:solidFill>
                            <a:srgbClr val="000000"/>
                          </a:solidFill>
                          <a:effectLst/>
                          <a:latin typeface="Arial" panose="020B0604020202020204" pitchFamily="34" charset="0"/>
                        </a:rPr>
                        <a:t>Bachelor's or graduate degree</a:t>
                      </a:r>
                      <a:endParaRPr lang="en-IN" sz="1600" dirty="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1600" b="0" i="0" u="none" strike="noStrike">
                          <a:solidFill>
                            <a:srgbClr val="000000"/>
                          </a:solidFill>
                          <a:effectLst/>
                          <a:latin typeface="Arial" panose="020B0604020202020204" pitchFamily="34" charset="0"/>
                        </a:rPr>
                        <a:t>Bachelor's degree</a:t>
                      </a:r>
                      <a:endParaRPr lang="en-IN" sz="160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4076045"/>
                  </a:ext>
                </a:extLst>
              </a:tr>
              <a:tr h="617701">
                <a:tc>
                  <a:txBody>
                    <a:bodyPr/>
                    <a:lstStyle/>
                    <a:p>
                      <a:pPr rtl="0" fontAlgn="ctr">
                        <a:spcBef>
                          <a:spcPts val="0"/>
                        </a:spcBef>
                        <a:spcAft>
                          <a:spcPts val="0"/>
                        </a:spcAft>
                      </a:pPr>
                      <a:r>
                        <a:rPr lang="en-IN" sz="1600" b="1" i="0" u="none" strike="noStrike" dirty="0">
                          <a:solidFill>
                            <a:srgbClr val="000000"/>
                          </a:solidFill>
                          <a:effectLst/>
                          <a:latin typeface="Arial" panose="020B0604020202020204" pitchFamily="34" charset="0"/>
                        </a:rPr>
                        <a:t>Projected Job Growth (2014-2024)*</a:t>
                      </a:r>
                      <a:endParaRPr lang="en-IN" sz="1600" dirty="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rtl="0" fontAlgn="ctr">
                        <a:spcBef>
                          <a:spcPts val="0"/>
                        </a:spcBef>
                        <a:spcAft>
                          <a:spcPts val="0"/>
                        </a:spcAft>
                      </a:pPr>
                      <a:r>
                        <a:rPr lang="en-IN" sz="1600" b="0" i="0" u="none" strike="noStrike" dirty="0">
                          <a:solidFill>
                            <a:srgbClr val="000000"/>
                          </a:solidFill>
                          <a:effectLst/>
                          <a:latin typeface="Arial" panose="020B0604020202020204" pitchFamily="34" charset="0"/>
                        </a:rPr>
                        <a:t>8% (except epidemiologists)</a:t>
                      </a:r>
                      <a:endParaRPr lang="en-IN" sz="1600" dirty="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rtl="0" fontAlgn="ctr">
                        <a:spcBef>
                          <a:spcPts val="0"/>
                        </a:spcBef>
                        <a:spcAft>
                          <a:spcPts val="0"/>
                        </a:spcAft>
                      </a:pPr>
                      <a:r>
                        <a:rPr lang="en-IN" sz="1600" b="0" i="0" u="none" strike="noStrike">
                          <a:solidFill>
                            <a:srgbClr val="000000"/>
                          </a:solidFill>
                          <a:effectLst/>
                          <a:latin typeface="Arial" panose="020B0604020202020204" pitchFamily="34" charset="0"/>
                        </a:rPr>
                        <a:t>5%</a:t>
                      </a:r>
                      <a:endParaRPr lang="en-IN" sz="160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rtl="0" fontAlgn="ctr">
                        <a:spcBef>
                          <a:spcPts val="0"/>
                        </a:spcBef>
                        <a:spcAft>
                          <a:spcPts val="0"/>
                        </a:spcAft>
                      </a:pPr>
                      <a:r>
                        <a:rPr lang="en-IN" sz="1600" b="0" i="0" u="none" strike="noStrike" dirty="0">
                          <a:solidFill>
                            <a:srgbClr val="000000"/>
                          </a:solidFill>
                          <a:effectLst/>
                          <a:latin typeface="Arial" panose="020B0604020202020204" pitchFamily="34" charset="0"/>
                        </a:rPr>
                        <a:t>1%</a:t>
                      </a:r>
                      <a:endParaRPr lang="en-IN" sz="1600" dirty="0">
                        <a:effectLst/>
                      </a:endParaRPr>
                    </a:p>
                  </a:txBody>
                  <a:tcPr marL="86682" marR="86682" marT="43341" marB="4334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77466466"/>
                  </a:ext>
                </a:extLst>
              </a:tr>
            </a:tbl>
          </a:graphicData>
        </a:graphic>
      </p:graphicFrame>
      <p:sp>
        <p:nvSpPr>
          <p:cNvPr id="4" name="Rectangle 1"/>
          <p:cNvSpPr>
            <a:spLocks noChangeArrowheads="1"/>
          </p:cNvSpPr>
          <p:nvPr/>
        </p:nvSpPr>
        <p:spPr bwMode="auto">
          <a:xfrm>
            <a:off x="2256337" y="2180575"/>
            <a:ext cx="9982527" cy="37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4233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71061"/>
            <a:ext cx="9603275" cy="1482693"/>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ormAutofit fontScale="90000"/>
          </a:bodyPr>
          <a:lstStyle/>
          <a:p>
            <a:r>
              <a:rPr lang="en-US" sz="3600" cap="none" dirty="0">
                <a:solidFill>
                  <a:schemeClr val="tx1"/>
                </a:solidFill>
                <a:latin typeface="+mj-lt"/>
                <a:ea typeface="Calibri"/>
                <a:cs typeface="Calibri"/>
                <a:sym typeface="Calibri"/>
              </a:rPr>
              <a:t/>
            </a:r>
            <a:br>
              <a:rPr lang="en-US" sz="3600" cap="none" dirty="0">
                <a:solidFill>
                  <a:schemeClr val="tx1"/>
                </a:solidFill>
                <a:latin typeface="+mj-lt"/>
                <a:ea typeface="Calibri"/>
                <a:cs typeface="Calibri"/>
                <a:sym typeface="Calibri"/>
              </a:rPr>
            </a:br>
            <a:r>
              <a:rPr lang="en-US" sz="3600" cap="none" dirty="0">
                <a:solidFill>
                  <a:schemeClr val="tx1"/>
                </a:solidFill>
                <a:latin typeface="+mj-lt"/>
                <a:ea typeface="Calibri"/>
                <a:cs typeface="Calibri"/>
                <a:sym typeface="Calibri"/>
              </a:rPr>
              <a:t>How is this concept useful over incumbent in this real world?        </a:t>
            </a:r>
            <a:br>
              <a:rPr lang="en-US" sz="3600" cap="none" dirty="0">
                <a:solidFill>
                  <a:schemeClr val="tx1"/>
                </a:solidFill>
                <a:latin typeface="+mj-lt"/>
                <a:ea typeface="Calibri"/>
                <a:cs typeface="Calibri"/>
                <a:sym typeface="Calibri"/>
              </a:rPr>
            </a:br>
            <a:r>
              <a:rPr lang="en-US" sz="3600" cap="none" dirty="0">
                <a:solidFill>
                  <a:schemeClr val="tx1"/>
                </a:solidFill>
                <a:latin typeface="+mj-lt"/>
                <a:ea typeface="Calibri"/>
                <a:cs typeface="Calibri"/>
                <a:sym typeface="Calibri"/>
              </a:rPr>
              <a:t>				</a:t>
            </a:r>
            <a:endParaRPr lang="en-IN" sz="3600" dirty="0">
              <a:solidFill>
                <a:schemeClr val="tx1"/>
              </a:solidFill>
              <a:latin typeface="+mj-lt"/>
            </a:endParaRPr>
          </a:p>
        </p:txBody>
      </p:sp>
      <p:sp>
        <p:nvSpPr>
          <p:cNvPr id="3" name="Subtitle 2"/>
          <p:cNvSpPr>
            <a:spLocks noGrp="1"/>
          </p:cNvSpPr>
          <p:nvPr>
            <p:ph idx="1"/>
          </p:nvPr>
        </p:nvSpPr>
        <p:spPr>
          <a:xfrm>
            <a:off x="1392410" y="1961323"/>
            <a:ext cx="9603275" cy="3445566"/>
          </a:xfrm>
          <a:noFill/>
          <a:ln>
            <a:noFill/>
          </a:ln>
        </p:spPr>
        <p:style>
          <a:lnRef idx="1">
            <a:schemeClr val="accent3"/>
          </a:lnRef>
          <a:fillRef idx="2">
            <a:schemeClr val="accent3"/>
          </a:fillRef>
          <a:effectRef idx="1">
            <a:schemeClr val="accent3"/>
          </a:effectRef>
          <a:fontRef idx="minor">
            <a:schemeClr val="dk1"/>
          </a:fontRef>
        </p:style>
        <p:txBody>
          <a:bodyPr>
            <a:normAutofit/>
          </a:bodyPr>
          <a:lstStyle/>
          <a:p>
            <a:pPr>
              <a:buClr>
                <a:srgbClr val="002060"/>
              </a:buClr>
            </a:pPr>
            <a:endParaRPr lang="en-IN" dirty="0">
              <a:latin typeface="Arial" panose="020B0604020202020204" pitchFamily="34" charset="0"/>
              <a:cs typeface="Arial" panose="020B0604020202020204" pitchFamily="34" charset="0"/>
            </a:endParaRPr>
          </a:p>
          <a:p>
            <a:pPr>
              <a:buClr>
                <a:srgbClr val="002060"/>
              </a:buClr>
            </a:pPr>
            <a:r>
              <a:rPr lang="en-IN" dirty="0">
                <a:latin typeface="Arial" panose="020B0604020202020204" pitchFamily="34" charset="0"/>
                <a:cs typeface="Arial" panose="020B0604020202020204" pitchFamily="34" charset="0"/>
              </a:rPr>
              <a:t>No other lighting technology offers so much potential to save energy and enhance the quality of buildings. </a:t>
            </a:r>
          </a:p>
          <a:p>
            <a:pPr>
              <a:buClr>
                <a:srgbClr val="002060"/>
              </a:buClr>
            </a:pPr>
            <a:r>
              <a:rPr lang="en-IN" dirty="0">
                <a:latin typeface="Arial" panose="020B0604020202020204" pitchFamily="34" charset="0"/>
                <a:cs typeface="Arial" panose="020B0604020202020204" pitchFamily="34" charset="0"/>
              </a:rPr>
              <a:t>Also, Chromogenic materials change their optical properties when subjected to a change in their surrounding energy stimuli. </a:t>
            </a:r>
          </a:p>
          <a:p>
            <a:pPr>
              <a:buClr>
                <a:srgbClr val="002060"/>
              </a:buClr>
            </a:pPr>
            <a:r>
              <a:rPr lang="en-IN" dirty="0">
                <a:latin typeface="Arial" panose="020B0604020202020204" pitchFamily="34" charset="0"/>
                <a:cs typeface="Arial" panose="020B0604020202020204" pitchFamily="34" charset="0"/>
              </a:rPr>
              <a:t>Various kinds of Nano-phosphors are already commonly used in many lighting devices and LEDs.</a:t>
            </a:r>
            <a:endParaRPr lang="en-IN" sz="1600"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229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t>How beneficial is this concept of Nano-LED as wall paints for companies and their customers?</a:t>
            </a:r>
          </a:p>
        </p:txBody>
      </p:sp>
      <p:sp>
        <p:nvSpPr>
          <p:cNvPr id="3" name="Content Placeholder 2"/>
          <p:cNvSpPr>
            <a:spLocks noGrp="1"/>
          </p:cNvSpPr>
          <p:nvPr>
            <p:ph idx="1"/>
          </p:nvPr>
        </p:nvSpPr>
        <p:spPr>
          <a:xfrm>
            <a:off x="1451579" y="1853754"/>
            <a:ext cx="9603275" cy="3771191"/>
          </a:xfrm>
        </p:spPr>
        <p:txBody>
          <a:bodyPr>
            <a:normAutofit/>
          </a:bodyPr>
          <a:lstStyle/>
          <a:p>
            <a:pPr marL="285750" indent="-285750">
              <a:buClr>
                <a:srgbClr val="002060"/>
              </a:buClr>
              <a:buFont typeface="Wingdings" panose="05000000000000000000" pitchFamily="2" charset="2"/>
              <a:buChar char="§"/>
            </a:pPr>
            <a:r>
              <a:rPr lang="en-IN" dirty="0"/>
              <a:t> Nanotechnological light approaches could lead to a strong reduction of energy consumption for illumination. </a:t>
            </a:r>
          </a:p>
          <a:p>
            <a:pPr marL="285750" indent="-285750">
              <a:buClr>
                <a:srgbClr val="002060"/>
              </a:buClr>
              <a:buFont typeface="Wingdings" panose="05000000000000000000" pitchFamily="2" charset="2"/>
              <a:buChar char="§"/>
            </a:pPr>
            <a:r>
              <a:rPr lang="en-IN" dirty="0"/>
              <a:t>Organic light-emitting diode (OLED) are a new and attractive class of solid-state light sources and they are emerging as a compelling candidate to replace conventional lighting systems for larger illumination. </a:t>
            </a:r>
          </a:p>
          <a:p>
            <a:pPr marL="285750" indent="-285750">
              <a:buClr>
                <a:srgbClr val="002060"/>
              </a:buClr>
              <a:buFont typeface="Wingdings" panose="05000000000000000000" pitchFamily="2" charset="2"/>
              <a:buChar char="§"/>
            </a:pPr>
            <a:r>
              <a:rPr lang="en-IN" dirty="0"/>
              <a:t>OLED insure highly efficient, long-lived natural light sources that can be integrated into extremely thin, flexible panels.</a:t>
            </a:r>
          </a:p>
        </p:txBody>
      </p:sp>
    </p:spTree>
    <p:extLst>
      <p:ext uri="{BB962C8B-B14F-4D97-AF65-F5344CB8AC3E}">
        <p14:creationId xmlns:p14="http://schemas.microsoft.com/office/powerpoint/2010/main" val="21204660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503</TotalTime>
  <Words>789</Words>
  <Application>Microsoft Office PowerPoint</Application>
  <PresentationFormat>Widescreen</PresentationFormat>
  <Paragraphs>108</Paragraphs>
  <Slides>22</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Calibri</vt:lpstr>
      <vt:lpstr>Californian FB</vt:lpstr>
      <vt:lpstr>Comic Sans MS</vt:lpstr>
      <vt:lpstr>Gill Sans MT</vt:lpstr>
      <vt:lpstr>Noto Sans Symbols</vt:lpstr>
      <vt:lpstr>Wingdings</vt:lpstr>
      <vt:lpstr>Gallery</vt:lpstr>
      <vt:lpstr>TEAM-15</vt:lpstr>
      <vt:lpstr>                          What are NANO-LEDs?</vt:lpstr>
      <vt:lpstr>                               ADVANTAGES OF NANOLEDs :-  </vt:lpstr>
      <vt:lpstr>                DISADVANTAGES OF NANOLEDs :- </vt:lpstr>
      <vt:lpstr>      Significance at future time                   </vt:lpstr>
      <vt:lpstr>Essential Information for Entrepreneur</vt:lpstr>
      <vt:lpstr>PowerPoint Presentation</vt:lpstr>
      <vt:lpstr> How is this concept useful over incumbent in this real world?             </vt:lpstr>
      <vt:lpstr>How beneficial is this concept of Nano-LED as wall paints for companies and their customers?</vt:lpstr>
      <vt:lpstr>                          Value CREATION</vt:lpstr>
      <vt:lpstr>Interdisciplinary Knowledge </vt:lpstr>
      <vt:lpstr>rEQUIREMENTS</vt:lpstr>
      <vt:lpstr>Companies that can catter to project:</vt:lpstr>
      <vt:lpstr>PowerPoint Presentation</vt:lpstr>
      <vt:lpstr>                  TECHNOLOGY and TOOLs </vt:lpstr>
      <vt:lpstr>PowerPoint Presentation</vt:lpstr>
      <vt:lpstr>PowerPoint Presentation</vt:lpstr>
      <vt:lpstr>According to the task, a website and facebook page was created and the research information was uploaded on it so as to brief the customers about nanotechnology in paints.Also marketing for the same was done by sharing the same set of information among other student members.  Http://nanotechnology-in-paints.Webnode.Com/  For better understanding of this concept, a video link is been provided below:-  </vt:lpstr>
      <vt:lpstr>PROJECT MANAGEMENT</vt:lpstr>
      <vt:lpstr>STEPS TO BE FOLLOWED:</vt:lpstr>
      <vt:lpstr>BRANDING AND MARKETING OF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Customer, Benefit, Value Stream</dc:title>
  <dc:creator>Nandini Sinha</dc:creator>
  <cp:lastModifiedBy>simran singh</cp:lastModifiedBy>
  <cp:revision>41</cp:revision>
  <dcterms:created xsi:type="dcterms:W3CDTF">2017-04-16T17:54:46Z</dcterms:created>
  <dcterms:modified xsi:type="dcterms:W3CDTF">2017-04-19T13:48:16Z</dcterms:modified>
</cp:coreProperties>
</file>