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61" r:id="rId2"/>
    <p:sldId id="284" r:id="rId3"/>
    <p:sldId id="285" r:id="rId4"/>
    <p:sldId id="283" r:id="rId5"/>
    <p:sldId id="301" r:id="rId6"/>
    <p:sldId id="312" r:id="rId7"/>
    <p:sldId id="313" r:id="rId8"/>
    <p:sldId id="314" r:id="rId9"/>
    <p:sldId id="315" r:id="rId10"/>
    <p:sldId id="316" r:id="rId11"/>
    <p:sldId id="317" r:id="rId12"/>
    <p:sldId id="318" r:id="rId13"/>
    <p:sldId id="319" r:id="rId14"/>
    <p:sldId id="320" r:id="rId15"/>
    <p:sldId id="321" r:id="rId16"/>
    <p:sldId id="322" r:id="rId17"/>
    <p:sldId id="280" r:id="rId18"/>
    <p:sldId id="323" r:id="rId19"/>
    <p:sldId id="31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95" autoAdjust="0"/>
    <p:restoredTop sz="83893" autoAdjust="0"/>
  </p:normalViewPr>
  <p:slideViewPr>
    <p:cSldViewPr snapToGrid="0">
      <p:cViewPr varScale="1">
        <p:scale>
          <a:sx n="67" d="100"/>
          <a:sy n="67" d="100"/>
        </p:scale>
        <p:origin x="63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BBC31-3B43-4792-8DBF-F97C4609710D}" type="datetimeFigureOut">
              <a:rPr lang="en-IN" smtClean="0"/>
              <a:t>19-03-2017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79630-4345-44F4-8586-C05DEA168032}" type="slidenum">
              <a:rPr lang="en-IN" smtClean="0"/>
              <a:t>‹#›</a:t>
            </a:fld>
            <a:endParaRPr lang="en-IN"/>
          </a:p>
        </p:txBody>
      </p:sp>
    </p:spTree>
    <p:extLst>
      <p:ext uri="{BB962C8B-B14F-4D97-AF65-F5344CB8AC3E}">
        <p14:creationId xmlns:p14="http://schemas.microsoft.com/office/powerpoint/2010/main" val="1559948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SUMO</a:t>
            </a:r>
            <a:r>
              <a:rPr lang="en-US" sz="1200" b="0" i="0" kern="1200" baseline="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is meant to be used to simulate networks of a city's size, but can</a:t>
            </a:r>
            <a:r>
              <a:rPr lang="en-US" sz="1200" b="0" i="0" kern="1200" baseline="0" dirty="0" smtClean="0">
                <a:solidFill>
                  <a:schemeClr val="tx1"/>
                </a:solidFill>
                <a:latin typeface="+mn-lt"/>
                <a:ea typeface="+mn-ea"/>
                <a:cs typeface="+mn-cs"/>
              </a:rPr>
              <a:t> be also</a:t>
            </a:r>
            <a:r>
              <a:rPr lang="en-US" sz="1200" b="0" i="0" kern="1200" dirty="0" smtClean="0">
                <a:solidFill>
                  <a:schemeClr val="tx1"/>
                </a:solidFill>
                <a:latin typeface="+mn-lt"/>
                <a:ea typeface="+mn-ea"/>
                <a:cs typeface="+mn-cs"/>
              </a:rPr>
              <a:t> used for the smaller networks and larger, too, if the system power is large enough.</a:t>
            </a:r>
            <a:endParaRPr lang="en-US" dirty="0" smtClean="0"/>
          </a:p>
          <a:p>
            <a:endParaRPr lang="en-US" dirty="0" smtClean="0"/>
          </a:p>
          <a:p>
            <a:r>
              <a:rPr lang="en-US" dirty="0" smtClean="0"/>
              <a:t>Continuous Road Traffic Simulation</a:t>
            </a:r>
            <a:r>
              <a:rPr lang="en-US" baseline="0" dirty="0" smtClean="0"/>
              <a:t> </a:t>
            </a:r>
            <a:r>
              <a:rPr lang="en-US" sz="1200" b="0" i="0" kern="1200" dirty="0" smtClean="0">
                <a:solidFill>
                  <a:schemeClr val="tx1"/>
                </a:solidFill>
                <a:latin typeface="+mn-lt"/>
                <a:ea typeface="+mn-ea"/>
                <a:cs typeface="+mn-cs"/>
              </a:rPr>
              <a:t>models are both stochastic</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(with random components) and dynamic (time is a variable).</a:t>
            </a:r>
            <a:r>
              <a:rPr lang="en-US" sz="1200" b="0" i="0" kern="1200" baseline="0" dirty="0" smtClean="0">
                <a:solidFill>
                  <a:schemeClr val="tx1"/>
                </a:solidFill>
                <a:latin typeface="+mn-lt"/>
                <a:ea typeface="+mn-ea"/>
                <a:cs typeface="+mn-cs"/>
              </a:rPr>
              <a:t> Single server queues </a:t>
            </a:r>
            <a:r>
              <a:rPr lang="en-US" sz="1200" b="0" i="0" kern="1200" dirty="0" smtClean="0">
                <a:solidFill>
                  <a:schemeClr val="tx1"/>
                </a:solidFill>
                <a:latin typeface="+mn-lt"/>
                <a:ea typeface="+mn-ea"/>
                <a:cs typeface="+mn-cs"/>
              </a:rPr>
              <a:t>can be modeled very well using discrete event simulation, as servers are usually at a single location and so are discrete.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Continuous time simulation</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can solve the shortcoming of discrete event simulation where the model is required to have input, state and output trajectories within a time interval.</a:t>
            </a:r>
            <a:endParaRPr lang="en-US" dirty="0"/>
          </a:p>
        </p:txBody>
      </p:sp>
      <p:sp>
        <p:nvSpPr>
          <p:cNvPr id="4" name="Slide Number Placeholder 3"/>
          <p:cNvSpPr>
            <a:spLocks noGrp="1"/>
          </p:cNvSpPr>
          <p:nvPr>
            <p:ph type="sldNum" sz="quarter" idx="10"/>
          </p:nvPr>
        </p:nvSpPr>
        <p:spPr/>
        <p:txBody>
          <a:bodyPr/>
          <a:lstStyle/>
          <a:p>
            <a:fld id="{82E9249C-57BE-4F49-B7EA-011788791C2A}" type="slidenum">
              <a:rPr lang="en-US" smtClean="0"/>
              <a:pPr/>
              <a:t>7</a:t>
            </a:fld>
            <a:endParaRPr lang="en-US"/>
          </a:p>
        </p:txBody>
      </p:sp>
    </p:spTree>
    <p:extLst>
      <p:ext uri="{BB962C8B-B14F-4D97-AF65-F5344CB8AC3E}">
        <p14:creationId xmlns:p14="http://schemas.microsoft.com/office/powerpoint/2010/main" val="3069660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Two major design goals are approached: the software shall be fast and it shall be portable. Due to this, the very first versions were developed to be run from the command line only - no graphical interface was supplied at first and all parameter had to be inserted by hand. This should increase the execution speed by leaving off slow </a:t>
            </a:r>
            <a:r>
              <a:rPr lang="en-US" sz="1200" b="0" i="0" kern="1200" dirty="0" err="1" smtClean="0">
                <a:solidFill>
                  <a:schemeClr val="tx1"/>
                </a:solidFill>
                <a:latin typeface="+mn-lt"/>
                <a:ea typeface="+mn-ea"/>
                <a:cs typeface="+mn-cs"/>
              </a:rPr>
              <a:t>visualisation</a:t>
            </a:r>
            <a:r>
              <a:rPr lang="en-US" sz="1200" b="0" i="0" kern="1200" dirty="0" smtClean="0">
                <a:solidFill>
                  <a:schemeClr val="tx1"/>
                </a:solidFill>
                <a:latin typeface="+mn-lt"/>
                <a:ea typeface="+mn-ea"/>
                <a:cs typeface="+mn-cs"/>
              </a:rPr>
              <a:t>. Also, due to these goals, the software was split into several parts. Each of them has a certain purpose and must be run individually. This is something that makes SUMO different to other simulation packages where, for instance, the dynamical user assignment is made within the simulation itself, not via an external application like here. This split allows an easier extension of each of the applications within the package because each is smaller than a monolithic application that does everything. Also, it allows the usage of faster data structures, each adjusted to the current purpose, instead of using complicated and ballast-loaded ones. Still, this makes the usage of SUMO a little bit uncomfortable in comparison to other simulation packages. As there are still other things to do, we are not thinking of a redesign towards an integrated approach by now.</a:t>
            </a:r>
            <a:endParaRPr lang="en-US" dirty="0"/>
          </a:p>
        </p:txBody>
      </p:sp>
      <p:sp>
        <p:nvSpPr>
          <p:cNvPr id="4" name="Slide Number Placeholder 3"/>
          <p:cNvSpPr>
            <a:spLocks noGrp="1"/>
          </p:cNvSpPr>
          <p:nvPr>
            <p:ph type="sldNum" sz="quarter" idx="10"/>
          </p:nvPr>
        </p:nvSpPr>
        <p:spPr/>
        <p:txBody>
          <a:bodyPr/>
          <a:lstStyle/>
          <a:p>
            <a:fld id="{82E9249C-57BE-4F49-B7EA-011788791C2A}" type="slidenum">
              <a:rPr lang="en-US" smtClean="0"/>
              <a:pPr/>
              <a:t>9</a:t>
            </a:fld>
            <a:endParaRPr lang="en-US"/>
          </a:p>
        </p:txBody>
      </p:sp>
    </p:spTree>
    <p:extLst>
      <p:ext uri="{BB962C8B-B14F-4D97-AF65-F5344CB8AC3E}">
        <p14:creationId xmlns:p14="http://schemas.microsoft.com/office/powerpoint/2010/main" val="570612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3/19/2017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37675" y="782052"/>
            <a:ext cx="11333746" cy="5570621"/>
          </a:xfrm>
        </p:spPr>
        <p:txBody>
          <a:bodyPr/>
          <a:lstStyle/>
          <a:p>
            <a:pPr marL="0" indent="0">
              <a:buNone/>
            </a:pPr>
            <a:endParaRPr lang="en-IN" dirty="0" smtClean="0"/>
          </a:p>
          <a:p>
            <a:pPr marL="0" indent="0">
              <a:buNone/>
            </a:pPr>
            <a:r>
              <a:rPr lang="en-IN" sz="6000" b="1" dirty="0">
                <a:latin typeface="Times New Roman" panose="02020603050405020304" pitchFamily="18" charset="0"/>
                <a:cs typeface="Times New Roman" panose="02020603050405020304" pitchFamily="18" charset="0"/>
              </a:rPr>
              <a:t>Topic</a:t>
            </a:r>
            <a:r>
              <a:rPr lang="en-IN" sz="6000" dirty="0">
                <a:latin typeface="Times New Roman" panose="02020603050405020304" pitchFamily="18" charset="0"/>
                <a:cs typeface="Times New Roman" panose="02020603050405020304" pitchFamily="18" charset="0"/>
              </a:rPr>
              <a:t> </a:t>
            </a:r>
            <a:r>
              <a:rPr lang="en-IN" sz="6000" dirty="0" smtClean="0">
                <a:latin typeface="Times New Roman" panose="02020603050405020304" pitchFamily="18" charset="0"/>
                <a:cs typeface="Times New Roman" panose="02020603050405020304" pitchFamily="18" charset="0"/>
              </a:rPr>
              <a:t>:-</a:t>
            </a:r>
            <a:endParaRPr lang="en-IN" sz="6000" dirty="0">
              <a:latin typeface="Times New Roman" panose="02020603050405020304" pitchFamily="18" charset="0"/>
              <a:cs typeface="Times New Roman" panose="02020603050405020304" pitchFamily="18" charset="0"/>
            </a:endParaRPr>
          </a:p>
          <a:p>
            <a:pPr marL="0" indent="0">
              <a:buNone/>
            </a:pPr>
            <a:endParaRPr lang="en-IN" sz="3200" b="1" dirty="0"/>
          </a:p>
          <a:p>
            <a:pPr marL="0" indent="0">
              <a:buNone/>
            </a:pPr>
            <a:r>
              <a:rPr lang="en-IN" sz="3200" b="1" cap="none" dirty="0" smtClean="0">
                <a:latin typeface="Times New Roman" panose="02020603050405020304" pitchFamily="18" charset="0"/>
                <a:cs typeface="Times New Roman" panose="02020603050405020304" pitchFamily="18" charset="0"/>
              </a:rPr>
              <a:t>Self Controlling Vehicle Using PID Controller And Estimation Of Traffic Congestion</a:t>
            </a:r>
            <a:endParaRPr lang="en-IN" sz="3200" b="1" cap="none"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60427" y="299410"/>
            <a:ext cx="1270000" cy="1270000"/>
          </a:xfrm>
          <a:prstGeom prst="rect">
            <a:avLst/>
          </a:prstGeom>
        </p:spPr>
      </p:pic>
    </p:spTree>
    <p:extLst>
      <p:ext uri="{BB962C8B-B14F-4D97-AF65-F5344CB8AC3E}">
        <p14:creationId xmlns:p14="http://schemas.microsoft.com/office/powerpoint/2010/main" val="1804133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Simulation </a:t>
            </a:r>
            <a:endParaRPr lang="en-IN"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859302" y="1752600"/>
            <a:ext cx="6665699" cy="4830923"/>
          </a:xfrm>
          <a:prstGeom prst="rect">
            <a:avLst/>
          </a:prstGeom>
        </p:spPr>
      </p:pic>
    </p:spTree>
    <p:extLst>
      <p:ext uri="{BB962C8B-B14F-4D97-AF65-F5344CB8AC3E}">
        <p14:creationId xmlns:p14="http://schemas.microsoft.com/office/powerpoint/2010/main" val="2998376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62" y="289773"/>
            <a:ext cx="10364451" cy="1596177"/>
          </a:xfrm>
        </p:spPr>
        <p:txBody>
          <a:bodyPr/>
          <a:lstStyle/>
          <a:p>
            <a:r>
              <a:rPr lang="en-US" b="1" u="sng" dirty="0" smtClean="0">
                <a:latin typeface="Times New Roman" panose="02020603050405020304" pitchFamily="18" charset="0"/>
                <a:cs typeface="Times New Roman" panose="02020603050405020304" pitchFamily="18" charset="0"/>
              </a:rPr>
              <a:t>NS-2</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957263" y="1885950"/>
            <a:ext cx="10387012" cy="4240214"/>
          </a:xfrm>
          <a:prstGeom prst="rect">
            <a:avLst/>
          </a:prstGeom>
        </p:spPr>
        <p:txBody>
          <a:bodyPr>
            <a:normAutofit/>
          </a:bodyPr>
          <a:lstStyle/>
          <a:p>
            <a:r>
              <a:rPr lang="en-US" sz="3600" cap="none" dirty="0" smtClean="0">
                <a:latin typeface="Times New Roman" panose="02020603050405020304" pitchFamily="18" charset="0"/>
                <a:cs typeface="Times New Roman" panose="02020603050405020304" pitchFamily="18" charset="0"/>
              </a:rPr>
              <a:t>Network Simulator version 2.</a:t>
            </a:r>
          </a:p>
          <a:p>
            <a:r>
              <a:rPr lang="en-US" sz="3600" cap="none" dirty="0" smtClean="0">
                <a:latin typeface="Times New Roman" panose="02020603050405020304" pitchFamily="18" charset="0"/>
                <a:cs typeface="Times New Roman" panose="02020603050405020304" pitchFamily="18" charset="0"/>
              </a:rPr>
              <a:t>Creates Network Topologies</a:t>
            </a:r>
          </a:p>
          <a:p>
            <a:r>
              <a:rPr lang="en-US" sz="3600" cap="none" dirty="0" smtClean="0">
                <a:latin typeface="Times New Roman" panose="02020603050405020304" pitchFamily="18" charset="0"/>
                <a:cs typeface="Times New Roman" panose="02020603050405020304" pitchFamily="18" charset="0"/>
              </a:rPr>
              <a:t>Analyze events to understand the Network Behavior.</a:t>
            </a:r>
          </a:p>
          <a:p>
            <a:r>
              <a:rPr lang="en-US" sz="3600" cap="none" dirty="0" smtClean="0">
                <a:latin typeface="Times New Roman" panose="02020603050405020304" pitchFamily="18" charset="0"/>
                <a:cs typeface="Times New Roman" panose="02020603050405020304" pitchFamily="18" charset="0"/>
              </a:rPr>
              <a:t>Dependable and Realistic.</a:t>
            </a:r>
          </a:p>
          <a:p>
            <a:r>
              <a:rPr lang="en-US" sz="3600" cap="none" dirty="0" smtClean="0">
                <a:latin typeface="Times New Roman" panose="02020603050405020304" pitchFamily="18" charset="0"/>
                <a:cs typeface="Times New Roman" panose="02020603050405020304" pitchFamily="18" charset="0"/>
              </a:rPr>
              <a:t>More practical.</a:t>
            </a:r>
            <a:endParaRPr lang="en-US" sz="3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46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974" y="347055"/>
            <a:ext cx="10364451" cy="1596177"/>
          </a:xfrm>
        </p:spPr>
        <p:txBody>
          <a:bodyPr/>
          <a:lstStyle/>
          <a:p>
            <a:r>
              <a:rPr lang="en-US" b="1" u="sng" dirty="0" smtClean="0">
                <a:latin typeface="Times New Roman" panose="02020603050405020304" pitchFamily="18" charset="0"/>
                <a:cs typeface="Times New Roman" panose="02020603050405020304" pitchFamily="18" charset="0"/>
              </a:rPr>
              <a:t>TCL</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1128713" y="1943232"/>
            <a:ext cx="9082087" cy="4182932"/>
          </a:xfrm>
          <a:prstGeom prst="rect">
            <a:avLst/>
          </a:prstGeom>
        </p:spPr>
        <p:txBody>
          <a:bodyPr/>
          <a:lstStyle/>
          <a:p>
            <a:r>
              <a:rPr lang="en-US" sz="2800" cap="none" dirty="0" smtClean="0">
                <a:latin typeface="Times New Roman" panose="02020603050405020304" pitchFamily="18" charset="0"/>
                <a:cs typeface="Times New Roman" panose="02020603050405020304" pitchFamily="18" charset="0"/>
              </a:rPr>
              <a:t>Tool Command Language.</a:t>
            </a:r>
          </a:p>
          <a:p>
            <a:r>
              <a:rPr lang="en-US" sz="2800" cap="none" dirty="0" smtClean="0">
                <a:latin typeface="Times New Roman" panose="02020603050405020304" pitchFamily="18" charset="0"/>
                <a:cs typeface="Times New Roman" panose="02020603050405020304" pitchFamily="18" charset="0"/>
              </a:rPr>
              <a:t>Wireless Networking.</a:t>
            </a:r>
          </a:p>
          <a:p>
            <a:r>
              <a:rPr lang="en-US" sz="2800" cap="none" dirty="0" smtClean="0">
                <a:latin typeface="Times New Roman" panose="02020603050405020304" pitchFamily="18" charset="0"/>
                <a:cs typeface="Times New Roman" panose="02020603050405020304" pitchFamily="18" charset="0"/>
              </a:rPr>
              <a:t>Configured Using Nodes.</a:t>
            </a:r>
          </a:p>
          <a:p>
            <a:endParaRPr lang="en-US"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7901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00" y="461354"/>
            <a:ext cx="10364451" cy="1596177"/>
          </a:xfrm>
        </p:spPr>
        <p:txBody>
          <a:bodyPr/>
          <a:lstStyle/>
          <a:p>
            <a:r>
              <a:rPr lang="en-US" b="1" u="sng" dirty="0" err="1" smtClean="0">
                <a:latin typeface="Times New Roman" panose="02020603050405020304" pitchFamily="18" charset="0"/>
                <a:cs typeface="Times New Roman" panose="02020603050405020304" pitchFamily="18" charset="0"/>
              </a:rPr>
              <a:t>QoS</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1143000" y="1943100"/>
            <a:ext cx="9067800" cy="4183064"/>
          </a:xfrm>
          <a:prstGeom prst="rect">
            <a:avLst/>
          </a:prstGeom>
        </p:spPr>
        <p:txBody>
          <a:bodyPr/>
          <a:lstStyle/>
          <a:p>
            <a:r>
              <a:rPr lang="en-US" sz="2800" cap="none" dirty="0" smtClean="0">
                <a:latin typeface="Times New Roman" panose="02020603050405020304" pitchFamily="18" charset="0"/>
                <a:cs typeface="Times New Roman" panose="02020603050405020304" pitchFamily="18" charset="0"/>
              </a:rPr>
              <a:t>Quality of service.</a:t>
            </a:r>
          </a:p>
          <a:p>
            <a:r>
              <a:rPr lang="en-US" sz="2800" cap="none" dirty="0" smtClean="0">
                <a:latin typeface="Times New Roman" panose="02020603050405020304" pitchFamily="18" charset="0"/>
                <a:cs typeface="Times New Roman" panose="02020603050405020304" pitchFamily="18" charset="0"/>
              </a:rPr>
              <a:t>Self organized network.</a:t>
            </a:r>
          </a:p>
          <a:p>
            <a:r>
              <a:rPr lang="en-US" sz="2800" cap="none" dirty="0" smtClean="0">
                <a:latin typeface="Times New Roman" panose="02020603050405020304" pitchFamily="18" charset="0"/>
                <a:cs typeface="Times New Roman" panose="02020603050405020304" pitchFamily="18" charset="0"/>
              </a:rPr>
              <a:t>Reduces throughput and energy consumption.</a:t>
            </a:r>
          </a:p>
          <a:p>
            <a:r>
              <a:rPr lang="en-US" sz="2800" cap="none" dirty="0" smtClean="0">
                <a:latin typeface="Times New Roman" panose="02020603050405020304" pitchFamily="18" charset="0"/>
                <a:cs typeface="Times New Roman" panose="02020603050405020304" pitchFamily="18" charset="0"/>
              </a:rPr>
              <a:t>Specific sensing and communication range.</a:t>
            </a:r>
          </a:p>
          <a:p>
            <a:endParaRPr lang="en-US"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80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099" y="389786"/>
            <a:ext cx="10364451" cy="1596177"/>
          </a:xfrm>
        </p:spPr>
        <p:txBody>
          <a:bodyPr/>
          <a:lstStyle/>
          <a:p>
            <a:r>
              <a:rPr lang="en-US" b="1" u="sng" dirty="0" smtClean="0">
                <a:latin typeface="Times New Roman" panose="02020603050405020304" pitchFamily="18" charset="0"/>
                <a:cs typeface="Times New Roman" panose="02020603050405020304" pitchFamily="18" charset="0"/>
              </a:rPr>
              <a:t>X-graph</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1085850" y="1985963"/>
            <a:ext cx="9124950" cy="4140201"/>
          </a:xfrm>
          <a:prstGeom prst="rect">
            <a:avLst/>
          </a:prstGeom>
        </p:spPr>
        <p:txBody>
          <a:bodyPr/>
          <a:lstStyle/>
          <a:p>
            <a:r>
              <a:rPr lang="en-US" sz="2800" cap="none" dirty="0" smtClean="0">
                <a:latin typeface="Times New Roman" panose="02020603050405020304" pitchFamily="18" charset="0"/>
                <a:cs typeface="Times New Roman" panose="02020603050405020304" pitchFamily="18" charset="0"/>
              </a:rPr>
              <a:t>Interactive Plotting and Graphing.</a:t>
            </a:r>
          </a:p>
          <a:p>
            <a:r>
              <a:rPr lang="en-US" sz="2800" cap="none" dirty="0" smtClean="0">
                <a:latin typeface="Times New Roman" panose="02020603050405020304" pitchFamily="18" charset="0"/>
                <a:cs typeface="Times New Roman" panose="02020603050405020304" pitchFamily="18" charset="0"/>
              </a:rPr>
              <a:t>Portability and Bug Fixes.</a:t>
            </a:r>
          </a:p>
          <a:p>
            <a:r>
              <a:rPr lang="en-US" sz="2800" cap="none" dirty="0" smtClean="0">
                <a:latin typeface="Times New Roman" panose="02020603050405020304" pitchFamily="18" charset="0"/>
                <a:cs typeface="Times New Roman" panose="02020603050405020304" pitchFamily="18" charset="0"/>
              </a:rPr>
              <a:t>Plots Throughput, Packet Information.</a:t>
            </a:r>
            <a:endParaRPr lang="en-US"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717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275" y="604229"/>
            <a:ext cx="10364451" cy="1596177"/>
          </a:xfrm>
        </p:spPr>
        <p:txBody>
          <a:bodyPr/>
          <a:lstStyle/>
          <a:p>
            <a:r>
              <a:rPr lang="en-US" b="1" u="sng" dirty="0" smtClean="0">
                <a:latin typeface="Times New Roman" panose="02020603050405020304" pitchFamily="18" charset="0"/>
                <a:cs typeface="Times New Roman" panose="02020603050405020304" pitchFamily="18" charset="0"/>
              </a:rPr>
              <a:t>Throughput</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1000125" y="2200406"/>
            <a:ext cx="9210675" cy="3925758"/>
          </a:xfrm>
          <a:prstGeom prst="rect">
            <a:avLst/>
          </a:prstGeom>
        </p:spPr>
        <p:txBody>
          <a:bodyPr/>
          <a:lstStyle/>
          <a:p>
            <a:r>
              <a:rPr lang="en-US" sz="2800" cap="none" dirty="0" smtClean="0">
                <a:latin typeface="Times New Roman" panose="02020603050405020304" pitchFamily="18" charset="0"/>
                <a:cs typeface="Times New Roman" panose="02020603050405020304" pitchFamily="18" charset="0"/>
              </a:rPr>
              <a:t>Amount Of Work Done .</a:t>
            </a:r>
          </a:p>
          <a:p>
            <a:r>
              <a:rPr lang="en-US" sz="2800" cap="none" dirty="0" smtClean="0">
                <a:latin typeface="Times New Roman" panose="02020603050405020304" pitchFamily="18" charset="0"/>
                <a:cs typeface="Times New Roman" panose="02020603050405020304" pitchFamily="18" charset="0"/>
              </a:rPr>
              <a:t>Runs Many Programs Simultaneously.</a:t>
            </a:r>
          </a:p>
          <a:p>
            <a:r>
              <a:rPr lang="en-US" sz="2800" cap="none" dirty="0" smtClean="0">
                <a:latin typeface="Times New Roman" panose="02020603050405020304" pitchFamily="18" charset="0"/>
                <a:cs typeface="Times New Roman" panose="02020603050405020304" pitchFamily="18" charset="0"/>
              </a:rPr>
              <a:t>Average Successful Deliveries Over Channel.</a:t>
            </a:r>
          </a:p>
          <a:p>
            <a:endParaRPr lang="en-US"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755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4294967295"/>
          </p:nvPr>
        </p:nvSpPr>
        <p:spPr>
          <a:xfrm>
            <a:off x="913775" y="1800225"/>
            <a:ext cx="9297025" cy="4325939"/>
          </a:xfrm>
          <a:prstGeom prst="rect">
            <a:avLst/>
          </a:prstGeom>
        </p:spPr>
        <p:txBody>
          <a:bodyPr/>
          <a:lstStyle/>
          <a:p>
            <a:r>
              <a:rPr lang="en-US" sz="2800" cap="none" dirty="0" smtClean="0">
                <a:latin typeface="Times New Roman" panose="02020603050405020304" pitchFamily="18" charset="0"/>
                <a:cs typeface="Times New Roman" panose="02020603050405020304" pitchFamily="18" charset="0"/>
              </a:rPr>
              <a:t>Widely Used and Open Source Simulator.</a:t>
            </a:r>
          </a:p>
          <a:p>
            <a:r>
              <a:rPr lang="en-US" sz="2800" cap="none" dirty="0" smtClean="0">
                <a:latin typeface="Times New Roman" panose="02020603050405020304" pitchFamily="18" charset="0"/>
                <a:cs typeface="Times New Roman" panose="02020603050405020304" pitchFamily="18" charset="0"/>
              </a:rPr>
              <a:t>Highly Trusted.</a:t>
            </a:r>
            <a:endParaRPr lang="en-US"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0784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23" y="229448"/>
            <a:ext cx="10364451" cy="1596177"/>
          </a:xfrm>
        </p:spPr>
        <p:txBody>
          <a:bodyPr/>
          <a:lstStyle/>
          <a:p>
            <a:r>
              <a:rPr lang="en-US" b="1" u="sng" dirty="0" smtClean="0">
                <a:latin typeface="Times New Roman" panose="02020603050405020304" pitchFamily="18" charset="0"/>
                <a:cs typeface="Times New Roman" panose="02020603050405020304" pitchFamily="18" charset="0"/>
              </a:rPr>
              <a:t>METHODOLOGY</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409074" y="1825625"/>
            <a:ext cx="10944726" cy="4351338"/>
          </a:xfrm>
          <a:prstGeom prst="rect">
            <a:avLst/>
          </a:prstGeom>
        </p:spPr>
        <p:txBody>
          <a:bodyPr>
            <a:normAutofit/>
          </a:bodyPr>
          <a:lstStyle/>
          <a:p>
            <a:r>
              <a:rPr lang="en-US" sz="2200" cap="none" dirty="0" smtClean="0">
                <a:latin typeface="Times New Roman" panose="02020603050405020304" pitchFamily="18" charset="0"/>
                <a:cs typeface="Times New Roman" panose="02020603050405020304" pitchFamily="18" charset="0"/>
              </a:rPr>
              <a:t>To Study the Traffic Simulation.</a:t>
            </a:r>
          </a:p>
          <a:p>
            <a:r>
              <a:rPr lang="en-US" sz="2200" cap="none" dirty="0" smtClean="0">
                <a:latin typeface="Times New Roman" panose="02020603050405020304" pitchFamily="18" charset="0"/>
                <a:cs typeface="Times New Roman" panose="02020603050405020304" pitchFamily="18" charset="0"/>
              </a:rPr>
              <a:t>To Analyze the Simulation in NS-2. </a:t>
            </a:r>
          </a:p>
          <a:p>
            <a:r>
              <a:rPr lang="en-US" sz="2200" cap="none" dirty="0" smtClean="0">
                <a:latin typeface="Times New Roman" panose="02020603050405020304" pitchFamily="18" charset="0"/>
                <a:cs typeface="Times New Roman" panose="02020603050405020304" pitchFamily="18" charset="0"/>
              </a:rPr>
              <a:t>To Analyze the Simulation in SUMO.</a:t>
            </a:r>
          </a:p>
          <a:p>
            <a:r>
              <a:rPr lang="en-US" sz="2200" cap="none" dirty="0" smtClean="0">
                <a:latin typeface="Times New Roman" panose="02020603050405020304" pitchFamily="18" charset="0"/>
                <a:cs typeface="Times New Roman" panose="02020603050405020304" pitchFamily="18" charset="0"/>
              </a:rPr>
              <a:t>To Analyze the Simulation in NS-2 using SUMO.</a:t>
            </a:r>
          </a:p>
          <a:p>
            <a:r>
              <a:rPr lang="en-US" sz="2200" cap="none" dirty="0" smtClean="0">
                <a:latin typeface="Times New Roman" panose="02020603050405020304" pitchFamily="18" charset="0"/>
                <a:cs typeface="Times New Roman" panose="02020603050405020304" pitchFamily="18" charset="0"/>
              </a:rPr>
              <a:t>To Study the Traffic Time Estimation of Vehicles.</a:t>
            </a:r>
            <a:endParaRPr lang="en-US" sz="22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6165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Times New Roman" panose="02020603050405020304" pitchFamily="18" charset="0"/>
                <a:cs typeface="Times New Roman" panose="02020603050405020304" pitchFamily="18" charset="0"/>
              </a:rPr>
              <a:t>Difficulties</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r>
              <a:rPr lang="en-IN" sz="2800" cap="none" dirty="0" smtClean="0">
                <a:latin typeface="Times New Roman" panose="02020603050405020304" pitchFamily="18" charset="0"/>
                <a:cs typeface="Times New Roman" panose="02020603050405020304" pitchFamily="18" charset="0"/>
              </a:rPr>
              <a:t>Faced Difficulties During Traffic Simulation.</a:t>
            </a:r>
          </a:p>
          <a:p>
            <a:r>
              <a:rPr lang="en-IN" sz="2800" cap="none" dirty="0" smtClean="0">
                <a:latin typeface="Times New Roman" panose="02020603050405020304" pitchFamily="18" charset="0"/>
                <a:cs typeface="Times New Roman" panose="02020603050405020304" pitchFamily="18" charset="0"/>
              </a:rPr>
              <a:t>Faced Difficulties While Converting From SUMO </a:t>
            </a:r>
            <a:r>
              <a:rPr lang="en-IN" sz="2800" cap="none" dirty="0">
                <a:latin typeface="Times New Roman" panose="02020603050405020304" pitchFamily="18" charset="0"/>
                <a:cs typeface="Times New Roman" panose="02020603050405020304" pitchFamily="18" charset="0"/>
              </a:rPr>
              <a:t>t</a:t>
            </a:r>
            <a:r>
              <a:rPr lang="en-IN" sz="2800" cap="none" dirty="0" smtClean="0">
                <a:latin typeface="Times New Roman" panose="02020603050405020304" pitchFamily="18" charset="0"/>
                <a:cs typeface="Times New Roman" panose="02020603050405020304" pitchFamily="18" charset="0"/>
              </a:rPr>
              <a:t>o NS2.</a:t>
            </a:r>
          </a:p>
          <a:p>
            <a:r>
              <a:rPr lang="en-IN" sz="2800" cap="none" dirty="0" smtClean="0">
                <a:latin typeface="Times New Roman" panose="02020603050405020304" pitchFamily="18" charset="0"/>
                <a:cs typeface="Times New Roman" panose="02020603050405020304" pitchFamily="18" charset="0"/>
              </a:rPr>
              <a:t>Faced Confusion While Choosing The Way Of Simulation.</a:t>
            </a:r>
            <a:endParaRPr lang="en-IN"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1051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7200" b="1" dirty="0" smtClean="0">
                <a:latin typeface="Times New Roman" panose="02020603050405020304" pitchFamily="18" charset="0"/>
                <a:cs typeface="Times New Roman" panose="02020603050405020304" pitchFamily="18" charset="0"/>
              </a:rPr>
              <a:t>Thank YOU</a:t>
            </a:r>
            <a:endParaRPr lang="en-IN" sz="7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08918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8421" y="1155032"/>
            <a:ext cx="10414000" cy="4401205"/>
          </a:xfrm>
          <a:prstGeom prst="rect">
            <a:avLst/>
          </a:prstGeom>
          <a:noFill/>
        </p:spPr>
        <p:txBody>
          <a:bodyPr wrap="square" rtlCol="0">
            <a:spAutoFit/>
          </a:bodyPr>
          <a:lstStyle/>
          <a:p>
            <a:endParaRPr lang="en-IN" sz="2800" b="1" dirty="0" smtClean="0">
              <a:latin typeface="Andalus" panose="02020603050405020304" pitchFamily="18" charset="-78"/>
              <a:cs typeface="Andalus" panose="02020603050405020304" pitchFamily="18" charset="-78"/>
            </a:endParaRPr>
          </a:p>
          <a:p>
            <a:r>
              <a:rPr lang="en-IN" sz="2800" b="1" dirty="0" smtClean="0">
                <a:latin typeface="Times New Roman" panose="02020603050405020304" pitchFamily="18" charset="0"/>
                <a:cs typeface="Times New Roman" panose="02020603050405020304" pitchFamily="18" charset="0"/>
              </a:rPr>
              <a:t>Guided By -</a:t>
            </a:r>
            <a:endParaRPr lang="en-IN" sz="2800" dirty="0">
              <a:latin typeface="Times New Roman" panose="02020603050405020304" pitchFamily="18" charset="0"/>
              <a:cs typeface="Times New Roman" panose="02020603050405020304" pitchFamily="18" charset="0"/>
            </a:endParaRPr>
          </a:p>
          <a:p>
            <a:r>
              <a:rPr lang="en-IN" sz="2800" dirty="0" smtClean="0">
                <a:latin typeface="Times New Roman" panose="02020603050405020304" pitchFamily="18" charset="0"/>
                <a:cs typeface="Times New Roman" panose="02020603050405020304" pitchFamily="18" charset="0"/>
              </a:rPr>
              <a:t>Jetendra Joshi Sir</a:t>
            </a:r>
          </a:p>
          <a:p>
            <a:endParaRPr lang="en-IN" sz="2800" dirty="0">
              <a:latin typeface="Times New Roman" panose="02020603050405020304" pitchFamily="18" charset="0"/>
              <a:cs typeface="Times New Roman" panose="02020603050405020304" pitchFamily="18" charset="0"/>
            </a:endParaRPr>
          </a:p>
          <a:p>
            <a:r>
              <a:rPr lang="en-IN" sz="2800" b="1" dirty="0" smtClean="0">
                <a:latin typeface="Times New Roman" panose="02020603050405020304" pitchFamily="18" charset="0"/>
                <a:cs typeface="Times New Roman" panose="02020603050405020304" pitchFamily="18" charset="0"/>
              </a:rPr>
              <a:t>Group Members -</a:t>
            </a:r>
            <a:endParaRPr lang="en-IN" sz="2800" dirty="0" smtClean="0">
              <a:latin typeface="Times New Roman" panose="02020603050405020304" pitchFamily="18" charset="0"/>
              <a:cs typeface="Times New Roman" panose="02020603050405020304" pitchFamily="18" charset="0"/>
            </a:endParaRPr>
          </a:p>
          <a:p>
            <a:r>
              <a:rPr lang="en-IN" sz="2800" dirty="0" smtClean="0">
                <a:latin typeface="Times New Roman" panose="02020603050405020304" pitchFamily="18" charset="0"/>
                <a:cs typeface="Times New Roman" panose="02020603050405020304" pitchFamily="18" charset="0"/>
              </a:rPr>
              <a:t>Sujoy Roy</a:t>
            </a:r>
          </a:p>
          <a:p>
            <a:r>
              <a:rPr lang="en-IN" sz="2800" dirty="0" smtClean="0">
                <a:latin typeface="Times New Roman" panose="02020603050405020304" pitchFamily="18" charset="0"/>
                <a:cs typeface="Times New Roman" panose="02020603050405020304" pitchFamily="18" charset="0"/>
              </a:rPr>
              <a:t>Anshuman Singh</a:t>
            </a:r>
          </a:p>
          <a:p>
            <a:r>
              <a:rPr lang="en-IN" sz="2800" dirty="0" smtClean="0">
                <a:latin typeface="Times New Roman" panose="02020603050405020304" pitchFamily="18" charset="0"/>
                <a:cs typeface="Times New Roman" panose="02020603050405020304" pitchFamily="18" charset="0"/>
              </a:rPr>
              <a:t>Rajat Singh</a:t>
            </a:r>
          </a:p>
          <a:p>
            <a:r>
              <a:rPr lang="en-IN" sz="2800" dirty="0" smtClean="0">
                <a:latin typeface="Times New Roman" panose="02020603050405020304" pitchFamily="18" charset="0"/>
                <a:cs typeface="Times New Roman" panose="02020603050405020304" pitchFamily="18" charset="0"/>
              </a:rPr>
              <a:t>Sachin Reddy</a:t>
            </a:r>
          </a:p>
          <a:p>
            <a:r>
              <a:rPr lang="en-IN" sz="2800" dirty="0" smtClean="0">
                <a:latin typeface="Times New Roman" panose="02020603050405020304" pitchFamily="18" charset="0"/>
                <a:cs typeface="Times New Roman" panose="02020603050405020304" pitchFamily="18" charset="0"/>
              </a:rPr>
              <a:t>Rajat Sinha</a:t>
            </a:r>
          </a:p>
        </p:txBody>
      </p:sp>
    </p:spTree>
    <p:extLst>
      <p:ext uri="{BB962C8B-B14F-4D97-AF65-F5344CB8AC3E}">
        <p14:creationId xmlns:p14="http://schemas.microsoft.com/office/powerpoint/2010/main" val="1367540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003300"/>
            <a:ext cx="6629400" cy="3539430"/>
          </a:xfrm>
          <a:prstGeom prst="rect">
            <a:avLst/>
          </a:prstGeom>
          <a:noFill/>
        </p:spPr>
        <p:txBody>
          <a:bodyPr wrap="square" rtlCol="0">
            <a:spAutoFit/>
          </a:bodyPr>
          <a:lstStyle/>
          <a:p>
            <a:endParaRPr lang="en-IN" sz="3200" dirty="0" smtClean="0">
              <a:latin typeface="Andalus" panose="02020603050405020304" pitchFamily="18" charset="-78"/>
              <a:cs typeface="Andalus" panose="02020603050405020304" pitchFamily="18" charset="-78"/>
            </a:endParaRPr>
          </a:p>
          <a:p>
            <a:endParaRPr lang="en-IN" sz="3200" dirty="0" smtClean="0">
              <a:latin typeface="Andalus" panose="02020603050405020304" pitchFamily="18" charset="-78"/>
              <a:cs typeface="Andalus" panose="02020603050405020304" pitchFamily="18" charset="-78"/>
            </a:endParaRPr>
          </a:p>
          <a:p>
            <a:pPr marL="285750" indent="-285750">
              <a:buSzPct val="110000"/>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Rational of the work</a:t>
            </a:r>
          </a:p>
          <a:p>
            <a:pPr marL="285750" indent="-285750">
              <a:buSzPct val="110000"/>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Objectives</a:t>
            </a:r>
          </a:p>
          <a:p>
            <a:pPr marL="285750" indent="-285750">
              <a:buSzPct val="110000"/>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Methodology</a:t>
            </a:r>
          </a:p>
          <a:p>
            <a:pPr marL="285750" indent="-285750">
              <a:buSzPct val="110000"/>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Result Of The Work</a:t>
            </a:r>
          </a:p>
          <a:p>
            <a:pPr marL="285750" indent="-285750">
              <a:buSzPct val="110000"/>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Difficulties</a:t>
            </a:r>
            <a:endParaRPr lang="en-IN" sz="3200" dirty="0" smtClean="0">
              <a:latin typeface="Times New Roman" panose="02020603050405020304" pitchFamily="18" charset="0"/>
              <a:cs typeface="Times New Roman" panose="02020603050405020304" pitchFamily="18" charset="0"/>
            </a:endParaRPr>
          </a:p>
        </p:txBody>
      </p:sp>
      <p:sp>
        <p:nvSpPr>
          <p:cNvPr id="3" name="TextBox 2"/>
          <p:cNvSpPr txBox="1"/>
          <p:nvPr/>
        </p:nvSpPr>
        <p:spPr>
          <a:xfrm>
            <a:off x="898358" y="1180432"/>
            <a:ext cx="7531100" cy="769441"/>
          </a:xfrm>
          <a:prstGeom prst="rect">
            <a:avLst/>
          </a:prstGeom>
          <a:noFill/>
        </p:spPr>
        <p:txBody>
          <a:bodyPr wrap="square" rtlCol="0">
            <a:spAutoFit/>
          </a:bodyPr>
          <a:lstStyle/>
          <a:p>
            <a:r>
              <a:rPr lang="en-IN" sz="4400" b="1" dirty="0" smtClean="0">
                <a:latin typeface="Times New Roman" panose="02020603050405020304" pitchFamily="18" charset="0"/>
                <a:cs typeface="Times New Roman" panose="02020603050405020304" pitchFamily="18" charset="0"/>
              </a:rPr>
              <a:t>Preview</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7282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Rational of the work</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pPr marL="457200" indent="-457200">
              <a:buAutoNum type="arabicPeriod"/>
            </a:pPr>
            <a:r>
              <a:rPr lang="en-IN" sz="3200" cap="none" dirty="0" smtClean="0">
                <a:latin typeface="Times New Roman" panose="02020603050405020304" pitchFamily="18" charset="0"/>
                <a:cs typeface="Times New Roman" panose="02020603050405020304" pitchFamily="18" charset="0"/>
              </a:rPr>
              <a:t>Traffic Simulation</a:t>
            </a:r>
          </a:p>
          <a:p>
            <a:pPr marL="457200" indent="-457200">
              <a:buAutoNum type="arabicPeriod"/>
            </a:pPr>
            <a:r>
              <a:rPr lang="en-IN" sz="3200" cap="none" dirty="0" smtClean="0">
                <a:latin typeface="Times New Roman" panose="02020603050405020304" pitchFamily="18" charset="0"/>
                <a:cs typeface="Times New Roman" panose="02020603050405020304" pitchFamily="18" charset="0"/>
              </a:rPr>
              <a:t>Simulation In Sumo and NS2</a:t>
            </a:r>
          </a:p>
          <a:p>
            <a:pPr marL="457200" indent="-457200">
              <a:buAutoNum type="arabicPeriod"/>
            </a:pPr>
            <a:r>
              <a:rPr lang="en-IN" sz="3200" cap="none" dirty="0" smtClean="0">
                <a:latin typeface="Times New Roman" panose="02020603050405020304" pitchFamily="18" charset="0"/>
                <a:cs typeface="Times New Roman" panose="02020603050405020304" pitchFamily="18" charset="0"/>
              </a:rPr>
              <a:t>Traffic Congestion Model</a:t>
            </a:r>
            <a:endParaRPr lang="en-IN"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4675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Objective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913775" y="2129589"/>
            <a:ext cx="10913267" cy="4225175"/>
          </a:xfrm>
          <a:prstGeom prst="rect">
            <a:avLst/>
          </a:prstGeom>
        </p:spPr>
        <p:txBody>
          <a:bodyPr>
            <a:normAutofit/>
          </a:bodyPr>
          <a:lstStyle/>
          <a:p>
            <a:r>
              <a:rPr lang="en-US" sz="2800" cap="none" dirty="0">
                <a:latin typeface="Times New Roman" panose="02020603050405020304" pitchFamily="18" charset="0"/>
                <a:cs typeface="Times New Roman" panose="02020603050405020304" pitchFamily="18" charset="0"/>
              </a:rPr>
              <a:t>To study the Simulation in SUMO.</a:t>
            </a:r>
          </a:p>
          <a:p>
            <a:r>
              <a:rPr lang="en-US" sz="2800" cap="none" dirty="0" smtClean="0">
                <a:latin typeface="Times New Roman" panose="02020603050405020304" pitchFamily="18" charset="0"/>
                <a:cs typeface="Times New Roman" panose="02020603050405020304" pitchFamily="18" charset="0"/>
              </a:rPr>
              <a:t>To study the Traffic Simulation using NS-2 and SUMO.</a:t>
            </a:r>
          </a:p>
          <a:p>
            <a:r>
              <a:rPr lang="en-US" sz="2800" cap="none" dirty="0" smtClean="0">
                <a:latin typeface="Times New Roman" panose="02020603050405020304" pitchFamily="18" charset="0"/>
                <a:cs typeface="Times New Roman" panose="02020603050405020304" pitchFamily="18" charset="0"/>
              </a:rPr>
              <a:t>To Study the protocols of Traffic Simulation.</a:t>
            </a:r>
          </a:p>
        </p:txBody>
      </p:sp>
    </p:spTree>
    <p:extLst>
      <p:ext uri="{BB962C8B-B14F-4D97-AF65-F5344CB8AC3E}">
        <p14:creationId xmlns:p14="http://schemas.microsoft.com/office/powerpoint/2010/main" val="579284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275347"/>
            <a:ext cx="8689976" cy="2045369"/>
          </a:xfrm>
        </p:spPr>
        <p:txBody>
          <a:bodyPr/>
          <a:lstStyle/>
          <a:p>
            <a:r>
              <a:rPr lang="en-US" b="1" dirty="0" smtClean="0"/>
              <a:t>SUMO</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660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89034"/>
            <a:ext cx="10364451" cy="1596177"/>
          </a:xfrm>
        </p:spPr>
        <p:txBody>
          <a:bodyPr/>
          <a:lstStyle/>
          <a:p>
            <a:r>
              <a:rPr lang="en-US" b="1" u="sng" dirty="0" smtClean="0">
                <a:latin typeface="Times New Roman" panose="02020603050405020304" pitchFamily="18" charset="0"/>
                <a:cs typeface="Times New Roman" panose="02020603050405020304" pitchFamily="18" charset="0"/>
              </a:rPr>
              <a:t>What is SUMO ??</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913775" y="1985211"/>
            <a:ext cx="9297025" cy="3501190"/>
          </a:xfrm>
          <a:prstGeom prst="rect">
            <a:avLst/>
          </a:prstGeom>
        </p:spPr>
        <p:txBody>
          <a:bodyPr>
            <a:noAutofit/>
          </a:bodyPr>
          <a:lstStyle/>
          <a:p>
            <a:r>
              <a:rPr lang="en-US" sz="2800" cap="none" dirty="0" smtClean="0">
                <a:latin typeface="Times New Roman" panose="02020603050405020304" pitchFamily="18" charset="0"/>
                <a:cs typeface="Times New Roman" panose="02020603050405020304" pitchFamily="18" charset="0"/>
              </a:rPr>
              <a:t>SUMO stands for </a:t>
            </a:r>
            <a:r>
              <a:rPr lang="en-US" sz="2800" b="1" u="sng" cap="none" dirty="0" smtClean="0">
                <a:latin typeface="Times New Roman" panose="02020603050405020304" pitchFamily="18" charset="0"/>
                <a:cs typeface="Times New Roman" panose="02020603050405020304" pitchFamily="18" charset="0"/>
              </a:rPr>
              <a:t>Simulation Of Urban </a:t>
            </a:r>
            <a:r>
              <a:rPr lang="en-US" sz="2800" b="1" u="sng" cap="none" dirty="0" err="1" smtClean="0">
                <a:latin typeface="Times New Roman" panose="02020603050405020304" pitchFamily="18" charset="0"/>
                <a:cs typeface="Times New Roman" panose="02020603050405020304" pitchFamily="18" charset="0"/>
              </a:rPr>
              <a:t>Mobality</a:t>
            </a:r>
            <a:endParaRPr lang="en-US" sz="2800" b="1" u="sng" cap="none" dirty="0" smtClean="0">
              <a:latin typeface="Times New Roman" panose="02020603050405020304" pitchFamily="18" charset="0"/>
              <a:cs typeface="Times New Roman" panose="02020603050405020304" pitchFamily="18" charset="0"/>
            </a:endParaRPr>
          </a:p>
          <a:p>
            <a:endParaRPr lang="en-US" sz="2800" b="1" u="sng" cap="none" dirty="0" smtClean="0">
              <a:latin typeface="Times New Roman" panose="02020603050405020304" pitchFamily="18" charset="0"/>
              <a:cs typeface="Times New Roman" panose="02020603050405020304" pitchFamily="18" charset="0"/>
            </a:endParaRPr>
          </a:p>
          <a:p>
            <a:r>
              <a:rPr lang="en-US" sz="2800" cap="none" dirty="0" smtClean="0">
                <a:latin typeface="Times New Roman" panose="02020603050405020304" pitchFamily="18" charset="0"/>
                <a:cs typeface="Times New Roman" panose="02020603050405020304" pitchFamily="18" charset="0"/>
              </a:rPr>
              <a:t>Traffic Simulation Package</a:t>
            </a:r>
          </a:p>
          <a:p>
            <a:endParaRPr lang="en-US" sz="2800" cap="none" dirty="0" smtClean="0">
              <a:latin typeface="Times New Roman" panose="02020603050405020304" pitchFamily="18" charset="0"/>
              <a:cs typeface="Times New Roman" panose="02020603050405020304" pitchFamily="18" charset="0"/>
            </a:endParaRPr>
          </a:p>
          <a:p>
            <a:r>
              <a:rPr lang="en-US" sz="2800" cap="none" dirty="0" smtClean="0">
                <a:latin typeface="Times New Roman" panose="02020603050405020304" pitchFamily="18" charset="0"/>
                <a:cs typeface="Times New Roman" panose="02020603050405020304" pitchFamily="18" charset="0"/>
              </a:rPr>
              <a:t>Microscopic and Space Continuous Road Traffic Simulation (discrete event simulation).</a:t>
            </a:r>
          </a:p>
          <a:p>
            <a:endParaRPr lang="en-US" sz="2800" cap="none" dirty="0" smtClean="0">
              <a:latin typeface="Times New Roman" panose="02020603050405020304" pitchFamily="18" charset="0"/>
              <a:cs typeface="Times New Roman" panose="02020603050405020304" pitchFamily="18" charset="0"/>
            </a:endParaRPr>
          </a:p>
          <a:p>
            <a:endParaRPr lang="en-US" sz="2800" cap="none"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150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75" y="400050"/>
            <a:ext cx="8229600" cy="990600"/>
          </a:xfrm>
        </p:spPr>
        <p:txBody>
          <a:bodyPr>
            <a:normAutofit/>
          </a:bodyPr>
          <a:lstStyle/>
          <a:p>
            <a:r>
              <a:rPr lang="en-US" b="1" u="sng" dirty="0" smtClean="0">
                <a:latin typeface="Times New Roman" panose="02020603050405020304" pitchFamily="18" charset="0"/>
                <a:cs typeface="Times New Roman" panose="02020603050405020304" pitchFamily="18" charset="0"/>
              </a:rPr>
              <a:t>Features</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685800" y="1676401"/>
            <a:ext cx="9525000" cy="4449763"/>
          </a:xfrm>
          <a:prstGeom prst="rect">
            <a:avLst/>
          </a:prstGeom>
        </p:spPr>
        <p:txBody>
          <a:bodyPr/>
          <a:lstStyle/>
          <a:p>
            <a:r>
              <a:rPr lang="en-US" sz="2800" cap="none" dirty="0" smtClean="0">
                <a:latin typeface="Times New Roman" panose="02020603050405020304" pitchFamily="18" charset="0"/>
                <a:cs typeface="Times New Roman" panose="02020603050405020304" pitchFamily="18" charset="0"/>
              </a:rPr>
              <a:t>Consists Of All Applications Required For a </a:t>
            </a:r>
            <a:r>
              <a:rPr lang="en-US" sz="2800" cap="none" dirty="0">
                <a:latin typeface="Times New Roman" panose="02020603050405020304" pitchFamily="18" charset="0"/>
                <a:cs typeface="Times New Roman" panose="02020603050405020304" pitchFamily="18" charset="0"/>
              </a:rPr>
              <a:t>T</a:t>
            </a:r>
            <a:r>
              <a:rPr lang="en-US" sz="2800" cap="none" dirty="0" smtClean="0">
                <a:latin typeface="Times New Roman" panose="02020603050405020304" pitchFamily="18" charset="0"/>
                <a:cs typeface="Times New Roman" panose="02020603050405020304" pitchFamily="18" charset="0"/>
              </a:rPr>
              <a:t>raffic Simulation.</a:t>
            </a:r>
          </a:p>
          <a:p>
            <a:r>
              <a:rPr lang="en-US" sz="2800" cap="none" dirty="0" smtClean="0">
                <a:latin typeface="Times New Roman" panose="02020603050405020304" pitchFamily="18" charset="0"/>
                <a:cs typeface="Times New Roman" panose="02020603050405020304" pitchFamily="18" charset="0"/>
              </a:rPr>
              <a:t>Network Imports Like Import From Vissim, Osm, xml- </a:t>
            </a:r>
            <a:r>
              <a:rPr lang="en-US" sz="2800" cap="none" dirty="0">
                <a:latin typeface="Times New Roman" panose="02020603050405020304" pitchFamily="18" charset="0"/>
                <a:cs typeface="Times New Roman" panose="02020603050405020304" pitchFamily="18" charset="0"/>
              </a:rPr>
              <a:t>D</a:t>
            </a:r>
            <a:r>
              <a:rPr lang="en-US" sz="2800" cap="none" dirty="0" smtClean="0">
                <a:latin typeface="Times New Roman" panose="02020603050405020304" pitchFamily="18" charset="0"/>
                <a:cs typeface="Times New Roman" panose="02020603050405020304" pitchFamily="18" charset="0"/>
              </a:rPr>
              <a:t>escriptions, etc.</a:t>
            </a:r>
          </a:p>
          <a:p>
            <a:r>
              <a:rPr lang="en-US" sz="2800" cap="none" dirty="0" smtClean="0">
                <a:latin typeface="Times New Roman" panose="02020603050405020304" pitchFamily="18" charset="0"/>
                <a:cs typeface="Times New Roman" panose="02020603050405020304" pitchFamily="18" charset="0"/>
              </a:rPr>
              <a:t>Routing </a:t>
            </a:r>
          </a:p>
          <a:p>
            <a:r>
              <a:rPr lang="en-US" sz="2800" cap="none" dirty="0" smtClean="0">
                <a:latin typeface="Times New Roman" panose="02020603050405020304" pitchFamily="18" charset="0"/>
                <a:cs typeface="Times New Roman" panose="02020603050405020304" pitchFamily="18" charset="0"/>
              </a:rPr>
              <a:t>High portability</a:t>
            </a:r>
            <a:endParaRPr lang="en-US"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5114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anose="02020603050405020304" pitchFamily="18" charset="0"/>
                <a:cs typeface="Times New Roman" panose="02020603050405020304" pitchFamily="18" charset="0"/>
              </a:rPr>
              <a:t>WHY SUMO ??</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1085850" y="1905001"/>
            <a:ext cx="9124950" cy="4221163"/>
          </a:xfrm>
          <a:prstGeom prst="rect">
            <a:avLst/>
          </a:prstGeom>
        </p:spPr>
        <p:txBody>
          <a:bodyPr/>
          <a:lstStyle/>
          <a:p>
            <a:r>
              <a:rPr lang="en-US" sz="2800" cap="none" dirty="0" smtClean="0">
                <a:latin typeface="Times New Roman" panose="02020603050405020304" pitchFamily="18" charset="0"/>
                <a:cs typeface="Times New Roman" panose="02020603050405020304" pitchFamily="18" charset="0"/>
              </a:rPr>
              <a:t>Fast and portable</a:t>
            </a:r>
          </a:p>
          <a:p>
            <a:r>
              <a:rPr lang="en-US" sz="2800" cap="none" dirty="0" smtClean="0">
                <a:latin typeface="Times New Roman" panose="02020603050405020304" pitchFamily="18" charset="0"/>
                <a:cs typeface="Times New Roman" panose="02020603050405020304" pitchFamily="18" charset="0"/>
              </a:rPr>
              <a:t>Slow visualization</a:t>
            </a:r>
          </a:p>
          <a:p>
            <a:r>
              <a:rPr lang="en-US" sz="2800" cap="none" dirty="0" smtClean="0">
                <a:latin typeface="Times New Roman" panose="02020603050405020304" pitchFamily="18" charset="0"/>
                <a:cs typeface="Times New Roman" panose="02020603050405020304" pitchFamily="18" charset="0"/>
              </a:rPr>
              <a:t>The dynamical user assignment is made within the simulation itself.</a:t>
            </a:r>
          </a:p>
          <a:p>
            <a:r>
              <a:rPr lang="en-US" sz="2800" cap="none" dirty="0" smtClean="0">
                <a:latin typeface="Times New Roman" panose="02020603050405020304" pitchFamily="18" charset="0"/>
                <a:cs typeface="Times New Roman" panose="02020603050405020304" pitchFamily="18" charset="0"/>
              </a:rPr>
              <a:t> Faster data structures</a:t>
            </a:r>
            <a:endParaRPr lang="en-US"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488495"/>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1553</TotalTime>
  <Words>595</Words>
  <Application>Microsoft Office PowerPoint</Application>
  <PresentationFormat>Widescreen</PresentationFormat>
  <Paragraphs>90</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Andalus</vt:lpstr>
      <vt:lpstr>Arial</vt:lpstr>
      <vt:lpstr>Calibri</vt:lpstr>
      <vt:lpstr>Times New Roman</vt:lpstr>
      <vt:lpstr>Tw Cen MT</vt:lpstr>
      <vt:lpstr>Droplet</vt:lpstr>
      <vt:lpstr>PowerPoint Presentation</vt:lpstr>
      <vt:lpstr>PowerPoint Presentation</vt:lpstr>
      <vt:lpstr>PowerPoint Presentation</vt:lpstr>
      <vt:lpstr>Rational of the work</vt:lpstr>
      <vt:lpstr>Objective</vt:lpstr>
      <vt:lpstr>SUMO</vt:lpstr>
      <vt:lpstr>What is SUMO ??</vt:lpstr>
      <vt:lpstr>Features</vt:lpstr>
      <vt:lpstr>WHY SUMO ??</vt:lpstr>
      <vt:lpstr>Simulation </vt:lpstr>
      <vt:lpstr>NS-2</vt:lpstr>
      <vt:lpstr>TCL</vt:lpstr>
      <vt:lpstr>QoS</vt:lpstr>
      <vt:lpstr>X-graph</vt:lpstr>
      <vt:lpstr>Throughput</vt:lpstr>
      <vt:lpstr>PowerPoint Presentation</vt:lpstr>
      <vt:lpstr>METHODOLOGY</vt:lpstr>
      <vt:lpstr>Difficulties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vanet</dc:title>
  <dc:creator>sujoyroy689@hotmail.com</dc:creator>
  <cp:lastModifiedBy>sujoyroy689@hotmail.com</cp:lastModifiedBy>
  <cp:revision>165</cp:revision>
  <dcterms:created xsi:type="dcterms:W3CDTF">2017-01-20T07:03:05Z</dcterms:created>
  <dcterms:modified xsi:type="dcterms:W3CDTF">2017-03-19T06:27:09Z</dcterms:modified>
</cp:coreProperties>
</file>