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da72fb34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da72fb34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da72fb341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da72fb341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da72fb34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da72fb3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da72fb34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da72fb34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da72fb34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da72fb34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da72fb34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da72fb34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da72fb341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da72fb341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da72fb341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da72fb341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da72fb34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da72fb34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da72fb34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da72fb34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hyperlink" Target="https://www.selenium.dev/documentation/test_practices/encouraged/page_object_models/" TargetMode="External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hyperlink" Target="https://www.computerhope.com/jargon/h/html.htm" TargetMode="External"/><Relationship Id="rId5" Type="http://schemas.openxmlformats.org/officeDocument/2006/relationships/hyperlink" Target="https://www.computerhope.com/jargon/b/browser.htm" TargetMode="External"/><Relationship Id="rId6" Type="http://schemas.openxmlformats.org/officeDocument/2006/relationships/hyperlink" Target="https://www.computerhope.com/jargon/u/url.htm" TargetMode="External"/><Relationship Id="rId7" Type="http://schemas.openxmlformats.org/officeDocument/2006/relationships/hyperlink" Target="https://www.computerhope.com/jargon/a/addrebar.ht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hyperlink" Target="https://www.selenium.dev/documentation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>
            <a:off x="634125" y="445025"/>
            <a:ext cx="838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How to implement Page Object Model?                     - JAVA </a:t>
            </a:r>
            <a:r>
              <a:rPr b="1" lang="en" sz="24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(2)</a:t>
            </a:r>
            <a:endParaRPr b="1" sz="24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739825" y="1152475"/>
            <a:ext cx="644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65" name="Google Shape;165;p22"/>
          <p:cNvCxnSpPr/>
          <p:nvPr/>
        </p:nvCxnSpPr>
        <p:spPr>
          <a:xfrm flipH="1" rot="10800000">
            <a:off x="469725" y="469625"/>
            <a:ext cx="8208600" cy="10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2"/>
          <p:cNvCxnSpPr/>
          <p:nvPr/>
        </p:nvCxnSpPr>
        <p:spPr>
          <a:xfrm flipH="1" rot="10800000">
            <a:off x="469725" y="999125"/>
            <a:ext cx="8208600" cy="10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1625" y="1893775"/>
            <a:ext cx="3212375" cy="1536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250" y="1083212"/>
            <a:ext cx="5714998" cy="315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634125" y="445025"/>
            <a:ext cx="746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739825" y="1152475"/>
            <a:ext cx="644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79" name="Google Shape;179;p23"/>
          <p:cNvCxnSpPr/>
          <p:nvPr/>
        </p:nvCxnSpPr>
        <p:spPr>
          <a:xfrm flipH="1" rot="10800000">
            <a:off x="469725" y="469625"/>
            <a:ext cx="8208600" cy="10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400" y="1268075"/>
            <a:ext cx="7977250" cy="22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634125" y="445025"/>
            <a:ext cx="746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What is Page Object Model?</a:t>
            </a:r>
            <a:endParaRPr b="1" sz="24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39825" y="1152475"/>
            <a:ext cx="64470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mbria"/>
              <a:buAutoNum type="arabicPeriod"/>
            </a:pP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It is a </a:t>
            </a:r>
            <a:r>
              <a:rPr b="1"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Design Pattern.</a:t>
            </a:r>
            <a:endParaRPr b="1"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mbria"/>
              <a:buAutoNum type="alphaLcPeriod"/>
            </a:pP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It is not a framework</a:t>
            </a: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mbria"/>
              <a:buAutoNum type="arabicPeriod"/>
            </a:pP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Also, known as POM.</a:t>
            </a:r>
            <a:endParaRPr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mbria"/>
              <a:buAutoNum type="alphaLcPeriod"/>
            </a:pP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This is not related to pom.xml file which we get with the Maven project.</a:t>
            </a:r>
            <a:endParaRPr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7" name="Google Shape;67;p14"/>
          <p:cNvCxnSpPr/>
          <p:nvPr/>
        </p:nvCxnSpPr>
        <p:spPr>
          <a:xfrm flipH="1" rot="10800000">
            <a:off x="469725" y="469625"/>
            <a:ext cx="8208600" cy="10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4"/>
          <p:cNvCxnSpPr/>
          <p:nvPr/>
        </p:nvCxnSpPr>
        <p:spPr>
          <a:xfrm flipH="1" rot="10800000">
            <a:off x="469725" y="999125"/>
            <a:ext cx="8208600" cy="10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634125" y="445025"/>
            <a:ext cx="746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What is Page Object Model?  	</a:t>
            </a:r>
            <a:r>
              <a:rPr b="1" lang="en" sz="24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 ........... (2)</a:t>
            </a:r>
            <a:endParaRPr b="1" sz="24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739825" y="1152475"/>
            <a:ext cx="6447000" cy="3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mbria"/>
              <a:buAutoNum type="arabicPeriod"/>
            </a:pPr>
            <a:r>
              <a:rPr lang="en" sz="2000" u="sng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Selenium </a:t>
            </a:r>
            <a:r>
              <a:rPr lang="en" sz="2000" u="sng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documentation</a:t>
            </a:r>
            <a:endParaRPr sz="2000" u="sng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mbria"/>
              <a:buAutoNum type="alphaLcPeriod"/>
            </a:pP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Page Object is a Design Pattern that has become popular in test automation for </a:t>
            </a:r>
            <a:endParaRPr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mbria"/>
              <a:buAutoNum type="romanLcPeriod"/>
            </a:pP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Enhancing Test Maintenance</a:t>
            </a:r>
            <a:endParaRPr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mbria"/>
              <a:buAutoNum type="romanLcPeriod"/>
            </a:pP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Reducing code duplication.</a:t>
            </a:r>
            <a:endParaRPr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Note: Always prefer official documentation first.</a:t>
            </a:r>
            <a:endParaRPr b="1"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79" name="Google Shape;79;p15"/>
          <p:cNvCxnSpPr/>
          <p:nvPr/>
        </p:nvCxnSpPr>
        <p:spPr>
          <a:xfrm flipH="1" rot="10800000">
            <a:off x="469725" y="469625"/>
            <a:ext cx="8208600" cy="10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 flipH="1" rot="10800000">
            <a:off x="469725" y="999125"/>
            <a:ext cx="8208600" cy="10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1775" y="1152473"/>
            <a:ext cx="681150" cy="7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634125" y="445025"/>
            <a:ext cx="746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What is Web Page?</a:t>
            </a:r>
            <a:endParaRPr b="1" sz="24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739825" y="1152475"/>
            <a:ext cx="6447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mbria"/>
              <a:buAutoNum type="arabicPeriod"/>
            </a:pP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A </a:t>
            </a:r>
            <a:r>
              <a:rPr b="1"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web page</a:t>
            </a: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 or </a:t>
            </a:r>
            <a:r>
              <a:rPr b="1"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webpage</a:t>
            </a: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 is a document, commonly</a:t>
            </a:r>
            <a:endParaRPr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written in </a:t>
            </a:r>
            <a:r>
              <a:rPr lang="en" sz="2000">
                <a:solidFill>
                  <a:schemeClr val="lt2"/>
                </a:solidFill>
                <a:uFill>
                  <a:noFill/>
                </a:uFill>
                <a:latin typeface="Cambria"/>
                <a:ea typeface="Cambria"/>
                <a:cs typeface="Cambria"/>
                <a:sym typeface="Cambr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HTML</a:t>
            </a: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, that is viewed in an Internet </a:t>
            </a:r>
            <a:r>
              <a:rPr lang="en" sz="2000">
                <a:solidFill>
                  <a:schemeClr val="lt2"/>
                </a:solidFill>
                <a:uFill>
                  <a:noFill/>
                </a:uFill>
                <a:latin typeface="Cambria"/>
                <a:ea typeface="Cambria"/>
                <a:cs typeface="Cambria"/>
                <a:sym typeface="Cambri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browser</a:t>
            </a: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. </a:t>
            </a:r>
            <a:endParaRPr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mbria"/>
              <a:buAutoNum type="arabicPeriod"/>
            </a:pP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It can be accessed by entering a </a:t>
            </a:r>
            <a:r>
              <a:rPr lang="en" sz="2000">
                <a:solidFill>
                  <a:schemeClr val="lt2"/>
                </a:solidFill>
                <a:uFill>
                  <a:noFill/>
                </a:uFill>
                <a:latin typeface="Cambria"/>
                <a:ea typeface="Cambria"/>
                <a:cs typeface="Cambria"/>
                <a:sym typeface="Cambri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URL</a:t>
            </a: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 address into a browser's </a:t>
            </a:r>
            <a:r>
              <a:rPr lang="en" sz="2000">
                <a:solidFill>
                  <a:schemeClr val="lt2"/>
                </a:solidFill>
                <a:uFill>
                  <a:noFill/>
                </a:uFill>
                <a:latin typeface="Cambria"/>
                <a:ea typeface="Cambria"/>
                <a:cs typeface="Cambria"/>
                <a:sym typeface="Cambria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address bar</a:t>
            </a: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. </a:t>
            </a:r>
            <a:endParaRPr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92" name="Google Shape;92;p16"/>
          <p:cNvCxnSpPr/>
          <p:nvPr/>
        </p:nvCxnSpPr>
        <p:spPr>
          <a:xfrm flipH="1" rot="10800000">
            <a:off x="469725" y="469625"/>
            <a:ext cx="8208600" cy="10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6"/>
          <p:cNvCxnSpPr/>
          <p:nvPr/>
        </p:nvCxnSpPr>
        <p:spPr>
          <a:xfrm flipH="1" rot="10800000">
            <a:off x="469725" y="999125"/>
            <a:ext cx="8208600" cy="10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634125" y="445025"/>
            <a:ext cx="746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Web Page contains?</a:t>
            </a:r>
            <a:endParaRPr b="1" sz="24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739825" y="1152475"/>
            <a:ext cx="64470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mbria"/>
              <a:buAutoNum type="arabicPeriod"/>
            </a:pPr>
            <a:r>
              <a:rPr b="1"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A Web Page can have n no. of components</a:t>
            </a:r>
            <a:endParaRPr b="1"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mbria"/>
              <a:buAutoNum type="alphaLcPeriod"/>
            </a:pP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Header</a:t>
            </a:r>
            <a:endParaRPr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mbria"/>
              <a:buAutoNum type="alphaLcPeriod"/>
            </a:pP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Footer</a:t>
            </a:r>
            <a:endParaRPr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mbria"/>
              <a:buAutoNum type="alphaLcPeriod"/>
            </a:pP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Side Panel</a:t>
            </a:r>
            <a:endParaRPr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mbria"/>
              <a:buAutoNum type="alphaLcPeriod"/>
            </a:pP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Menu Section</a:t>
            </a:r>
            <a:endParaRPr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mbria"/>
              <a:buAutoNum type="alphaLcPeriod"/>
            </a:pP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Banner</a:t>
            </a:r>
            <a:endParaRPr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mbria"/>
              <a:buAutoNum type="arabicPeriod"/>
            </a:pP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Example</a:t>
            </a:r>
            <a:endParaRPr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mbria"/>
              <a:buAutoNum type="alphaLcPeriod"/>
            </a:pPr>
            <a:r>
              <a:rPr lang="en" sz="20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Selenium Documentation</a:t>
            </a:r>
            <a:endParaRPr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04" name="Google Shape;104;p17"/>
          <p:cNvCxnSpPr/>
          <p:nvPr/>
        </p:nvCxnSpPr>
        <p:spPr>
          <a:xfrm flipH="1" rot="10800000">
            <a:off x="469725" y="469625"/>
            <a:ext cx="8208600" cy="10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7"/>
          <p:cNvCxnSpPr/>
          <p:nvPr/>
        </p:nvCxnSpPr>
        <p:spPr>
          <a:xfrm flipH="1" rot="10800000">
            <a:off x="469725" y="999125"/>
            <a:ext cx="8208600" cy="10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634125" y="445025"/>
            <a:ext cx="746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Component</a:t>
            </a:r>
            <a:r>
              <a:rPr b="1" lang="en" sz="24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 contains?</a:t>
            </a:r>
            <a:endParaRPr b="1" sz="24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39825" y="1152475"/>
            <a:ext cx="64470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mbria"/>
              <a:buAutoNum type="arabicPeriod"/>
            </a:pPr>
            <a:r>
              <a:rPr b="1"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Components can have n no. of Web Elements</a:t>
            </a:r>
            <a:endParaRPr b="1"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mbria"/>
              <a:buAutoNum type="alphaLcPeriod"/>
            </a:pP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Textbox</a:t>
            </a:r>
            <a:endParaRPr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mbria"/>
              <a:buAutoNum type="alphaLcPeriod"/>
            </a:pP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Button</a:t>
            </a:r>
            <a:endParaRPr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mbria"/>
              <a:buAutoNum type="alphaLcPeriod"/>
            </a:pP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Link</a:t>
            </a:r>
            <a:endParaRPr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mbria"/>
              <a:buAutoNum type="alphaLcPeriod"/>
            </a:pP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Dropdown</a:t>
            </a:r>
            <a:endParaRPr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mbria"/>
              <a:buAutoNum type="alphaLcPeriod"/>
            </a:pP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Radio Button</a:t>
            </a:r>
            <a:endParaRPr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mbria"/>
              <a:buAutoNum type="alphaLcPeriod"/>
            </a:pP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Checkbox</a:t>
            </a:r>
            <a:endParaRPr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mbria"/>
              <a:buAutoNum type="alphaLcPeriod"/>
            </a:pP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Image</a:t>
            </a:r>
            <a:endParaRPr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16" name="Google Shape;116;p18"/>
          <p:cNvCxnSpPr/>
          <p:nvPr/>
        </p:nvCxnSpPr>
        <p:spPr>
          <a:xfrm flipH="1" rot="10800000">
            <a:off x="469725" y="469625"/>
            <a:ext cx="8208600" cy="10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8"/>
          <p:cNvCxnSpPr/>
          <p:nvPr/>
        </p:nvCxnSpPr>
        <p:spPr>
          <a:xfrm flipH="1" rot="10800000">
            <a:off x="469725" y="999125"/>
            <a:ext cx="8208600" cy="10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634125" y="445025"/>
            <a:ext cx="746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Different Operations on Web Elements</a:t>
            </a:r>
            <a:endParaRPr b="1" sz="24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739825" y="1152475"/>
            <a:ext cx="6447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mbria"/>
              <a:buAutoNum type="arabicPeriod"/>
            </a:pP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Click</a:t>
            </a:r>
            <a:endParaRPr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mbria"/>
              <a:buAutoNum type="arabicPeriod"/>
            </a:pP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Double Click</a:t>
            </a:r>
            <a:endParaRPr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mbria"/>
              <a:buAutoNum type="arabicPeriod"/>
            </a:pP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Right Click</a:t>
            </a:r>
            <a:endParaRPr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mbria"/>
              <a:buAutoNum type="arabicPeriod"/>
            </a:pP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Mouse Hover</a:t>
            </a:r>
            <a:endParaRPr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mbria"/>
              <a:buAutoNum type="arabicPeriod"/>
            </a:pP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Send Keys (Fill value in textbox/text area)</a:t>
            </a:r>
            <a:endParaRPr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mbria"/>
              <a:buAutoNum type="arabicPeriod"/>
            </a:pP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Drag and Drop, etc</a:t>
            </a:r>
            <a:endParaRPr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28" name="Google Shape;128;p19"/>
          <p:cNvCxnSpPr/>
          <p:nvPr/>
        </p:nvCxnSpPr>
        <p:spPr>
          <a:xfrm flipH="1" rot="10800000">
            <a:off x="469725" y="469625"/>
            <a:ext cx="8208600" cy="10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9"/>
          <p:cNvCxnSpPr/>
          <p:nvPr/>
        </p:nvCxnSpPr>
        <p:spPr>
          <a:xfrm flipH="1" rot="10800000">
            <a:off x="469725" y="999125"/>
            <a:ext cx="8208600" cy="10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634125" y="445025"/>
            <a:ext cx="746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Why to use</a:t>
            </a:r>
            <a:r>
              <a:rPr b="1" lang="en" sz="24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 Page Object Model?</a:t>
            </a:r>
            <a:endParaRPr b="1" sz="24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739825" y="1152475"/>
            <a:ext cx="64470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mbria"/>
              <a:buAutoNum type="arabicPeriod"/>
            </a:pP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Easy Maintenance</a:t>
            </a:r>
            <a:endParaRPr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mbria"/>
              <a:buAutoNum type="arabicPeriod"/>
            </a:pP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Code Re-Usability</a:t>
            </a:r>
            <a:endParaRPr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mbria"/>
              <a:buAutoNum type="arabicPeriod"/>
            </a:pP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Readability and Reliability of Scripts</a:t>
            </a:r>
            <a:endParaRPr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mbria"/>
              <a:buAutoNum type="arabicPeriod"/>
            </a:pP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Object repository is independent of test cases</a:t>
            </a:r>
            <a:endParaRPr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mbria"/>
              <a:buAutoNum type="arabicPeriod"/>
            </a:pP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It can be used in any kind of framework such as modular, data-driven, keyword-driven, hybrid framework, etc</a:t>
            </a:r>
            <a:endParaRPr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40" name="Google Shape;140;p20"/>
          <p:cNvCxnSpPr/>
          <p:nvPr/>
        </p:nvCxnSpPr>
        <p:spPr>
          <a:xfrm flipH="1" rot="10800000">
            <a:off x="469725" y="469625"/>
            <a:ext cx="8208600" cy="10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0"/>
          <p:cNvCxnSpPr/>
          <p:nvPr/>
        </p:nvCxnSpPr>
        <p:spPr>
          <a:xfrm flipH="1" rot="10800000">
            <a:off x="469725" y="999125"/>
            <a:ext cx="8208600" cy="10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634125" y="445025"/>
            <a:ext cx="804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How to implement</a:t>
            </a:r>
            <a:r>
              <a:rPr b="1" lang="en" sz="24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 Page Object Model?                        - JAVA</a:t>
            </a:r>
            <a:endParaRPr b="1" sz="24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739825" y="1152475"/>
            <a:ext cx="6447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mbria"/>
              <a:buAutoNum type="arabicPeriod"/>
            </a:pP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Each Page is represented by a class</a:t>
            </a:r>
            <a:endParaRPr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mbria"/>
              <a:buAutoNum type="alphaLcPeriod"/>
            </a:pP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It contains the </a:t>
            </a:r>
            <a:endParaRPr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mbria"/>
              <a:buAutoNum type="romanLcPeriod"/>
            </a:pPr>
            <a:r>
              <a:rPr b="1"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UI element definitions</a:t>
            </a: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mbria"/>
              <a:buAutoNum type="romanLcPeriod"/>
            </a:pPr>
            <a:r>
              <a:rPr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Methods for </a:t>
            </a:r>
            <a:r>
              <a:rPr b="1" lang="en" sz="200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User actions.</a:t>
            </a:r>
            <a:endParaRPr sz="2000">
              <a:solidFill>
                <a:schemeClr val="lt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52" name="Google Shape;152;p21"/>
          <p:cNvCxnSpPr/>
          <p:nvPr/>
        </p:nvCxnSpPr>
        <p:spPr>
          <a:xfrm flipH="1" rot="10800000">
            <a:off x="469725" y="469625"/>
            <a:ext cx="8208600" cy="10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1"/>
          <p:cNvCxnSpPr/>
          <p:nvPr/>
        </p:nvCxnSpPr>
        <p:spPr>
          <a:xfrm flipH="1" rot="10800000">
            <a:off x="469725" y="999125"/>
            <a:ext cx="8208600" cy="10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8358" y="1525938"/>
            <a:ext cx="2779967" cy="20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