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7" r:id="rId2"/>
    <p:sldId id="267" r:id="rId3"/>
    <p:sldId id="258" r:id="rId4"/>
    <p:sldId id="259" r:id="rId5"/>
    <p:sldId id="270" r:id="rId6"/>
    <p:sldId id="273" r:id="rId7"/>
    <p:sldId id="264" r:id="rId8"/>
    <p:sldId id="265" r:id="rId9"/>
    <p:sldId id="27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Animation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19" autoAdjust="0"/>
    <p:restoredTop sz="93447" autoAdjust="0"/>
  </p:normalViewPr>
  <p:slideViewPr>
    <p:cSldViewPr snapToGrid="0">
      <p:cViewPr>
        <p:scale>
          <a:sx n="66" d="100"/>
          <a:sy n="66" d="100"/>
        </p:scale>
        <p:origin x="1142" y="3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1B73ED-5A7F-49D9-8DE0-65F5ABD04C5E}" type="datetimeFigureOut">
              <a:rPr lang="en-IN" smtClean="0"/>
              <a:t>14-12-2024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66326A-A01E-48D9-9C79-95BB8A3B18F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057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b7223bd2a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b7223bd2a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46205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caee8303e0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caee8303e0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68094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caee8303e0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caee8303e0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47998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b7223bd2a0_0_3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b7223bd2a0_0_3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3090615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b7223bd2a0_0_3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b7223bd2a0_0_3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888927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b7223bd2a0_0_3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b7223bd2a0_0_3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742791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b7223bd2a0_0_3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b7223bd2a0_0_3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14031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b7223bd2a0_0_3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b7223bd2a0_0_3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4105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F6550-DC47-412E-A6BD-C043C18783D6}" type="datetimeFigureOut">
              <a:rPr lang="en-IN" smtClean="0"/>
              <a:t>14-12-2024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D71CF-7B1B-462D-96FD-DE7121FB0F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7166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F6550-DC47-412E-A6BD-C043C18783D6}" type="datetimeFigureOut">
              <a:rPr lang="en-IN" smtClean="0"/>
              <a:t>14-12-2024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D71CF-7B1B-462D-96FD-DE7121FB0F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06214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F6550-DC47-412E-A6BD-C043C18783D6}" type="datetimeFigureOut">
              <a:rPr lang="en-IN" smtClean="0"/>
              <a:t>14-12-2024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D71CF-7B1B-462D-96FD-DE7121FB0F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81482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F6550-DC47-412E-A6BD-C043C18783D6}" type="datetimeFigureOut">
              <a:rPr lang="en-IN" smtClean="0"/>
              <a:t>14-12-2024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D71CF-7B1B-462D-96FD-DE7121FB0F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1499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F6550-DC47-412E-A6BD-C043C18783D6}" type="datetimeFigureOut">
              <a:rPr lang="en-IN" smtClean="0"/>
              <a:t>14-12-2024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D71CF-7B1B-462D-96FD-DE7121FB0F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83432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F6550-DC47-412E-A6BD-C043C18783D6}" type="datetimeFigureOut">
              <a:rPr lang="en-IN" smtClean="0"/>
              <a:t>14-12-2024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D71CF-7B1B-462D-96FD-DE7121FB0F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40112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F6550-DC47-412E-A6BD-C043C18783D6}" type="datetimeFigureOut">
              <a:rPr lang="en-IN" smtClean="0"/>
              <a:t>14-12-2024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D71CF-7B1B-462D-96FD-DE7121FB0F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62912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F6550-DC47-412E-A6BD-C043C18783D6}" type="datetimeFigureOut">
              <a:rPr lang="en-IN" smtClean="0"/>
              <a:t>14-12-2024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D71CF-7B1B-462D-96FD-DE7121FB0F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42505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F6550-DC47-412E-A6BD-C043C18783D6}" type="datetimeFigureOut">
              <a:rPr lang="en-IN" smtClean="0"/>
              <a:t>14-12-2024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D71CF-7B1B-462D-96FD-DE7121FB0F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74865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F6550-DC47-412E-A6BD-C043C18783D6}" type="datetimeFigureOut">
              <a:rPr lang="en-IN" smtClean="0"/>
              <a:t>14-12-2024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D71CF-7B1B-462D-96FD-DE7121FB0F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53283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F6550-DC47-412E-A6BD-C043C18783D6}" type="datetimeFigureOut">
              <a:rPr lang="en-IN" smtClean="0"/>
              <a:t>14-12-2024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7D71CF-7B1B-462D-96FD-DE7121FB0F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00981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8F6550-DC47-412E-A6BD-C043C18783D6}" type="datetimeFigureOut">
              <a:rPr lang="en-IN" smtClean="0"/>
              <a:t>14-12-2024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7D71CF-7B1B-462D-96FD-DE7121FB0FF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9792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3"/>
          <p:cNvSpPr txBox="1"/>
          <p:nvPr/>
        </p:nvSpPr>
        <p:spPr>
          <a:xfrm>
            <a:off x="204200" y="2189608"/>
            <a:ext cx="11360800" cy="18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GB" sz="5333" b="1" dirty="0">
                <a:solidFill>
                  <a:srgbClr val="FF6A0E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Bank Loan Dashboard</a:t>
            </a:r>
            <a:endParaRPr sz="5333" b="1" dirty="0">
              <a:solidFill>
                <a:srgbClr val="FF6A0E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34" name="Google Shape;334;p13"/>
          <p:cNvSpPr txBox="1"/>
          <p:nvPr/>
        </p:nvSpPr>
        <p:spPr>
          <a:xfrm>
            <a:off x="-13400" y="6400800"/>
            <a:ext cx="12218800" cy="360800"/>
          </a:xfrm>
          <a:prstGeom prst="rect">
            <a:avLst/>
          </a:prstGeom>
          <a:solidFill>
            <a:srgbClr val="FF6A0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R="243834" algn="r">
              <a:buClr>
                <a:srgbClr val="000000"/>
              </a:buClr>
              <a:buSzPts val="1200"/>
            </a:pPr>
            <a:r>
              <a:rPr lang="en-GB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© All rights reserved by Fireblaze Technologies Pvt. Ltd.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5" name="Google Shape;335;p13"/>
          <p:cNvSpPr/>
          <p:nvPr/>
        </p:nvSpPr>
        <p:spPr>
          <a:xfrm>
            <a:off x="-13400" y="6400800"/>
            <a:ext cx="435200" cy="3608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86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4D63B57-2B6C-4AEF-AA4E-F393A4E8B2DF}"/>
              </a:ext>
            </a:extLst>
          </p:cNvPr>
          <p:cNvSpPr txBox="1"/>
          <p:nvPr/>
        </p:nvSpPr>
        <p:spPr>
          <a:xfrm>
            <a:off x="7968228" y="4292011"/>
            <a:ext cx="33131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b="1" dirty="0">
                <a:solidFill>
                  <a:srgbClr val="FF6A0E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Rajat </a:t>
            </a:r>
            <a:r>
              <a:rPr lang="en-US" sz="2400" b="1" dirty="0" err="1">
                <a:solidFill>
                  <a:srgbClr val="FF6A0E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Tandulkar</a:t>
            </a:r>
            <a:endParaRPr lang="en-US" sz="2400" b="1" dirty="0">
              <a:solidFill>
                <a:srgbClr val="FF6A0E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40596" y="172324"/>
            <a:ext cx="848809" cy="734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7293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14"/>
          <p:cNvSpPr txBox="1">
            <a:spLocks noGrp="1"/>
          </p:cNvSpPr>
          <p:nvPr>
            <p:ph type="ctrTitle"/>
          </p:nvPr>
        </p:nvSpPr>
        <p:spPr>
          <a:xfrm>
            <a:off x="0" y="121919"/>
            <a:ext cx="12192000" cy="1047661"/>
          </a:xfrm>
          <a:prstGeom prst="rect">
            <a:avLst/>
          </a:prstGeom>
          <a:solidFill>
            <a:srgbClr val="FF6A0E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599985" algn="l">
              <a:lnSpc>
                <a:spcPct val="150000"/>
              </a:lnSpc>
              <a:spcBef>
                <a:spcPts val="0"/>
              </a:spcBef>
              <a:spcAft>
                <a:spcPts val="2133"/>
              </a:spcAft>
            </a:pPr>
            <a:r>
              <a:rPr lang="en-GB" sz="40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Problem Statement</a:t>
            </a:r>
            <a:endParaRPr sz="4000"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3" name="Google Shape;343;p14"/>
          <p:cNvSpPr txBox="1"/>
          <p:nvPr/>
        </p:nvSpPr>
        <p:spPr>
          <a:xfrm>
            <a:off x="-13400" y="6400800"/>
            <a:ext cx="12218800" cy="360800"/>
          </a:xfrm>
          <a:prstGeom prst="rect">
            <a:avLst/>
          </a:prstGeom>
          <a:solidFill>
            <a:srgbClr val="FF6A0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R="243834" algn="r"/>
            <a:r>
              <a:rPr lang="en-GB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© All rights reserved by Fireblaze Technologies Pvt. Ltd.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4" name="Google Shape;344;p14"/>
          <p:cNvSpPr/>
          <p:nvPr/>
        </p:nvSpPr>
        <p:spPr>
          <a:xfrm rot="10800000">
            <a:off x="11516800" y="130333"/>
            <a:ext cx="675200" cy="7552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45" name="Google Shape;345;p14"/>
          <p:cNvSpPr/>
          <p:nvPr/>
        </p:nvSpPr>
        <p:spPr>
          <a:xfrm>
            <a:off x="0" y="6400800"/>
            <a:ext cx="435200" cy="3608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BED59F7-36FD-7534-6E37-9779C2765EC7}"/>
              </a:ext>
            </a:extLst>
          </p:cNvPr>
          <p:cNvGrpSpPr/>
          <p:nvPr/>
        </p:nvGrpSpPr>
        <p:grpSpPr>
          <a:xfrm>
            <a:off x="0" y="1169580"/>
            <a:ext cx="6400800" cy="5222806"/>
            <a:chOff x="1319535" y="1177994"/>
            <a:chExt cx="8583753" cy="5222806"/>
          </a:xfrm>
        </p:grpSpPr>
        <p:pic>
          <p:nvPicPr>
            <p:cNvPr id="5" name="Picture 4" descr="Abstract background of node and mesh">
              <a:extLst>
                <a:ext uri="{FF2B5EF4-FFF2-40B4-BE49-F238E27FC236}">
                  <a16:creationId xmlns:a16="http://schemas.microsoft.com/office/drawing/2014/main" id="{635A959D-4F75-7C64-B75D-5574F8BB3D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909" r="18841"/>
            <a:stretch/>
          </p:blipFill>
          <p:spPr>
            <a:xfrm>
              <a:off x="1319535" y="1177994"/>
              <a:ext cx="8583753" cy="5222806"/>
            </a:xfrm>
            <a:prstGeom prst="rect">
              <a:avLst/>
            </a:prstGeom>
          </p:spPr>
        </p:pic>
        <p:sp>
          <p:nvSpPr>
            <p:cNvPr id="16" name="Graphic 2" descr="Bank with solid fill">
              <a:extLst>
                <a:ext uri="{FF2B5EF4-FFF2-40B4-BE49-F238E27FC236}">
                  <a16:creationId xmlns:a16="http://schemas.microsoft.com/office/drawing/2014/main" id="{4D6A8145-A292-23F7-3502-C02226914295}"/>
                </a:ext>
              </a:extLst>
            </p:cNvPr>
            <p:cNvSpPr/>
            <p:nvPr/>
          </p:nvSpPr>
          <p:spPr>
            <a:xfrm>
              <a:off x="4861810" y="1374843"/>
              <a:ext cx="1933205" cy="2024678"/>
            </a:xfrm>
            <a:custGeom>
              <a:avLst/>
              <a:gdLst>
                <a:gd name="connsiteX0" fmla="*/ 1755147 w 1933205"/>
                <a:gd name="connsiteY0" fmla="*/ 1602526 h 1831458"/>
                <a:gd name="connsiteX1" fmla="*/ 1755147 w 1933205"/>
                <a:gd name="connsiteY1" fmla="*/ 1551652 h 1831458"/>
                <a:gd name="connsiteX2" fmla="*/ 1653400 w 1933205"/>
                <a:gd name="connsiteY2" fmla="*/ 1551652 h 1831458"/>
                <a:gd name="connsiteX3" fmla="*/ 1653400 w 1933205"/>
                <a:gd name="connsiteY3" fmla="*/ 686797 h 1831458"/>
                <a:gd name="connsiteX4" fmla="*/ 1755147 w 1933205"/>
                <a:gd name="connsiteY4" fmla="*/ 686797 h 1831458"/>
                <a:gd name="connsiteX5" fmla="*/ 1755147 w 1933205"/>
                <a:gd name="connsiteY5" fmla="*/ 635923 h 1831458"/>
                <a:gd name="connsiteX6" fmla="*/ 1831458 w 1933205"/>
                <a:gd name="connsiteY6" fmla="*/ 635923 h 1831458"/>
                <a:gd name="connsiteX7" fmla="*/ 1831458 w 1933205"/>
                <a:gd name="connsiteY7" fmla="*/ 483301 h 1831458"/>
                <a:gd name="connsiteX8" fmla="*/ 1755147 w 1933205"/>
                <a:gd name="connsiteY8" fmla="*/ 483301 h 1831458"/>
                <a:gd name="connsiteX9" fmla="*/ 966603 w 1933205"/>
                <a:gd name="connsiteY9" fmla="*/ 0 h 1831458"/>
                <a:gd name="connsiteX10" fmla="*/ 178058 w 1933205"/>
                <a:gd name="connsiteY10" fmla="*/ 483301 h 1831458"/>
                <a:gd name="connsiteX11" fmla="*/ 101748 w 1933205"/>
                <a:gd name="connsiteY11" fmla="*/ 483301 h 1831458"/>
                <a:gd name="connsiteX12" fmla="*/ 101748 w 1933205"/>
                <a:gd name="connsiteY12" fmla="*/ 635923 h 1831458"/>
                <a:gd name="connsiteX13" fmla="*/ 178058 w 1933205"/>
                <a:gd name="connsiteY13" fmla="*/ 635923 h 1831458"/>
                <a:gd name="connsiteX14" fmla="*/ 178058 w 1933205"/>
                <a:gd name="connsiteY14" fmla="*/ 686797 h 1831458"/>
                <a:gd name="connsiteX15" fmla="*/ 279806 w 1933205"/>
                <a:gd name="connsiteY15" fmla="*/ 686797 h 1831458"/>
                <a:gd name="connsiteX16" fmla="*/ 279806 w 1933205"/>
                <a:gd name="connsiteY16" fmla="*/ 1551652 h 1831458"/>
                <a:gd name="connsiteX17" fmla="*/ 178058 w 1933205"/>
                <a:gd name="connsiteY17" fmla="*/ 1551652 h 1831458"/>
                <a:gd name="connsiteX18" fmla="*/ 178058 w 1933205"/>
                <a:gd name="connsiteY18" fmla="*/ 1602526 h 1831458"/>
                <a:gd name="connsiteX19" fmla="*/ 0 w 1933205"/>
                <a:gd name="connsiteY19" fmla="*/ 1729710 h 1831458"/>
                <a:gd name="connsiteX20" fmla="*/ 0 w 1933205"/>
                <a:gd name="connsiteY20" fmla="*/ 1831458 h 1831458"/>
                <a:gd name="connsiteX21" fmla="*/ 966603 w 1933205"/>
                <a:gd name="connsiteY21" fmla="*/ 1831458 h 1831458"/>
                <a:gd name="connsiteX22" fmla="*/ 1933206 w 1933205"/>
                <a:gd name="connsiteY22" fmla="*/ 1831458 h 1831458"/>
                <a:gd name="connsiteX23" fmla="*/ 1933206 w 1933205"/>
                <a:gd name="connsiteY23" fmla="*/ 1729710 h 1831458"/>
                <a:gd name="connsiteX24" fmla="*/ 1755147 w 1933205"/>
                <a:gd name="connsiteY24" fmla="*/ 1602526 h 1831458"/>
                <a:gd name="connsiteX25" fmla="*/ 585049 w 1933205"/>
                <a:gd name="connsiteY25" fmla="*/ 1551652 h 1831458"/>
                <a:gd name="connsiteX26" fmla="*/ 432428 w 1933205"/>
                <a:gd name="connsiteY26" fmla="*/ 1551652 h 1831458"/>
                <a:gd name="connsiteX27" fmla="*/ 432428 w 1933205"/>
                <a:gd name="connsiteY27" fmla="*/ 686797 h 1831458"/>
                <a:gd name="connsiteX28" fmla="*/ 585049 w 1933205"/>
                <a:gd name="connsiteY28" fmla="*/ 686797 h 1831458"/>
                <a:gd name="connsiteX29" fmla="*/ 585049 w 1933205"/>
                <a:gd name="connsiteY29" fmla="*/ 1551652 h 1831458"/>
                <a:gd name="connsiteX30" fmla="*/ 890292 w 1933205"/>
                <a:gd name="connsiteY30" fmla="*/ 1551652 h 1831458"/>
                <a:gd name="connsiteX31" fmla="*/ 737671 w 1933205"/>
                <a:gd name="connsiteY31" fmla="*/ 1551652 h 1831458"/>
                <a:gd name="connsiteX32" fmla="*/ 737671 w 1933205"/>
                <a:gd name="connsiteY32" fmla="*/ 686797 h 1831458"/>
                <a:gd name="connsiteX33" fmla="*/ 890292 w 1933205"/>
                <a:gd name="connsiteY33" fmla="*/ 686797 h 1831458"/>
                <a:gd name="connsiteX34" fmla="*/ 890292 w 1933205"/>
                <a:gd name="connsiteY34" fmla="*/ 1551652 h 1831458"/>
                <a:gd name="connsiteX35" fmla="*/ 941166 w 1933205"/>
                <a:gd name="connsiteY35" fmla="*/ 432428 h 1831458"/>
                <a:gd name="connsiteX36" fmla="*/ 839418 w 1933205"/>
                <a:gd name="connsiteY36" fmla="*/ 330680 h 1831458"/>
                <a:gd name="connsiteX37" fmla="*/ 941166 w 1933205"/>
                <a:gd name="connsiteY37" fmla="*/ 228932 h 1831458"/>
                <a:gd name="connsiteX38" fmla="*/ 1042914 w 1933205"/>
                <a:gd name="connsiteY38" fmla="*/ 330680 h 1831458"/>
                <a:gd name="connsiteX39" fmla="*/ 941166 w 1933205"/>
                <a:gd name="connsiteY39" fmla="*/ 432428 h 1831458"/>
                <a:gd name="connsiteX40" fmla="*/ 1195535 w 1933205"/>
                <a:gd name="connsiteY40" fmla="*/ 1551652 h 1831458"/>
                <a:gd name="connsiteX41" fmla="*/ 1042914 w 1933205"/>
                <a:gd name="connsiteY41" fmla="*/ 1551652 h 1831458"/>
                <a:gd name="connsiteX42" fmla="*/ 1042914 w 1933205"/>
                <a:gd name="connsiteY42" fmla="*/ 686797 h 1831458"/>
                <a:gd name="connsiteX43" fmla="*/ 1195535 w 1933205"/>
                <a:gd name="connsiteY43" fmla="*/ 686797 h 1831458"/>
                <a:gd name="connsiteX44" fmla="*/ 1195535 w 1933205"/>
                <a:gd name="connsiteY44" fmla="*/ 1551652 h 1831458"/>
                <a:gd name="connsiteX45" fmla="*/ 1500778 w 1933205"/>
                <a:gd name="connsiteY45" fmla="*/ 1551652 h 1831458"/>
                <a:gd name="connsiteX46" fmla="*/ 1348157 w 1933205"/>
                <a:gd name="connsiteY46" fmla="*/ 1551652 h 1831458"/>
                <a:gd name="connsiteX47" fmla="*/ 1348157 w 1933205"/>
                <a:gd name="connsiteY47" fmla="*/ 686797 h 1831458"/>
                <a:gd name="connsiteX48" fmla="*/ 1500778 w 1933205"/>
                <a:gd name="connsiteY48" fmla="*/ 686797 h 1831458"/>
                <a:gd name="connsiteX49" fmla="*/ 1500778 w 1933205"/>
                <a:gd name="connsiteY49" fmla="*/ 1551652 h 18314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</a:cxnLst>
              <a:rect l="l" t="t" r="r" b="b"/>
              <a:pathLst>
                <a:path w="1933205" h="1831458">
                  <a:moveTo>
                    <a:pt x="1755147" y="1602526"/>
                  </a:moveTo>
                  <a:lnTo>
                    <a:pt x="1755147" y="1551652"/>
                  </a:lnTo>
                  <a:lnTo>
                    <a:pt x="1653400" y="1551652"/>
                  </a:lnTo>
                  <a:lnTo>
                    <a:pt x="1653400" y="686797"/>
                  </a:lnTo>
                  <a:lnTo>
                    <a:pt x="1755147" y="686797"/>
                  </a:lnTo>
                  <a:lnTo>
                    <a:pt x="1755147" y="635923"/>
                  </a:lnTo>
                  <a:lnTo>
                    <a:pt x="1831458" y="635923"/>
                  </a:lnTo>
                  <a:lnTo>
                    <a:pt x="1831458" y="483301"/>
                  </a:lnTo>
                  <a:lnTo>
                    <a:pt x="1755147" y="483301"/>
                  </a:lnTo>
                  <a:lnTo>
                    <a:pt x="966603" y="0"/>
                  </a:lnTo>
                  <a:lnTo>
                    <a:pt x="178058" y="483301"/>
                  </a:lnTo>
                  <a:lnTo>
                    <a:pt x="101748" y="483301"/>
                  </a:lnTo>
                  <a:lnTo>
                    <a:pt x="101748" y="635923"/>
                  </a:lnTo>
                  <a:lnTo>
                    <a:pt x="178058" y="635923"/>
                  </a:lnTo>
                  <a:lnTo>
                    <a:pt x="178058" y="686797"/>
                  </a:lnTo>
                  <a:lnTo>
                    <a:pt x="279806" y="686797"/>
                  </a:lnTo>
                  <a:lnTo>
                    <a:pt x="279806" y="1551652"/>
                  </a:lnTo>
                  <a:lnTo>
                    <a:pt x="178058" y="1551652"/>
                  </a:lnTo>
                  <a:lnTo>
                    <a:pt x="178058" y="1602526"/>
                  </a:lnTo>
                  <a:lnTo>
                    <a:pt x="0" y="1729710"/>
                  </a:lnTo>
                  <a:lnTo>
                    <a:pt x="0" y="1831458"/>
                  </a:lnTo>
                  <a:lnTo>
                    <a:pt x="966603" y="1831458"/>
                  </a:lnTo>
                  <a:lnTo>
                    <a:pt x="1933206" y="1831458"/>
                  </a:lnTo>
                  <a:lnTo>
                    <a:pt x="1933206" y="1729710"/>
                  </a:lnTo>
                  <a:lnTo>
                    <a:pt x="1755147" y="1602526"/>
                  </a:lnTo>
                  <a:close/>
                  <a:moveTo>
                    <a:pt x="585049" y="1551652"/>
                  </a:moveTo>
                  <a:lnTo>
                    <a:pt x="432428" y="1551652"/>
                  </a:lnTo>
                  <a:lnTo>
                    <a:pt x="432428" y="686797"/>
                  </a:lnTo>
                  <a:lnTo>
                    <a:pt x="585049" y="686797"/>
                  </a:lnTo>
                  <a:lnTo>
                    <a:pt x="585049" y="1551652"/>
                  </a:lnTo>
                  <a:close/>
                  <a:moveTo>
                    <a:pt x="890292" y="1551652"/>
                  </a:moveTo>
                  <a:lnTo>
                    <a:pt x="737671" y="1551652"/>
                  </a:lnTo>
                  <a:lnTo>
                    <a:pt x="737671" y="686797"/>
                  </a:lnTo>
                  <a:lnTo>
                    <a:pt x="890292" y="686797"/>
                  </a:lnTo>
                  <a:lnTo>
                    <a:pt x="890292" y="1551652"/>
                  </a:lnTo>
                  <a:close/>
                  <a:moveTo>
                    <a:pt x="941166" y="432428"/>
                  </a:moveTo>
                  <a:cubicBezTo>
                    <a:pt x="885205" y="432428"/>
                    <a:pt x="839418" y="386641"/>
                    <a:pt x="839418" y="330680"/>
                  </a:cubicBezTo>
                  <a:cubicBezTo>
                    <a:pt x="839418" y="274719"/>
                    <a:pt x="885205" y="228932"/>
                    <a:pt x="941166" y="228932"/>
                  </a:cubicBezTo>
                  <a:cubicBezTo>
                    <a:pt x="997127" y="228932"/>
                    <a:pt x="1042914" y="274719"/>
                    <a:pt x="1042914" y="330680"/>
                  </a:cubicBezTo>
                  <a:cubicBezTo>
                    <a:pt x="1042914" y="386641"/>
                    <a:pt x="997127" y="432428"/>
                    <a:pt x="941166" y="432428"/>
                  </a:cubicBezTo>
                  <a:close/>
                  <a:moveTo>
                    <a:pt x="1195535" y="1551652"/>
                  </a:moveTo>
                  <a:lnTo>
                    <a:pt x="1042914" y="1551652"/>
                  </a:lnTo>
                  <a:lnTo>
                    <a:pt x="1042914" y="686797"/>
                  </a:lnTo>
                  <a:lnTo>
                    <a:pt x="1195535" y="686797"/>
                  </a:lnTo>
                  <a:lnTo>
                    <a:pt x="1195535" y="1551652"/>
                  </a:lnTo>
                  <a:close/>
                  <a:moveTo>
                    <a:pt x="1500778" y="1551652"/>
                  </a:moveTo>
                  <a:lnTo>
                    <a:pt x="1348157" y="1551652"/>
                  </a:lnTo>
                  <a:lnTo>
                    <a:pt x="1348157" y="686797"/>
                  </a:lnTo>
                  <a:lnTo>
                    <a:pt x="1500778" y="686797"/>
                  </a:lnTo>
                  <a:lnTo>
                    <a:pt x="1500778" y="1551652"/>
                  </a:lnTo>
                  <a:close/>
                </a:path>
              </a:pathLst>
            </a:custGeom>
            <a:solidFill>
              <a:schemeClr val="bg1"/>
            </a:solidFill>
            <a:ln w="2540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endParaRP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0EB10CFA-B514-FDB7-82A0-6E18ABCD9A7E}"/>
                </a:ext>
              </a:extLst>
            </p:cNvPr>
            <p:cNvGrpSpPr/>
            <p:nvPr/>
          </p:nvGrpSpPr>
          <p:grpSpPr>
            <a:xfrm>
              <a:off x="1940075" y="1727986"/>
              <a:ext cx="7850094" cy="3862112"/>
              <a:chOff x="1940075" y="1727986"/>
              <a:chExt cx="7850094" cy="3862112"/>
            </a:xfrm>
          </p:grpSpPr>
          <p:pic>
            <p:nvPicPr>
              <p:cNvPr id="7" name="Picture 6" descr="Programming data on computer monitor">
                <a:extLst>
                  <a:ext uri="{FF2B5EF4-FFF2-40B4-BE49-F238E27FC236}">
                    <a16:creationId xmlns:a16="http://schemas.microsoft.com/office/drawing/2014/main" id="{D4E6256C-A2BB-9EC5-40E7-8A280B70D8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125274" y="3813935"/>
                <a:ext cx="2664895" cy="1776163"/>
              </a:xfrm>
              <a:prstGeom prst="rect">
                <a:avLst/>
              </a:prstGeom>
            </p:spPr>
          </p:pic>
          <p:pic>
            <p:nvPicPr>
              <p:cNvPr id="9" name="Picture 8" descr="Magnifying glass showing decling performance">
                <a:extLst>
                  <a:ext uri="{FF2B5EF4-FFF2-40B4-BE49-F238E27FC236}">
                    <a16:creationId xmlns:a16="http://schemas.microsoft.com/office/drawing/2014/main" id="{24175134-4920-245B-91BF-BC4D3020CA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940075" y="3813935"/>
                <a:ext cx="2664895" cy="1776163"/>
              </a:xfrm>
              <a:prstGeom prst="rect">
                <a:avLst/>
              </a:prstGeom>
            </p:spPr>
          </p:pic>
          <p:sp>
            <p:nvSpPr>
              <p:cNvPr id="11" name="Arrow: Bent 10">
                <a:extLst>
                  <a:ext uri="{FF2B5EF4-FFF2-40B4-BE49-F238E27FC236}">
                    <a16:creationId xmlns:a16="http://schemas.microsoft.com/office/drawing/2014/main" id="{32861C20-9F75-1D02-DF93-1C059E7BCB8E}"/>
                  </a:ext>
                </a:extLst>
              </p:cNvPr>
              <p:cNvSpPr/>
              <p:nvPr/>
            </p:nvSpPr>
            <p:spPr>
              <a:xfrm rot="5400000">
                <a:off x="7246085" y="2036897"/>
                <a:ext cx="1880688" cy="1427563"/>
              </a:xfrm>
              <a:prstGeom prst="bentArrow">
                <a:avLst>
                  <a:gd name="adj1" fmla="val 25000"/>
                  <a:gd name="adj2" fmla="val 32820"/>
                  <a:gd name="adj3" fmla="val 26490"/>
                  <a:gd name="adj4" fmla="val 87500"/>
                </a:avLst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endParaRPr>
              </a:p>
            </p:txBody>
          </p:sp>
          <p:sp>
            <p:nvSpPr>
              <p:cNvPr id="12" name="Arrow: Bent 11">
                <a:extLst>
                  <a:ext uri="{FF2B5EF4-FFF2-40B4-BE49-F238E27FC236}">
                    <a16:creationId xmlns:a16="http://schemas.microsoft.com/office/drawing/2014/main" id="{F45D982D-20AF-3EC8-B909-C8A322DF5262}"/>
                  </a:ext>
                </a:extLst>
              </p:cNvPr>
              <p:cNvSpPr/>
              <p:nvPr/>
            </p:nvSpPr>
            <p:spPr>
              <a:xfrm>
                <a:off x="2649443" y="1727986"/>
                <a:ext cx="1701209" cy="1907154"/>
              </a:xfrm>
              <a:prstGeom prst="bentArrow">
                <a:avLst>
                  <a:gd name="adj1" fmla="val 25000"/>
                  <a:gd name="adj2" fmla="val 30313"/>
                  <a:gd name="adj3" fmla="val 25000"/>
                  <a:gd name="adj4" fmla="val 75000"/>
                </a:avLst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endParaRPr>
              </a:p>
            </p:txBody>
          </p:sp>
          <p:sp>
            <p:nvSpPr>
              <p:cNvPr id="13" name="Arrow: Right 12">
                <a:extLst>
                  <a:ext uri="{FF2B5EF4-FFF2-40B4-BE49-F238E27FC236}">
                    <a16:creationId xmlns:a16="http://schemas.microsoft.com/office/drawing/2014/main" id="{8FBC7FA4-09C0-B1C4-7B5F-2BFBBB4136BA}"/>
                  </a:ext>
                </a:extLst>
              </p:cNvPr>
              <p:cNvSpPr/>
              <p:nvPr/>
            </p:nvSpPr>
            <p:spPr>
              <a:xfrm rot="10800000">
                <a:off x="4791664" y="4147855"/>
                <a:ext cx="1892595" cy="1037864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endParaRPr>
              </a:p>
            </p:txBody>
          </p:sp>
        </p:grp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64AC196A-27A0-054B-CA14-4C5D11A0A895}"/>
              </a:ext>
            </a:extLst>
          </p:cNvPr>
          <p:cNvSpPr txBox="1"/>
          <p:nvPr/>
        </p:nvSpPr>
        <p:spPr>
          <a:xfrm>
            <a:off x="6411032" y="1177994"/>
            <a:ext cx="5794062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Why we need a bank-loan dashboard: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000" dirty="0">
              <a:latin typeface="Arial" panose="020B0604020202020204" pitchFamily="34" charset="0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latin typeface="Arial" panose="020B0604020202020204" pitchFamily="34" charset="0"/>
              </a:rPr>
              <a:t>Loan dashboards ensure efficient tracking of metrics. 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latin typeface="Arial" panose="020B0604020202020204" pitchFamily="34" charset="0"/>
              </a:rPr>
              <a:t>They provide real-time insights for better decisions. 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latin typeface="Arial" panose="020B0604020202020204" pitchFamily="34" charset="0"/>
              </a:rPr>
              <a:t>Dashboards enhance transparency and streamline complex data.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9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37641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500"/>
                            </p:stCondLst>
                            <p:childTnLst>
                              <p:par>
                                <p:cTn id="15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750"/>
                            </p:stCondLst>
                            <p:childTnLst>
                              <p:par>
                                <p:cTn id="21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0"/>
                            </p:stCondLst>
                            <p:childTnLst>
                              <p:par>
                                <p:cTn id="27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14"/>
          <p:cNvSpPr txBox="1">
            <a:spLocks noGrp="1"/>
          </p:cNvSpPr>
          <p:nvPr>
            <p:ph type="ctrTitle"/>
          </p:nvPr>
        </p:nvSpPr>
        <p:spPr>
          <a:xfrm>
            <a:off x="0" y="121920"/>
            <a:ext cx="12192000" cy="947680"/>
          </a:xfrm>
          <a:prstGeom prst="rect">
            <a:avLst/>
          </a:prstGeom>
          <a:solidFill>
            <a:srgbClr val="FF6A0E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599985" algn="l">
              <a:lnSpc>
                <a:spcPct val="150000"/>
              </a:lnSpc>
              <a:spcBef>
                <a:spcPts val="0"/>
              </a:spcBef>
              <a:spcAft>
                <a:spcPts val="2133"/>
              </a:spcAft>
            </a:pPr>
            <a:r>
              <a:rPr lang="en-GB" sz="40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Problem Statement and About the Data</a:t>
            </a:r>
            <a:endParaRPr sz="4000"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2" name="Google Shape;342;p14"/>
          <p:cNvSpPr txBox="1"/>
          <p:nvPr/>
        </p:nvSpPr>
        <p:spPr>
          <a:xfrm>
            <a:off x="26800" y="1069600"/>
            <a:ext cx="12192000" cy="53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33" tIns="365733" rIns="365733" bIns="365733" anchor="t" anchorCtr="0">
            <a:noAutofit/>
          </a:bodyPr>
          <a:lstStyle/>
          <a:p>
            <a:pPr marL="478363" indent="-342900" algn="just">
              <a:lnSpc>
                <a:spcPct val="150000"/>
              </a:lnSpc>
              <a:buClr>
                <a:srgbClr val="000000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Arial" panose="020B0604020202020204" pitchFamily="34" charset="0"/>
              </a:rPr>
              <a:t>Make detailed loan report dashboard in Power BI .</a:t>
            </a:r>
          </a:p>
          <a:p>
            <a:pPr marL="478363" indent="-342900" algn="just">
              <a:lnSpc>
                <a:spcPct val="150000"/>
              </a:lnSpc>
              <a:buClr>
                <a:srgbClr val="000000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Arial" panose="020B0604020202020204" pitchFamily="34" charset="0"/>
              </a:rPr>
              <a:t>Analyze key metrics like total applications, amounts, and trends.</a:t>
            </a:r>
            <a:endParaRPr lang="en-US" altLang="en-US" sz="2400" dirty="0">
              <a:solidFill>
                <a:schemeClr val="dk1"/>
              </a:solidFill>
              <a:latin typeface="Roboto"/>
              <a:ea typeface="Roboto"/>
              <a:sym typeface="Roboto"/>
            </a:endParaRPr>
          </a:p>
          <a:p>
            <a:pPr marL="478363" indent="-342900" algn="just">
              <a:lnSpc>
                <a:spcPct val="150000"/>
              </a:lnSpc>
              <a:buClr>
                <a:srgbClr val="000000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Arial" panose="020B0604020202020204" pitchFamily="34" charset="0"/>
              </a:rPr>
              <a:t>Assess good vs bad loan ratios and risks.</a:t>
            </a:r>
          </a:p>
          <a:p>
            <a:pPr marL="478363" indent="-342900" algn="just">
              <a:lnSpc>
                <a:spcPct val="150000"/>
              </a:lnSpc>
              <a:buClr>
                <a:srgbClr val="000000"/>
              </a:buClr>
              <a:buSzPts val="2000"/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Arial" panose="020B0604020202020204" pitchFamily="34" charset="0"/>
              </a:rPr>
              <a:t>Optimize decision-making with actionable loan insights.</a:t>
            </a:r>
          </a:p>
          <a:p>
            <a:pPr marL="478363" indent="-342900" algn="just">
              <a:lnSpc>
                <a:spcPct val="150000"/>
              </a:lnSpc>
              <a:buClr>
                <a:srgbClr val="000000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There are 24 columns namely </a:t>
            </a:r>
            <a:r>
              <a:rPr lang="en-IN" sz="2400" dirty="0" err="1">
                <a:latin typeface="Roboto" panose="02000000000000000000" pitchFamily="2" charset="0"/>
                <a:ea typeface="Roboto" panose="02000000000000000000" pitchFamily="2" charset="0"/>
              </a:rPr>
              <a:t>loan_amount</a:t>
            </a:r>
            <a:r>
              <a:rPr lang="en-IN" sz="2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400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/>
                <a:sym typeface="Roboto"/>
              </a:rPr>
              <a:t>, </a:t>
            </a:r>
            <a:r>
              <a:rPr lang="en-IN" sz="2400" dirty="0">
                <a:latin typeface="Roboto" panose="02000000000000000000" pitchFamily="2" charset="0"/>
                <a:ea typeface="Roboto" panose="02000000000000000000" pitchFamily="2" charset="0"/>
              </a:rPr>
              <a:t>purpose</a:t>
            </a:r>
            <a:r>
              <a:rPr lang="en-US" sz="2400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/>
                <a:sym typeface="Roboto"/>
              </a:rPr>
              <a:t>, </a:t>
            </a:r>
            <a:r>
              <a:rPr lang="en-IN" sz="2400" dirty="0" err="1">
                <a:latin typeface="Roboto" panose="02000000000000000000" pitchFamily="2" charset="0"/>
                <a:ea typeface="Roboto" panose="02000000000000000000" pitchFamily="2" charset="0"/>
              </a:rPr>
              <a:t>loan_status</a:t>
            </a:r>
            <a:r>
              <a:rPr lang="en-IN" sz="2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400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/>
                <a:sym typeface="Roboto"/>
              </a:rPr>
              <a:t>, </a:t>
            </a:r>
            <a:r>
              <a:rPr lang="en-IN" sz="2400" dirty="0" err="1">
                <a:latin typeface="Roboto" panose="02000000000000000000" pitchFamily="2" charset="0"/>
                <a:ea typeface="Roboto" panose="02000000000000000000" pitchFamily="2" charset="0"/>
              </a:rPr>
              <a:t>installment</a:t>
            </a:r>
            <a:r>
              <a:rPr lang="en-IN" sz="24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2400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/>
                <a:sym typeface="Roboto"/>
              </a:rPr>
              <a:t>, </a:t>
            </a:r>
            <a:r>
              <a:rPr lang="en-IN" sz="2400" dirty="0" err="1">
                <a:latin typeface="Roboto" panose="02000000000000000000" pitchFamily="2" charset="0"/>
                <a:ea typeface="Roboto" panose="02000000000000000000" pitchFamily="2" charset="0"/>
              </a:rPr>
              <a:t>int_rate</a:t>
            </a:r>
            <a:r>
              <a:rPr lang="en-IN" sz="2400" dirty="0">
                <a:latin typeface="Roboto" panose="02000000000000000000" pitchFamily="2" charset="0"/>
                <a:ea typeface="Roboto" panose="02000000000000000000" pitchFamily="2" charset="0"/>
              </a:rPr>
              <a:t> , term </a:t>
            </a:r>
            <a:r>
              <a:rPr lang="en-US" sz="2400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/>
                <a:sym typeface="Roboto"/>
              </a:rPr>
              <a:t>and </a:t>
            </a:r>
            <a:r>
              <a:rPr lang="en-IN" sz="2400" dirty="0" err="1">
                <a:latin typeface="Roboto" panose="02000000000000000000" pitchFamily="2" charset="0"/>
                <a:ea typeface="Roboto" panose="02000000000000000000" pitchFamily="2" charset="0"/>
              </a:rPr>
              <a:t>total_payment</a:t>
            </a:r>
            <a:r>
              <a:rPr lang="en-IN" sz="2400" dirty="0">
                <a:latin typeface="Roboto" panose="02000000000000000000" pitchFamily="2" charset="0"/>
                <a:ea typeface="Roboto" panose="02000000000000000000" pitchFamily="2" charset="0"/>
              </a:rPr>
              <a:t> , etc</a:t>
            </a:r>
            <a:r>
              <a:rPr lang="en-US" sz="2400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/>
                <a:sym typeface="Roboto"/>
              </a:rPr>
              <a:t>.</a:t>
            </a:r>
            <a:endParaRPr lang="en-US" altLang="en-US" sz="2400" dirty="0">
              <a:latin typeface="Arial" panose="020B0604020202020204" pitchFamily="34" charset="0"/>
            </a:endParaRPr>
          </a:p>
          <a:p>
            <a:pPr marL="478363" indent="-342900" algn="just">
              <a:lnSpc>
                <a:spcPct val="150000"/>
              </a:lnSpc>
              <a:buClr>
                <a:srgbClr val="000000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Each column has 38577 rows.</a:t>
            </a:r>
            <a:endParaRPr lang="en-US" altLang="en-US" sz="2400" dirty="0">
              <a:latin typeface="Arial" panose="020B0604020202020204" pitchFamily="34" charset="0"/>
            </a:endParaRPr>
          </a:p>
          <a:p>
            <a:pPr marL="478363" indent="-342900" algn="just">
              <a:lnSpc>
                <a:spcPct val="150000"/>
              </a:lnSpc>
              <a:buClr>
                <a:srgbClr val="000000"/>
              </a:buClr>
              <a:buSzPts val="2000"/>
              <a:buFont typeface="Arial" panose="020B0604020202020204" pitchFamily="34" charset="0"/>
              <a:buChar char="•"/>
            </a:pPr>
            <a:endParaRPr lang="en-US" altLang="en-US" sz="2400" dirty="0">
              <a:latin typeface="Arial" panose="020B0604020202020204" pitchFamily="34" charset="0"/>
            </a:endParaRPr>
          </a:p>
          <a:p>
            <a:pPr marL="478363" indent="-342900" algn="just">
              <a:lnSpc>
                <a:spcPct val="150000"/>
              </a:lnSpc>
              <a:buClr>
                <a:srgbClr val="000000"/>
              </a:buClr>
              <a:buSzPts val="2000"/>
              <a:buFont typeface="Arial" panose="020B0604020202020204" pitchFamily="34" charset="0"/>
              <a:buChar char="•"/>
            </a:pPr>
            <a:endParaRPr lang="en-US" altLang="en-US" sz="2400" dirty="0">
              <a:solidFill>
                <a:schemeClr val="dk1"/>
              </a:solidFill>
              <a:latin typeface="Roboto"/>
              <a:ea typeface="Roboto"/>
              <a:sym typeface="Roboto"/>
            </a:endParaRPr>
          </a:p>
        </p:txBody>
      </p:sp>
      <p:sp>
        <p:nvSpPr>
          <p:cNvPr id="343" name="Google Shape;343;p14"/>
          <p:cNvSpPr txBox="1"/>
          <p:nvPr/>
        </p:nvSpPr>
        <p:spPr>
          <a:xfrm>
            <a:off x="-13400" y="6400800"/>
            <a:ext cx="12218800" cy="360800"/>
          </a:xfrm>
          <a:prstGeom prst="rect">
            <a:avLst/>
          </a:prstGeom>
          <a:solidFill>
            <a:srgbClr val="FF6A0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R="243834" algn="r"/>
            <a:r>
              <a:rPr lang="en-GB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© All rights reserved by Fireblaze Technologies Pvt. Ltd.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4" name="Google Shape;344;p14"/>
          <p:cNvSpPr/>
          <p:nvPr/>
        </p:nvSpPr>
        <p:spPr>
          <a:xfrm rot="10800000">
            <a:off x="11516800" y="130333"/>
            <a:ext cx="675200" cy="7552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45" name="Google Shape;345;p14"/>
          <p:cNvSpPr/>
          <p:nvPr/>
        </p:nvSpPr>
        <p:spPr>
          <a:xfrm>
            <a:off x="0" y="6400800"/>
            <a:ext cx="435200" cy="3608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</p:spTree>
    <p:extLst>
      <p:ext uri="{BB962C8B-B14F-4D97-AF65-F5344CB8AC3E}">
        <p14:creationId xmlns:p14="http://schemas.microsoft.com/office/powerpoint/2010/main" val="6920512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15"/>
          <p:cNvSpPr txBox="1">
            <a:spLocks noGrp="1"/>
          </p:cNvSpPr>
          <p:nvPr>
            <p:ph type="ctrTitle"/>
          </p:nvPr>
        </p:nvSpPr>
        <p:spPr>
          <a:xfrm>
            <a:off x="0" y="79389"/>
            <a:ext cx="12192000" cy="990211"/>
          </a:xfrm>
          <a:prstGeom prst="rect">
            <a:avLst/>
          </a:prstGeom>
          <a:solidFill>
            <a:srgbClr val="FF6A0E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599985" algn="l">
              <a:lnSpc>
                <a:spcPct val="150000"/>
              </a:lnSpc>
              <a:spcBef>
                <a:spcPts val="0"/>
              </a:spcBef>
              <a:spcAft>
                <a:spcPts val="2133"/>
              </a:spcAft>
            </a:pPr>
            <a:r>
              <a:rPr lang="en-GB" sz="40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Proposed Solution</a:t>
            </a:r>
            <a:endParaRPr sz="4000"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3" name="Google Shape;353;p15"/>
          <p:cNvSpPr txBox="1"/>
          <p:nvPr/>
        </p:nvSpPr>
        <p:spPr>
          <a:xfrm>
            <a:off x="-13400" y="6400800"/>
            <a:ext cx="12218800" cy="360800"/>
          </a:xfrm>
          <a:prstGeom prst="rect">
            <a:avLst/>
          </a:prstGeom>
          <a:solidFill>
            <a:srgbClr val="FF6A0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R="243834" algn="r"/>
            <a:r>
              <a:rPr lang="en-GB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© All rights reserved by Fireblaze Technologies Pvt. Ltd.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4" name="Google Shape;354;p15"/>
          <p:cNvSpPr/>
          <p:nvPr/>
        </p:nvSpPr>
        <p:spPr>
          <a:xfrm rot="10800000">
            <a:off x="11516800" y="130333"/>
            <a:ext cx="675200" cy="7552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55" name="Google Shape;355;p15"/>
          <p:cNvSpPr/>
          <p:nvPr/>
        </p:nvSpPr>
        <p:spPr>
          <a:xfrm>
            <a:off x="0" y="6400800"/>
            <a:ext cx="435200" cy="3608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5FBD2B6-95BB-73E9-678A-1D0324AC9A0F}"/>
              </a:ext>
            </a:extLst>
          </p:cNvPr>
          <p:cNvSpPr txBox="1"/>
          <p:nvPr/>
        </p:nvSpPr>
        <p:spPr>
          <a:xfrm>
            <a:off x="378592" y="2442156"/>
            <a:ext cx="7948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B3EF3B-81F4-0257-F17C-F8B26EBCCFAC}"/>
              </a:ext>
            </a:extLst>
          </p:cNvPr>
          <p:cNvSpPr txBox="1"/>
          <p:nvPr/>
        </p:nvSpPr>
        <p:spPr>
          <a:xfrm>
            <a:off x="378591" y="1051807"/>
            <a:ext cx="9994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F89254-B203-F896-B3F3-9F2CE3605862}"/>
              </a:ext>
            </a:extLst>
          </p:cNvPr>
          <p:cNvSpPr txBox="1"/>
          <p:nvPr/>
        </p:nvSpPr>
        <p:spPr>
          <a:xfrm>
            <a:off x="409159" y="3732115"/>
            <a:ext cx="10232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C261C6-606D-D8A9-5CF2-09892524A3F6}"/>
              </a:ext>
            </a:extLst>
          </p:cNvPr>
          <p:cNvSpPr txBox="1"/>
          <p:nvPr/>
        </p:nvSpPr>
        <p:spPr>
          <a:xfrm>
            <a:off x="864728" y="2756553"/>
            <a:ext cx="10263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8E86C3C-57BD-408A-89D6-887D31F13E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477" y="1590264"/>
            <a:ext cx="5931441" cy="365076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6AFA65E-A0E5-461D-88D4-3765478EA7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0032" y="1857952"/>
            <a:ext cx="5688791" cy="3147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8121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10" presetClass="entr" presetSubtype="0" fill="hold" grpId="0" nodeType="afterEffect" nodePh="1">
                                  <p:stCondLst>
                                    <p:cond delay="500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9000"/>
                            </p:stCondLst>
                            <p:childTnLst>
                              <p:par>
                                <p:cTn id="17" presetID="10" presetClass="entr" presetSubtype="0" fill="hold" grpId="0" nodeType="afterEffect" nodePh="1">
                                  <p:stCondLst>
                                    <p:cond delay="500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0"/>
                            </p:stCondLst>
                            <p:childTnLst>
                              <p:par>
                                <p:cTn id="21" presetID="10" presetClass="entr" presetSubtype="0" fill="hold" grpId="0" nodeType="afterEffect" nodePh="1">
                                  <p:stCondLst>
                                    <p:cond delay="500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1" grpId="0" animBg="1"/>
      <p:bldP spid="2" grpId="0"/>
      <p:bldP spid="5" grpId="0"/>
      <p:bldP spid="8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15"/>
          <p:cNvSpPr txBox="1">
            <a:spLocks noGrp="1"/>
          </p:cNvSpPr>
          <p:nvPr>
            <p:ph type="ctrTitle"/>
          </p:nvPr>
        </p:nvSpPr>
        <p:spPr>
          <a:xfrm>
            <a:off x="0" y="79389"/>
            <a:ext cx="12192000" cy="990211"/>
          </a:xfrm>
          <a:prstGeom prst="rect">
            <a:avLst/>
          </a:prstGeom>
          <a:solidFill>
            <a:srgbClr val="FF6A0E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599985" algn="l">
              <a:lnSpc>
                <a:spcPct val="150000"/>
              </a:lnSpc>
              <a:spcBef>
                <a:spcPts val="0"/>
              </a:spcBef>
              <a:spcAft>
                <a:spcPts val="2133"/>
              </a:spcAft>
            </a:pPr>
            <a:r>
              <a:rPr lang="en-GB" sz="40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Proposed Solution</a:t>
            </a:r>
            <a:endParaRPr sz="4000"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2" name="Google Shape;352;p15"/>
          <p:cNvSpPr txBox="1"/>
          <p:nvPr/>
        </p:nvSpPr>
        <p:spPr>
          <a:xfrm>
            <a:off x="0" y="1069600"/>
            <a:ext cx="12192000" cy="53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33" tIns="365733" rIns="365733" bIns="365733" anchor="t" anchorCtr="0">
            <a:noAutofit/>
          </a:bodyPr>
          <a:lstStyle/>
          <a:p>
            <a:pPr algn="just">
              <a:lnSpc>
                <a:spcPct val="150000"/>
              </a:lnSpc>
              <a:spcBef>
                <a:spcPts val="2133"/>
              </a:spcBef>
              <a:spcAft>
                <a:spcPts val="2133"/>
              </a:spcAft>
            </a:pPr>
            <a:endParaRPr sz="2667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3" name="Google Shape;353;p15"/>
          <p:cNvSpPr txBox="1"/>
          <p:nvPr/>
        </p:nvSpPr>
        <p:spPr>
          <a:xfrm>
            <a:off x="-13400" y="6400800"/>
            <a:ext cx="12218800" cy="360800"/>
          </a:xfrm>
          <a:prstGeom prst="rect">
            <a:avLst/>
          </a:prstGeom>
          <a:solidFill>
            <a:srgbClr val="FF6A0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R="243834" algn="r"/>
            <a:r>
              <a:rPr lang="en-GB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© All rights reserved by Fireblaze Technologies Pvt. Ltd.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4" name="Google Shape;354;p15"/>
          <p:cNvSpPr/>
          <p:nvPr/>
        </p:nvSpPr>
        <p:spPr>
          <a:xfrm rot="10800000">
            <a:off x="11516800" y="130333"/>
            <a:ext cx="675200" cy="7552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55" name="Google Shape;355;p15"/>
          <p:cNvSpPr/>
          <p:nvPr/>
        </p:nvSpPr>
        <p:spPr>
          <a:xfrm>
            <a:off x="0" y="6400800"/>
            <a:ext cx="435200" cy="3608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E6E6D3-F7E9-A675-D8DD-7A64DF0101BE}"/>
              </a:ext>
            </a:extLst>
          </p:cNvPr>
          <p:cNvSpPr txBox="1"/>
          <p:nvPr/>
        </p:nvSpPr>
        <p:spPr>
          <a:xfrm>
            <a:off x="435200" y="1111052"/>
            <a:ext cx="97870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D2333E5-DB50-4F20-BC89-0E16F6EA2D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3053" y="1361872"/>
            <a:ext cx="9845893" cy="4810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5116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50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15"/>
          <p:cNvSpPr txBox="1">
            <a:spLocks noGrp="1"/>
          </p:cNvSpPr>
          <p:nvPr>
            <p:ph type="ctrTitle"/>
          </p:nvPr>
        </p:nvSpPr>
        <p:spPr>
          <a:xfrm>
            <a:off x="13400" y="1"/>
            <a:ext cx="12192000" cy="1059152"/>
          </a:xfrm>
          <a:prstGeom prst="rect">
            <a:avLst/>
          </a:prstGeom>
          <a:solidFill>
            <a:srgbClr val="FF6A0E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599985" algn="l">
              <a:lnSpc>
                <a:spcPct val="150000"/>
              </a:lnSpc>
              <a:spcBef>
                <a:spcPts val="0"/>
              </a:spcBef>
              <a:spcAft>
                <a:spcPts val="2133"/>
              </a:spcAft>
            </a:pPr>
            <a:r>
              <a:rPr lang="en-GB" sz="40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Proposed Solution</a:t>
            </a:r>
            <a:endParaRPr sz="4000"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3" name="Google Shape;353;p15"/>
          <p:cNvSpPr txBox="1"/>
          <p:nvPr/>
        </p:nvSpPr>
        <p:spPr>
          <a:xfrm>
            <a:off x="0" y="6574420"/>
            <a:ext cx="12218800" cy="360800"/>
          </a:xfrm>
          <a:prstGeom prst="rect">
            <a:avLst/>
          </a:prstGeom>
          <a:solidFill>
            <a:srgbClr val="FF6A0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R="243834" algn="r"/>
            <a:r>
              <a:rPr lang="en-GB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© All rights reserved by Fireblaze Technologies Pvt. Ltd.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4" name="Google Shape;354;p15"/>
          <p:cNvSpPr/>
          <p:nvPr/>
        </p:nvSpPr>
        <p:spPr>
          <a:xfrm rot="10800000">
            <a:off x="11530200" y="303953"/>
            <a:ext cx="675200" cy="7552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55" name="Google Shape;355;p15"/>
          <p:cNvSpPr/>
          <p:nvPr/>
        </p:nvSpPr>
        <p:spPr>
          <a:xfrm>
            <a:off x="13400" y="6574420"/>
            <a:ext cx="435200" cy="3608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4DEB82B-F897-8525-8FF5-EB5425FD4F3B}"/>
              </a:ext>
            </a:extLst>
          </p:cNvPr>
          <p:cNvSpPr txBox="1"/>
          <p:nvPr/>
        </p:nvSpPr>
        <p:spPr>
          <a:xfrm>
            <a:off x="448600" y="1533616"/>
            <a:ext cx="96559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5683DB-DBC0-40B3-A373-692450FB76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309" y="1261641"/>
            <a:ext cx="9830652" cy="5144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1838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100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19"/>
          <p:cNvSpPr txBox="1">
            <a:spLocks noGrp="1"/>
          </p:cNvSpPr>
          <p:nvPr>
            <p:ph type="ctrTitle"/>
          </p:nvPr>
        </p:nvSpPr>
        <p:spPr>
          <a:xfrm>
            <a:off x="0" y="-5670"/>
            <a:ext cx="12192000" cy="990211"/>
          </a:xfrm>
          <a:prstGeom prst="rect">
            <a:avLst/>
          </a:prstGeom>
          <a:solidFill>
            <a:srgbClr val="FF6A0E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599985" algn="l">
              <a:lnSpc>
                <a:spcPct val="150000"/>
              </a:lnSpc>
              <a:spcBef>
                <a:spcPts val="0"/>
              </a:spcBef>
              <a:spcAft>
                <a:spcPts val="2133"/>
              </a:spcAft>
            </a:pPr>
            <a:r>
              <a:rPr lang="en-GB" sz="40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Conclusion</a:t>
            </a:r>
            <a:endParaRPr sz="4000"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2" name="Google Shape;392;p19"/>
          <p:cNvSpPr txBox="1"/>
          <p:nvPr/>
        </p:nvSpPr>
        <p:spPr>
          <a:xfrm>
            <a:off x="13400" y="984541"/>
            <a:ext cx="12192000" cy="54162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33" tIns="365733" rIns="365733" bIns="365733" anchor="t" anchorCtr="0">
            <a:noAutofit/>
          </a:bodyPr>
          <a:lstStyle/>
          <a:p>
            <a:pPr marL="952485" indent="-342900" algn="just">
              <a:lnSpc>
                <a:spcPct val="150000"/>
              </a:lnSpc>
              <a:spcBef>
                <a:spcPts val="2133"/>
              </a:spcBef>
              <a:spcAft>
                <a:spcPts val="2133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The dashboard was successfully created in Power BI.</a:t>
            </a:r>
          </a:p>
          <a:p>
            <a:pPr marL="952485" indent="-342900" algn="just">
              <a:lnSpc>
                <a:spcPct val="150000"/>
              </a:lnSpc>
              <a:spcBef>
                <a:spcPts val="2133"/>
              </a:spcBef>
              <a:spcAft>
                <a:spcPts val="2133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Data Analysis was performed to get detailed insights about the loan, </a:t>
            </a:r>
            <a:r>
              <a:rPr lang="en-US" sz="2400" dirty="0" err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kpi’s</a:t>
            </a:r>
            <a:r>
              <a:rPr lang="en-US"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 like </a:t>
            </a:r>
            <a:r>
              <a:rPr lang="en-IN" sz="2400" dirty="0">
                <a:latin typeface="Roboto" panose="02000000000000000000" pitchFamily="2" charset="0"/>
                <a:ea typeface="Roboto" panose="02000000000000000000" pitchFamily="2" charset="0"/>
              </a:rPr>
              <a:t>Total Loan Applications, Total Funded Amount, Total Amount Received, Average Interest Rate, </a:t>
            </a:r>
            <a:r>
              <a:rPr lang="en-IN" sz="2400" dirty="0" err="1">
                <a:latin typeface="Roboto" panose="02000000000000000000" pitchFamily="2" charset="0"/>
                <a:ea typeface="Roboto" panose="02000000000000000000" pitchFamily="2" charset="0"/>
              </a:rPr>
              <a:t>Avg</a:t>
            </a:r>
            <a:r>
              <a:rPr lang="en-IN" sz="2400" dirty="0">
                <a:latin typeface="Roboto" panose="02000000000000000000" pitchFamily="2" charset="0"/>
                <a:ea typeface="Roboto" panose="02000000000000000000" pitchFamily="2" charset="0"/>
              </a:rPr>
              <a:t> DTI.</a:t>
            </a:r>
            <a:endParaRPr lang="en-IN" dirty="0"/>
          </a:p>
          <a:p>
            <a:pPr marL="952485" indent="-342900" algn="just">
              <a:lnSpc>
                <a:spcPct val="150000"/>
              </a:lnSpc>
              <a:spcBef>
                <a:spcPts val="2133"/>
              </a:spcBef>
              <a:spcAft>
                <a:spcPts val="2133"/>
              </a:spcAft>
              <a:buFont typeface="Arial" panose="020B0604020202020204" pitchFamily="34" charset="0"/>
              <a:buChar char="•"/>
            </a:pPr>
            <a:endParaRPr lang="en-IN" dirty="0"/>
          </a:p>
          <a:p>
            <a:pPr marL="952485" indent="-342900" algn="just">
              <a:lnSpc>
                <a:spcPct val="150000"/>
              </a:lnSpc>
              <a:spcBef>
                <a:spcPts val="2133"/>
              </a:spcBef>
              <a:spcAft>
                <a:spcPts val="2133"/>
              </a:spcAft>
              <a:buFont typeface="Arial" panose="020B0604020202020204" pitchFamily="34" charset="0"/>
              <a:buChar char="•"/>
            </a:pPr>
            <a:endParaRPr lang="en-IN" dirty="0"/>
          </a:p>
          <a:p>
            <a:pPr marL="952485" indent="-342900" algn="just">
              <a:lnSpc>
                <a:spcPct val="150000"/>
              </a:lnSpc>
              <a:spcBef>
                <a:spcPts val="2133"/>
              </a:spcBef>
              <a:spcAft>
                <a:spcPts val="2133"/>
              </a:spcAft>
              <a:buFont typeface="Arial" panose="020B0604020202020204" pitchFamily="34" charset="0"/>
              <a:buChar char="•"/>
            </a:pPr>
            <a:endParaRPr lang="en-IN" dirty="0"/>
          </a:p>
          <a:p>
            <a:pPr marL="952485" indent="-342900" algn="just">
              <a:lnSpc>
                <a:spcPct val="150000"/>
              </a:lnSpc>
              <a:spcBef>
                <a:spcPts val="2133"/>
              </a:spcBef>
              <a:spcAft>
                <a:spcPts val="2133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employees and their account and other details from the database.</a:t>
            </a:r>
            <a:endParaRPr sz="24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3" name="Google Shape;393;p19"/>
          <p:cNvSpPr txBox="1"/>
          <p:nvPr/>
        </p:nvSpPr>
        <p:spPr>
          <a:xfrm>
            <a:off x="-13400" y="6400800"/>
            <a:ext cx="12218800" cy="360800"/>
          </a:xfrm>
          <a:prstGeom prst="rect">
            <a:avLst/>
          </a:prstGeom>
          <a:solidFill>
            <a:srgbClr val="FF6A0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R="243834" algn="r"/>
            <a:r>
              <a:rPr lang="en-GB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© All rights reserved by Fireblaze Technologies Pvt. Ltd.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4" name="Google Shape;394;p19"/>
          <p:cNvSpPr/>
          <p:nvPr/>
        </p:nvSpPr>
        <p:spPr>
          <a:xfrm rot="10800000">
            <a:off x="11516800" y="130333"/>
            <a:ext cx="675200" cy="7552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95" name="Google Shape;395;p19"/>
          <p:cNvSpPr/>
          <p:nvPr/>
        </p:nvSpPr>
        <p:spPr>
          <a:xfrm>
            <a:off x="0" y="6400800"/>
            <a:ext cx="435200" cy="3608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</p:spTree>
    <p:extLst>
      <p:ext uri="{BB962C8B-B14F-4D97-AF65-F5344CB8AC3E}">
        <p14:creationId xmlns:p14="http://schemas.microsoft.com/office/powerpoint/2010/main" val="33740260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1" grpId="0" animBg="1"/>
      <p:bldP spid="392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19"/>
          <p:cNvSpPr txBox="1">
            <a:spLocks noGrp="1"/>
          </p:cNvSpPr>
          <p:nvPr>
            <p:ph type="ctrTitle"/>
          </p:nvPr>
        </p:nvSpPr>
        <p:spPr>
          <a:xfrm>
            <a:off x="0" y="-5670"/>
            <a:ext cx="12192000" cy="990211"/>
          </a:xfrm>
          <a:prstGeom prst="rect">
            <a:avLst/>
          </a:prstGeom>
          <a:solidFill>
            <a:srgbClr val="FF6A0E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vert="horz" wrap="square" lIns="121900" tIns="121900" rIns="121900" bIns="121900" rtlCol="0" anchor="t" anchorCtr="0">
            <a:noAutofit/>
          </a:bodyPr>
          <a:lstStyle/>
          <a:p>
            <a:pPr marL="599985" algn="l">
              <a:lnSpc>
                <a:spcPct val="150000"/>
              </a:lnSpc>
              <a:spcBef>
                <a:spcPts val="0"/>
              </a:spcBef>
              <a:spcAft>
                <a:spcPts val="2133"/>
              </a:spcAft>
            </a:pPr>
            <a:r>
              <a:rPr lang="en-GB" sz="4000" b="1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Future Scope</a:t>
            </a:r>
            <a:endParaRPr sz="4000" b="1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2" name="Google Shape;392;p19"/>
          <p:cNvSpPr txBox="1"/>
          <p:nvPr/>
        </p:nvSpPr>
        <p:spPr>
          <a:xfrm>
            <a:off x="0" y="1021534"/>
            <a:ext cx="12192000" cy="5379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65733" tIns="365733" rIns="365733" bIns="365733" anchor="t" anchorCtr="0">
            <a:noAutofit/>
          </a:bodyPr>
          <a:lstStyle/>
          <a:p>
            <a:pPr marL="1066785" indent="-457200" algn="just">
              <a:lnSpc>
                <a:spcPct val="150000"/>
              </a:lnSpc>
              <a:spcBef>
                <a:spcPts val="2133"/>
              </a:spcBef>
              <a:spcAft>
                <a:spcPts val="2133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This model can be utilized for larger databases and is suitable for real-time applications in the future.</a:t>
            </a:r>
          </a:p>
          <a:p>
            <a:pPr marL="1066785" indent="-457200" algn="just">
              <a:lnSpc>
                <a:spcPct val="150000"/>
              </a:lnSpc>
              <a:spcBef>
                <a:spcPts val="2133"/>
              </a:spcBef>
              <a:spcAft>
                <a:spcPts val="2133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Additional columns can be incorporated into this model, including savings account details, fixed deposit (FD) details, credit card details.</a:t>
            </a:r>
          </a:p>
          <a:p>
            <a:pPr marL="609585" algn="just">
              <a:lnSpc>
                <a:spcPct val="150000"/>
              </a:lnSpc>
              <a:spcBef>
                <a:spcPts val="2133"/>
              </a:spcBef>
              <a:spcAft>
                <a:spcPts val="2133"/>
              </a:spcAft>
            </a:pPr>
            <a:endParaRPr sz="24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3" name="Google Shape;393;p19"/>
          <p:cNvSpPr txBox="1"/>
          <p:nvPr/>
        </p:nvSpPr>
        <p:spPr>
          <a:xfrm>
            <a:off x="-13400" y="6400800"/>
            <a:ext cx="12218800" cy="360800"/>
          </a:xfrm>
          <a:prstGeom prst="rect">
            <a:avLst/>
          </a:prstGeom>
          <a:solidFill>
            <a:srgbClr val="FF6A0E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R="243834" algn="r"/>
            <a:r>
              <a:rPr lang="en-GB" sz="16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© All rights reserved by Fireblaze Technologies Pvt. Ltd.</a:t>
            </a:r>
            <a:endParaRPr sz="16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4" name="Google Shape;394;p19"/>
          <p:cNvSpPr/>
          <p:nvPr/>
        </p:nvSpPr>
        <p:spPr>
          <a:xfrm rot="10800000">
            <a:off x="11516800" y="130333"/>
            <a:ext cx="675200" cy="7552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395" name="Google Shape;395;p19"/>
          <p:cNvSpPr/>
          <p:nvPr/>
        </p:nvSpPr>
        <p:spPr>
          <a:xfrm>
            <a:off x="0" y="6400800"/>
            <a:ext cx="435200" cy="360800"/>
          </a:xfrm>
          <a:prstGeom prst="rtTriangle">
            <a:avLst/>
          </a:prstGeom>
          <a:solidFill>
            <a:srgbClr val="FF99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</p:spTree>
    <p:extLst>
      <p:ext uri="{BB962C8B-B14F-4D97-AF65-F5344CB8AC3E}">
        <p14:creationId xmlns:p14="http://schemas.microsoft.com/office/powerpoint/2010/main" val="22208286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1" grpId="0" animBg="1"/>
      <p:bldP spid="392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B1967-4B37-467B-95B1-8D4E93471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1" dirty="0">
                <a:solidFill>
                  <a:schemeClr val="accent2">
                    <a:lumMod val="75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Thank You!</a:t>
            </a:r>
            <a:br>
              <a:rPr lang="en-US" sz="4400" b="1" dirty="0">
                <a:solidFill>
                  <a:schemeClr val="accent2">
                    <a:lumMod val="75000"/>
                  </a:schemeClr>
                </a:solidFill>
                <a:latin typeface="Roboto"/>
                <a:ea typeface="Roboto"/>
                <a:cs typeface="Roboto"/>
                <a:sym typeface="Roboto"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408611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2966</TotalTime>
  <Words>314</Words>
  <Application>Microsoft Office PowerPoint</Application>
  <PresentationFormat>Widescreen</PresentationFormat>
  <Paragraphs>37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Roboto</vt:lpstr>
      <vt:lpstr>Office Theme</vt:lpstr>
      <vt:lpstr>PowerPoint Presentation</vt:lpstr>
      <vt:lpstr>Problem Statement</vt:lpstr>
      <vt:lpstr>Problem Statement and About the Data</vt:lpstr>
      <vt:lpstr>Proposed Solution</vt:lpstr>
      <vt:lpstr>Proposed Solution</vt:lpstr>
      <vt:lpstr>Proposed Solution</vt:lpstr>
      <vt:lpstr>Conclusion</vt:lpstr>
      <vt:lpstr>Future Scope</vt:lpstr>
      <vt:lpstr>Thank You!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Zebion</dc:creator>
  <cp:lastModifiedBy>RAJAT TANDULKAR</cp:lastModifiedBy>
  <cp:revision>35</cp:revision>
  <dcterms:created xsi:type="dcterms:W3CDTF">2022-08-27T05:41:13Z</dcterms:created>
  <dcterms:modified xsi:type="dcterms:W3CDTF">2024-12-14T08:17:29Z</dcterms:modified>
</cp:coreProperties>
</file>