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115" d="100"/>
          <a:sy n="115" d="100"/>
        </p:scale>
        <p:origin x="14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A7E7A2B-6013-4743-A2C1-9F5BD6425F3D}" type="datetimeFigureOut">
              <a:rPr lang="en-US" smtClean="0"/>
              <a:t>12/22/2019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74C2E3-AB32-4463-A9B1-08EBD96A8E77}" type="slidenum">
              <a:rPr lang="en-US" smtClean="0"/>
              <a:t>‹#›</a:t>
            </a:fld>
            <a:endParaRPr lang="en-US"/>
          </a:p>
        </p:txBody>
      </p:sp>
    </p:spTree>
    <p:extLst>
      <p:ext uri="{BB962C8B-B14F-4D97-AF65-F5344CB8AC3E}">
        <p14:creationId xmlns:p14="http://schemas.microsoft.com/office/powerpoint/2010/main" val="2933032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A7E7A2B-6013-4743-A2C1-9F5BD6425F3D}" type="datetimeFigureOut">
              <a:rPr lang="en-US" smtClean="0"/>
              <a:t>12/22/2019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74C2E3-AB32-4463-A9B1-08EBD96A8E77}" type="slidenum">
              <a:rPr lang="en-US" smtClean="0"/>
              <a:t>‹#›</a:t>
            </a:fld>
            <a:endParaRPr lang="en-US"/>
          </a:p>
        </p:txBody>
      </p:sp>
    </p:spTree>
    <p:extLst>
      <p:ext uri="{BB962C8B-B14F-4D97-AF65-F5344CB8AC3E}">
        <p14:creationId xmlns:p14="http://schemas.microsoft.com/office/powerpoint/2010/main" val="3576992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7A7E7A2B-6013-4743-A2C1-9F5BD6425F3D}" type="datetimeFigureOut">
              <a:rPr lang="en-US" smtClean="0"/>
              <a:t>12/22/2019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74C2E3-AB32-4463-A9B1-08EBD96A8E77}" type="slidenum">
              <a:rPr lang="en-US" smtClean="0"/>
              <a:t>‹#›</a:t>
            </a:fld>
            <a:endParaRPr lang="en-US"/>
          </a:p>
        </p:txBody>
      </p:sp>
    </p:spTree>
    <p:extLst>
      <p:ext uri="{BB962C8B-B14F-4D97-AF65-F5344CB8AC3E}">
        <p14:creationId xmlns:p14="http://schemas.microsoft.com/office/powerpoint/2010/main" val="2733899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7A7E7A2B-6013-4743-A2C1-9F5BD6425F3D}" type="datetimeFigureOut">
              <a:rPr lang="en-US" smtClean="0"/>
              <a:t>12/22/2019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74C2E3-AB32-4463-A9B1-08EBD96A8E77}"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597699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A7E7A2B-6013-4743-A2C1-9F5BD6425F3D}" type="datetimeFigureOut">
              <a:rPr lang="en-US" smtClean="0"/>
              <a:t>12/22/2019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74C2E3-AB32-4463-A9B1-08EBD96A8E77}" type="slidenum">
              <a:rPr lang="en-US" smtClean="0"/>
              <a:t>‹#›</a:t>
            </a:fld>
            <a:endParaRPr lang="en-US"/>
          </a:p>
        </p:txBody>
      </p:sp>
    </p:spTree>
    <p:extLst>
      <p:ext uri="{BB962C8B-B14F-4D97-AF65-F5344CB8AC3E}">
        <p14:creationId xmlns:p14="http://schemas.microsoft.com/office/powerpoint/2010/main" val="4381813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A7E7A2B-6013-4743-A2C1-9F5BD6425F3D}" type="datetimeFigureOut">
              <a:rPr lang="en-US" smtClean="0"/>
              <a:t>12/22/2019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74C2E3-AB32-4463-A9B1-08EBD96A8E77}" type="slidenum">
              <a:rPr lang="en-US" smtClean="0"/>
              <a:t>‹#›</a:t>
            </a:fld>
            <a:endParaRPr lang="en-US"/>
          </a:p>
        </p:txBody>
      </p:sp>
    </p:spTree>
    <p:extLst>
      <p:ext uri="{BB962C8B-B14F-4D97-AF65-F5344CB8AC3E}">
        <p14:creationId xmlns:p14="http://schemas.microsoft.com/office/powerpoint/2010/main" val="17678627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A7E7A2B-6013-4743-A2C1-9F5BD6425F3D}" type="datetimeFigureOut">
              <a:rPr lang="en-US" smtClean="0"/>
              <a:t>12/22/2019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74C2E3-AB32-4463-A9B1-08EBD96A8E77}" type="slidenum">
              <a:rPr lang="en-US" smtClean="0"/>
              <a:t>‹#›</a:t>
            </a:fld>
            <a:endParaRPr lang="en-US"/>
          </a:p>
        </p:txBody>
      </p:sp>
    </p:spTree>
    <p:extLst>
      <p:ext uri="{BB962C8B-B14F-4D97-AF65-F5344CB8AC3E}">
        <p14:creationId xmlns:p14="http://schemas.microsoft.com/office/powerpoint/2010/main" val="3012189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7E7A2B-6013-4743-A2C1-9F5BD6425F3D}" type="datetimeFigureOut">
              <a:rPr lang="en-US" smtClean="0"/>
              <a:t>12/22/2019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74C2E3-AB32-4463-A9B1-08EBD96A8E77}" type="slidenum">
              <a:rPr lang="en-US" smtClean="0"/>
              <a:t>‹#›</a:t>
            </a:fld>
            <a:endParaRPr lang="en-US"/>
          </a:p>
        </p:txBody>
      </p:sp>
    </p:spTree>
    <p:extLst>
      <p:ext uri="{BB962C8B-B14F-4D97-AF65-F5344CB8AC3E}">
        <p14:creationId xmlns:p14="http://schemas.microsoft.com/office/powerpoint/2010/main" val="22455847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7E7A2B-6013-4743-A2C1-9F5BD6425F3D}" type="datetimeFigureOut">
              <a:rPr lang="en-US" smtClean="0"/>
              <a:t>12/22/2019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74C2E3-AB32-4463-A9B1-08EBD96A8E77}" type="slidenum">
              <a:rPr lang="en-US" smtClean="0"/>
              <a:t>‹#›</a:t>
            </a:fld>
            <a:endParaRPr lang="en-US"/>
          </a:p>
        </p:txBody>
      </p:sp>
    </p:spTree>
    <p:extLst>
      <p:ext uri="{BB962C8B-B14F-4D97-AF65-F5344CB8AC3E}">
        <p14:creationId xmlns:p14="http://schemas.microsoft.com/office/powerpoint/2010/main" val="985519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7A7E7A2B-6013-4743-A2C1-9F5BD6425F3D}" type="datetimeFigureOut">
              <a:rPr lang="en-US" smtClean="0"/>
              <a:t>12/22/2019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74C2E3-AB32-4463-A9B1-08EBD96A8E77}" type="slidenum">
              <a:rPr lang="en-US" smtClean="0"/>
              <a:t>‹#›</a:t>
            </a:fld>
            <a:endParaRPr lang="en-US"/>
          </a:p>
        </p:txBody>
      </p:sp>
    </p:spTree>
    <p:extLst>
      <p:ext uri="{BB962C8B-B14F-4D97-AF65-F5344CB8AC3E}">
        <p14:creationId xmlns:p14="http://schemas.microsoft.com/office/powerpoint/2010/main" val="2514351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A7E7A2B-6013-4743-A2C1-9F5BD6425F3D}" type="datetimeFigureOut">
              <a:rPr lang="en-US" smtClean="0"/>
              <a:t>12/22/2019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74C2E3-AB32-4463-A9B1-08EBD96A8E77}" type="slidenum">
              <a:rPr lang="en-US" smtClean="0"/>
              <a:t>‹#›</a:t>
            </a:fld>
            <a:endParaRPr lang="en-US"/>
          </a:p>
        </p:txBody>
      </p:sp>
    </p:spTree>
    <p:extLst>
      <p:ext uri="{BB962C8B-B14F-4D97-AF65-F5344CB8AC3E}">
        <p14:creationId xmlns:p14="http://schemas.microsoft.com/office/powerpoint/2010/main" val="1613060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A7E7A2B-6013-4743-A2C1-9F5BD6425F3D}" type="datetimeFigureOut">
              <a:rPr lang="en-US" smtClean="0"/>
              <a:t>12/22/2019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74C2E3-AB32-4463-A9B1-08EBD96A8E77}" type="slidenum">
              <a:rPr lang="en-US" smtClean="0"/>
              <a:t>‹#›</a:t>
            </a:fld>
            <a:endParaRPr lang="en-US"/>
          </a:p>
        </p:txBody>
      </p:sp>
    </p:spTree>
    <p:extLst>
      <p:ext uri="{BB962C8B-B14F-4D97-AF65-F5344CB8AC3E}">
        <p14:creationId xmlns:p14="http://schemas.microsoft.com/office/powerpoint/2010/main" val="4217994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A7E7A2B-6013-4743-A2C1-9F5BD6425F3D}" type="datetimeFigureOut">
              <a:rPr lang="en-US" smtClean="0"/>
              <a:t>12/22/2019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74C2E3-AB32-4463-A9B1-08EBD96A8E77}" type="slidenum">
              <a:rPr lang="en-US" smtClean="0"/>
              <a:t>‹#›</a:t>
            </a:fld>
            <a:endParaRPr lang="en-US"/>
          </a:p>
        </p:txBody>
      </p:sp>
    </p:spTree>
    <p:extLst>
      <p:ext uri="{BB962C8B-B14F-4D97-AF65-F5344CB8AC3E}">
        <p14:creationId xmlns:p14="http://schemas.microsoft.com/office/powerpoint/2010/main" val="1068991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7A7E7A2B-6013-4743-A2C1-9F5BD6425F3D}" type="datetimeFigureOut">
              <a:rPr lang="en-US" smtClean="0"/>
              <a:t>12/22/2019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374C2E3-AB32-4463-A9B1-08EBD96A8E77}" type="slidenum">
              <a:rPr lang="en-US" smtClean="0"/>
              <a:t>‹#›</a:t>
            </a:fld>
            <a:endParaRPr lang="en-US"/>
          </a:p>
        </p:txBody>
      </p:sp>
    </p:spTree>
    <p:extLst>
      <p:ext uri="{BB962C8B-B14F-4D97-AF65-F5344CB8AC3E}">
        <p14:creationId xmlns:p14="http://schemas.microsoft.com/office/powerpoint/2010/main" val="1941575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A7E7A2B-6013-4743-A2C1-9F5BD6425F3D}" type="datetimeFigureOut">
              <a:rPr lang="en-US" smtClean="0"/>
              <a:t>12/22/2019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374C2E3-AB32-4463-A9B1-08EBD96A8E77}" type="slidenum">
              <a:rPr lang="en-US" smtClean="0"/>
              <a:t>‹#›</a:t>
            </a:fld>
            <a:endParaRPr lang="en-US"/>
          </a:p>
        </p:txBody>
      </p:sp>
    </p:spTree>
    <p:extLst>
      <p:ext uri="{BB962C8B-B14F-4D97-AF65-F5344CB8AC3E}">
        <p14:creationId xmlns:p14="http://schemas.microsoft.com/office/powerpoint/2010/main" val="46951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7A7E7A2B-6013-4743-A2C1-9F5BD6425F3D}" type="datetimeFigureOut">
              <a:rPr lang="en-US" smtClean="0"/>
              <a:t>12/22/2019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374C2E3-AB32-4463-A9B1-08EBD96A8E77}" type="slidenum">
              <a:rPr lang="en-US" smtClean="0"/>
              <a:t>‹#›</a:t>
            </a:fld>
            <a:endParaRPr lang="en-US"/>
          </a:p>
        </p:txBody>
      </p:sp>
    </p:spTree>
    <p:extLst>
      <p:ext uri="{BB962C8B-B14F-4D97-AF65-F5344CB8AC3E}">
        <p14:creationId xmlns:p14="http://schemas.microsoft.com/office/powerpoint/2010/main" val="4074170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A7E7A2B-6013-4743-A2C1-9F5BD6425F3D}" type="datetimeFigureOut">
              <a:rPr lang="en-US" smtClean="0"/>
              <a:t>12/22/2019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74C2E3-AB32-4463-A9B1-08EBD96A8E77}" type="slidenum">
              <a:rPr lang="en-US" smtClean="0"/>
              <a:t>‹#›</a:t>
            </a:fld>
            <a:endParaRPr lang="en-US"/>
          </a:p>
        </p:txBody>
      </p:sp>
    </p:spTree>
    <p:extLst>
      <p:ext uri="{BB962C8B-B14F-4D97-AF65-F5344CB8AC3E}">
        <p14:creationId xmlns:p14="http://schemas.microsoft.com/office/powerpoint/2010/main" val="1498667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A7E7A2B-6013-4743-A2C1-9F5BD6425F3D}" type="datetimeFigureOut">
              <a:rPr lang="en-US" smtClean="0"/>
              <a:t>12/22/2019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374C2E3-AB32-4463-A9B1-08EBD96A8E77}" type="slidenum">
              <a:rPr lang="en-US" smtClean="0"/>
              <a:t>‹#›</a:t>
            </a:fld>
            <a:endParaRPr lang="en-US"/>
          </a:p>
        </p:txBody>
      </p:sp>
    </p:spTree>
    <p:extLst>
      <p:ext uri="{BB962C8B-B14F-4D97-AF65-F5344CB8AC3E}">
        <p14:creationId xmlns:p14="http://schemas.microsoft.com/office/powerpoint/2010/main" val="2716271841"/>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800" dirty="0" smtClean="0">
                <a:latin typeface="Calibri" panose="020F0502020204030204" pitchFamily="34" charset="0"/>
              </a:rPr>
              <a:t>K-MEANS CLUSTERING</a:t>
            </a:r>
            <a:endParaRPr lang="en-US" sz="8800" dirty="0">
              <a:latin typeface="Calibri" panose="020F0502020204030204" pitchFamily="34" charset="0"/>
            </a:endParaRPr>
          </a:p>
        </p:txBody>
      </p:sp>
      <p:pic>
        <p:nvPicPr>
          <p:cNvPr id="4" name="Picture 3"/>
          <p:cNvPicPr>
            <a:picLocks noChangeAspect="1"/>
          </p:cNvPicPr>
          <p:nvPr/>
        </p:nvPicPr>
        <p:blipFill>
          <a:blip r:embed="rId2"/>
          <a:stretch>
            <a:fillRect/>
          </a:stretch>
        </p:blipFill>
        <p:spPr>
          <a:xfrm>
            <a:off x="7785100" y="1754187"/>
            <a:ext cx="3810000" cy="3171825"/>
          </a:xfrm>
          <a:prstGeom prst="rect">
            <a:avLst/>
          </a:prstGeom>
        </p:spPr>
      </p:pic>
    </p:spTree>
    <p:extLst>
      <p:ext uri="{BB962C8B-B14F-4D97-AF65-F5344CB8AC3E}">
        <p14:creationId xmlns:p14="http://schemas.microsoft.com/office/powerpoint/2010/main" val="41051982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04582"/>
          </a:xfrm>
        </p:spPr>
        <p:txBody>
          <a:bodyPr/>
          <a:lstStyle/>
          <a:p>
            <a:r>
              <a:rPr lang="en-US" sz="3200" b="1" dirty="0" smtClean="0"/>
              <a:t>DUNN INDEX:</a:t>
            </a:r>
            <a:endParaRPr lang="en-US" sz="3200" b="1" dirty="0"/>
          </a:p>
        </p:txBody>
      </p:sp>
      <p:sp>
        <p:nvSpPr>
          <p:cNvPr id="4" name="TextBox 3"/>
          <p:cNvSpPr txBox="1"/>
          <p:nvPr/>
        </p:nvSpPr>
        <p:spPr>
          <a:xfrm>
            <a:off x="646111" y="1041400"/>
            <a:ext cx="11012489" cy="1754326"/>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Calibri" panose="020F0502020204030204" pitchFamily="34" charset="0"/>
              </a:rPr>
              <a:t>We now know that inertia tries to minimize the </a:t>
            </a:r>
            <a:r>
              <a:rPr lang="en-US" dirty="0" smtClean="0">
                <a:latin typeface="Calibri" panose="020F0502020204030204" pitchFamily="34" charset="0"/>
              </a:rPr>
              <a:t>Intra-Cluster </a:t>
            </a:r>
            <a:r>
              <a:rPr lang="en-US" dirty="0">
                <a:latin typeface="Calibri" panose="020F0502020204030204" pitchFamily="34" charset="0"/>
              </a:rPr>
              <a:t>distance. It is trying to make more compact clusters.</a:t>
            </a:r>
          </a:p>
          <a:p>
            <a:pPr marL="285750" indent="-285750" algn="just">
              <a:buFont typeface="Arial" panose="020B0604020202020204" pitchFamily="34" charset="0"/>
              <a:buChar char="•"/>
            </a:pPr>
            <a:r>
              <a:rPr lang="en-US" dirty="0" smtClean="0">
                <a:latin typeface="Calibri" panose="020F0502020204030204" pitchFamily="34" charset="0"/>
              </a:rPr>
              <a:t>So if </a:t>
            </a:r>
            <a:r>
              <a:rPr lang="en-US" dirty="0">
                <a:latin typeface="Calibri" panose="020F0502020204030204" pitchFamily="34" charset="0"/>
              </a:rPr>
              <a:t>the distance between the centroid of a cluster and the points in that cluster is small, it means that the points are closer to each other. So, inertia makes sure that the first property of clusters is satisfied</a:t>
            </a:r>
            <a:r>
              <a:rPr lang="en-US" dirty="0" smtClean="0">
                <a:latin typeface="Calibri" panose="020F0502020204030204" pitchFamily="34" charset="0"/>
              </a:rPr>
              <a:t>.</a:t>
            </a:r>
          </a:p>
          <a:p>
            <a:pPr marL="285750" indent="-285750" algn="just">
              <a:buFont typeface="Arial" panose="020B0604020202020204" pitchFamily="34" charset="0"/>
              <a:buChar char="•"/>
            </a:pPr>
            <a:r>
              <a:rPr lang="en-US" b="1" dirty="0" smtClean="0">
                <a:latin typeface="Calibri" panose="020F0502020204030204" pitchFamily="34" charset="0"/>
              </a:rPr>
              <a:t>But </a:t>
            </a:r>
            <a:r>
              <a:rPr lang="en-US" b="1" dirty="0">
                <a:latin typeface="Calibri" panose="020F0502020204030204" pitchFamily="34" charset="0"/>
              </a:rPr>
              <a:t>it does not care about the second property – that different clusters should be as different from each other as possible</a:t>
            </a:r>
            <a:r>
              <a:rPr lang="en-US" b="1" dirty="0" smtClean="0">
                <a:latin typeface="Calibri" panose="020F0502020204030204" pitchFamily="34" charset="0"/>
              </a:rPr>
              <a:t>. </a:t>
            </a:r>
            <a:r>
              <a:rPr lang="en-US" dirty="0" smtClean="0">
                <a:latin typeface="Calibri" panose="020F0502020204030204" pitchFamily="34" charset="0"/>
              </a:rPr>
              <a:t>This </a:t>
            </a:r>
            <a:r>
              <a:rPr lang="en-US" dirty="0">
                <a:latin typeface="Calibri" panose="020F0502020204030204" pitchFamily="34" charset="0"/>
              </a:rPr>
              <a:t>is where </a:t>
            </a:r>
            <a:r>
              <a:rPr lang="en-US" b="1" dirty="0">
                <a:latin typeface="Calibri" panose="020F0502020204030204" pitchFamily="34" charset="0"/>
              </a:rPr>
              <a:t>Dunn index </a:t>
            </a:r>
            <a:r>
              <a:rPr lang="en-US" dirty="0">
                <a:latin typeface="Calibri" panose="020F0502020204030204" pitchFamily="34" charset="0"/>
              </a:rPr>
              <a:t>can come into action.</a:t>
            </a:r>
          </a:p>
          <a:p>
            <a:pPr marL="285750" indent="-285750" algn="just">
              <a:buFont typeface="Arial" panose="020B0604020202020204" pitchFamily="34" charset="0"/>
              <a:buChar char="•"/>
            </a:pPr>
            <a:endParaRPr lang="en-US" dirty="0">
              <a:latin typeface="Calibri" panose="020F0502020204030204" pitchFamily="34" charset="0"/>
            </a:endParaRPr>
          </a:p>
        </p:txBody>
      </p:sp>
      <p:pic>
        <p:nvPicPr>
          <p:cNvPr id="7170" name="Picture 2" descr="intra and inter cluster dista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3975" y="2619375"/>
            <a:ext cx="6734175" cy="17145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70705" y="4572000"/>
            <a:ext cx="6134895" cy="1754326"/>
          </a:xfrm>
          <a:prstGeom prst="rect">
            <a:avLst/>
          </a:prstGeom>
          <a:noFill/>
        </p:spPr>
        <p:txBody>
          <a:bodyPr wrap="square" rtlCol="0">
            <a:spAutoFit/>
          </a:bodyPr>
          <a:lstStyle/>
          <a:p>
            <a:r>
              <a:rPr lang="en-US" dirty="0">
                <a:latin typeface="Calibri" panose="020F0502020204030204" pitchFamily="34" charset="0"/>
              </a:rPr>
              <a:t>Along with the distance between the centroid and points,</a:t>
            </a:r>
            <a:r>
              <a:rPr lang="en-US" b="1" dirty="0">
                <a:latin typeface="Calibri" panose="020F0502020204030204" pitchFamily="34" charset="0"/>
              </a:rPr>
              <a:t> the Dunn index also takes into account the distance between two clusters</a:t>
            </a:r>
            <a:r>
              <a:rPr lang="en-US" dirty="0" smtClean="0">
                <a:latin typeface="Calibri" panose="020F0502020204030204" pitchFamily="34" charset="0"/>
              </a:rPr>
              <a:t>.</a:t>
            </a:r>
          </a:p>
          <a:p>
            <a:r>
              <a:rPr lang="en-US" dirty="0" smtClean="0">
                <a:latin typeface="Calibri" panose="020F0502020204030204" pitchFamily="34" charset="0"/>
              </a:rPr>
              <a:t>This </a:t>
            </a:r>
            <a:r>
              <a:rPr lang="en-US" dirty="0">
                <a:latin typeface="Calibri" panose="020F0502020204030204" pitchFamily="34" charset="0"/>
              </a:rPr>
              <a:t>distance between the centroids of two different clusters is known as</a:t>
            </a:r>
            <a:r>
              <a:rPr lang="en-US" b="1" dirty="0">
                <a:latin typeface="Calibri" panose="020F0502020204030204" pitchFamily="34" charset="0"/>
              </a:rPr>
              <a:t> inter-cluster distance</a:t>
            </a:r>
            <a:r>
              <a:rPr lang="en-US" dirty="0">
                <a:latin typeface="Calibri" panose="020F0502020204030204" pitchFamily="34" charset="0"/>
              </a:rPr>
              <a:t>. </a:t>
            </a:r>
            <a:endParaRPr lang="en-US" dirty="0" smtClean="0">
              <a:latin typeface="Calibri" panose="020F0502020204030204" pitchFamily="34" charset="0"/>
            </a:endParaRPr>
          </a:p>
          <a:p>
            <a:r>
              <a:rPr lang="en-US" dirty="0" smtClean="0">
                <a:latin typeface="Calibri" panose="020F0502020204030204" pitchFamily="34" charset="0"/>
              </a:rPr>
              <a:t>Let’s </a:t>
            </a:r>
            <a:r>
              <a:rPr lang="en-US" dirty="0">
                <a:latin typeface="Calibri" panose="020F0502020204030204" pitchFamily="34" charset="0"/>
              </a:rPr>
              <a:t>look at the formula of the Dunn index:</a:t>
            </a:r>
          </a:p>
        </p:txBody>
      </p:sp>
      <p:pic>
        <p:nvPicPr>
          <p:cNvPr id="6" name="Picture 5"/>
          <p:cNvPicPr>
            <a:picLocks noChangeAspect="1"/>
          </p:cNvPicPr>
          <p:nvPr/>
        </p:nvPicPr>
        <p:blipFill>
          <a:blip r:embed="rId3"/>
          <a:stretch>
            <a:fillRect/>
          </a:stretch>
        </p:blipFill>
        <p:spPr>
          <a:xfrm>
            <a:off x="7429500" y="4572000"/>
            <a:ext cx="3619500" cy="981075"/>
          </a:xfrm>
          <a:prstGeom prst="rect">
            <a:avLst/>
          </a:prstGeom>
        </p:spPr>
      </p:pic>
      <p:sp>
        <p:nvSpPr>
          <p:cNvPr id="7" name="TextBox 6"/>
          <p:cNvSpPr txBox="1"/>
          <p:nvPr/>
        </p:nvSpPr>
        <p:spPr>
          <a:xfrm>
            <a:off x="7429500" y="5657671"/>
            <a:ext cx="3721100" cy="1200329"/>
          </a:xfrm>
          <a:prstGeom prst="rect">
            <a:avLst/>
          </a:prstGeom>
          <a:noFill/>
        </p:spPr>
        <p:txBody>
          <a:bodyPr wrap="square" rtlCol="0">
            <a:spAutoFit/>
          </a:bodyPr>
          <a:lstStyle/>
          <a:p>
            <a:pPr algn="just"/>
            <a:r>
              <a:rPr lang="en-US" b="1" i="1" dirty="0">
                <a:solidFill>
                  <a:srgbClr val="FFC000"/>
                </a:solidFill>
                <a:latin typeface="Calibri" panose="020F0502020204030204" pitchFamily="34" charset="0"/>
              </a:rPr>
              <a:t>Dunn index is the ratio of the minimum of </a:t>
            </a:r>
            <a:r>
              <a:rPr lang="en-US" b="1" i="1" dirty="0" smtClean="0">
                <a:solidFill>
                  <a:srgbClr val="FFC000"/>
                </a:solidFill>
                <a:latin typeface="Calibri" panose="020F0502020204030204" pitchFamily="34" charset="0"/>
              </a:rPr>
              <a:t>Inter-cluster </a:t>
            </a:r>
            <a:r>
              <a:rPr lang="en-US" b="1" i="1" dirty="0">
                <a:solidFill>
                  <a:srgbClr val="FFC000"/>
                </a:solidFill>
                <a:latin typeface="Calibri" panose="020F0502020204030204" pitchFamily="34" charset="0"/>
              </a:rPr>
              <a:t>distances and maximum of </a:t>
            </a:r>
            <a:r>
              <a:rPr lang="en-US" b="1" i="1" dirty="0" smtClean="0">
                <a:solidFill>
                  <a:srgbClr val="FFC000"/>
                </a:solidFill>
                <a:latin typeface="Calibri" panose="020F0502020204030204" pitchFamily="34" charset="0"/>
              </a:rPr>
              <a:t>Intra-cluster </a:t>
            </a:r>
            <a:r>
              <a:rPr lang="en-US" b="1" i="1" dirty="0">
                <a:solidFill>
                  <a:srgbClr val="FFC000"/>
                </a:solidFill>
                <a:latin typeface="Calibri" panose="020F0502020204030204" pitchFamily="34" charset="0"/>
              </a:rPr>
              <a:t>distances.</a:t>
            </a:r>
            <a:endParaRPr lang="en-US" b="1" dirty="0">
              <a:solidFill>
                <a:srgbClr val="FFC000"/>
              </a:solidFill>
              <a:latin typeface="Calibri" panose="020F0502020204030204" pitchFamily="34" charset="0"/>
            </a:endParaRPr>
          </a:p>
        </p:txBody>
      </p:sp>
    </p:spTree>
    <p:extLst>
      <p:ext uri="{BB962C8B-B14F-4D97-AF65-F5344CB8AC3E}">
        <p14:creationId xmlns:p14="http://schemas.microsoft.com/office/powerpoint/2010/main" val="42006740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66482"/>
          </a:xfrm>
        </p:spPr>
        <p:txBody>
          <a:bodyPr/>
          <a:lstStyle/>
          <a:p>
            <a:r>
              <a:rPr lang="en-US" b="1" dirty="0">
                <a:latin typeface="Calibri" panose="020F0502020204030204" pitchFamily="34" charset="0"/>
              </a:rPr>
              <a:t>Introduction to K-Means </a:t>
            </a:r>
            <a:r>
              <a:rPr lang="en-US" b="1" dirty="0" smtClean="0">
                <a:latin typeface="Calibri" panose="020F0502020204030204" pitchFamily="34" charset="0"/>
              </a:rPr>
              <a:t>Clustering</a:t>
            </a:r>
            <a:endParaRPr lang="en-US" dirty="0">
              <a:latin typeface="Calibri" panose="020F0502020204030204" pitchFamily="34" charset="0"/>
            </a:endParaRPr>
          </a:p>
        </p:txBody>
      </p:sp>
      <p:sp>
        <p:nvSpPr>
          <p:cNvPr id="3" name="TextBox 2"/>
          <p:cNvSpPr txBox="1"/>
          <p:nvPr/>
        </p:nvSpPr>
        <p:spPr>
          <a:xfrm>
            <a:off x="3289300" y="1524000"/>
            <a:ext cx="5511800" cy="1815882"/>
          </a:xfrm>
          <a:prstGeom prst="rect">
            <a:avLst/>
          </a:prstGeom>
          <a:noFill/>
        </p:spPr>
        <p:txBody>
          <a:bodyPr wrap="square" rtlCol="0">
            <a:spAutoFit/>
          </a:bodyPr>
          <a:lstStyle/>
          <a:p>
            <a:pPr algn="just"/>
            <a:r>
              <a:rPr lang="en-US" sz="2800" b="1" dirty="0">
                <a:solidFill>
                  <a:schemeClr val="accent3">
                    <a:lumMod val="60000"/>
                    <a:lumOff val="40000"/>
                  </a:schemeClr>
                </a:solidFill>
                <a:latin typeface="Calibri" panose="020F0502020204030204" pitchFamily="34" charset="0"/>
              </a:rPr>
              <a:t>The main objective of the K-Means algorithm is to minimize the sum of distances between the points and their respective cluster centroid.</a:t>
            </a:r>
            <a:endParaRPr lang="en-US" sz="2800" dirty="0">
              <a:solidFill>
                <a:schemeClr val="accent3">
                  <a:lumMod val="60000"/>
                  <a:lumOff val="40000"/>
                </a:schemeClr>
              </a:solidFill>
              <a:latin typeface="Calibri" panose="020F0502020204030204" pitchFamily="34" charset="0"/>
            </a:endParaRPr>
          </a:p>
        </p:txBody>
      </p:sp>
      <p:sp>
        <p:nvSpPr>
          <p:cNvPr id="4" name="TextBox 3"/>
          <p:cNvSpPr txBox="1"/>
          <p:nvPr/>
        </p:nvSpPr>
        <p:spPr>
          <a:xfrm>
            <a:off x="1371600" y="3873500"/>
            <a:ext cx="9575800" cy="1015663"/>
          </a:xfrm>
          <a:prstGeom prst="rect">
            <a:avLst/>
          </a:prstGeom>
          <a:noFill/>
        </p:spPr>
        <p:txBody>
          <a:bodyPr wrap="square" rtlCol="0">
            <a:spAutoFit/>
          </a:bodyPr>
          <a:lstStyle/>
          <a:p>
            <a:r>
              <a:rPr lang="en-US" sz="2000" dirty="0" smtClean="0">
                <a:latin typeface="Calibri" panose="020F0502020204030204" pitchFamily="34" charset="0"/>
              </a:rPr>
              <a:t>So, we can say K-means </a:t>
            </a:r>
            <a:r>
              <a:rPr lang="en-US" sz="2000" dirty="0">
                <a:latin typeface="Calibri" panose="020F0502020204030204" pitchFamily="34" charset="0"/>
              </a:rPr>
              <a:t>is a </a:t>
            </a:r>
            <a:r>
              <a:rPr lang="en-US" sz="2000" b="1" dirty="0">
                <a:latin typeface="Calibri" panose="020F0502020204030204" pitchFamily="34" charset="0"/>
              </a:rPr>
              <a:t>centroid-based algorithm</a:t>
            </a:r>
            <a:r>
              <a:rPr lang="en-US" sz="2000" dirty="0">
                <a:latin typeface="Calibri" panose="020F0502020204030204" pitchFamily="34" charset="0"/>
              </a:rPr>
              <a:t>, or a </a:t>
            </a:r>
            <a:r>
              <a:rPr lang="en-US" sz="2000" b="1" dirty="0">
                <a:latin typeface="Calibri" panose="020F0502020204030204" pitchFamily="34" charset="0"/>
              </a:rPr>
              <a:t>distance-based algorithm</a:t>
            </a:r>
            <a:r>
              <a:rPr lang="en-US" sz="2000" dirty="0">
                <a:latin typeface="Calibri" panose="020F0502020204030204" pitchFamily="34" charset="0"/>
              </a:rPr>
              <a:t>, where we calculate the distances to assign a point to a cluster. In K-Means, each cluster is associated with a centroid.</a:t>
            </a:r>
          </a:p>
        </p:txBody>
      </p:sp>
    </p:spTree>
    <p:extLst>
      <p:ext uri="{BB962C8B-B14F-4D97-AF65-F5344CB8AC3E}">
        <p14:creationId xmlns:p14="http://schemas.microsoft.com/office/powerpoint/2010/main" val="25714708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26782"/>
          </a:xfrm>
        </p:spPr>
        <p:txBody>
          <a:bodyPr/>
          <a:lstStyle/>
          <a:p>
            <a:r>
              <a:rPr lang="en-US" sz="2800" b="1" dirty="0" smtClean="0"/>
              <a:t>How does K-means works?</a:t>
            </a:r>
            <a:endParaRPr lang="en-US" sz="2800" b="1" dirty="0"/>
          </a:p>
        </p:txBody>
      </p:sp>
      <p:sp>
        <p:nvSpPr>
          <p:cNvPr id="4" name="TextBox 3"/>
          <p:cNvSpPr txBox="1"/>
          <p:nvPr/>
        </p:nvSpPr>
        <p:spPr>
          <a:xfrm>
            <a:off x="850900" y="1193800"/>
            <a:ext cx="5753100" cy="4801314"/>
          </a:xfrm>
          <a:prstGeom prst="rect">
            <a:avLst/>
          </a:prstGeom>
          <a:noFill/>
        </p:spPr>
        <p:txBody>
          <a:bodyPr wrap="square" rtlCol="0">
            <a:spAutoFit/>
          </a:bodyPr>
          <a:lstStyle/>
          <a:p>
            <a:pPr algn="just"/>
            <a:r>
              <a:rPr lang="en-US" dirty="0" smtClean="0">
                <a:latin typeface="Calibri" panose="020F0502020204030204" pitchFamily="34" charset="0"/>
              </a:rPr>
              <a:t>Let us understand by an example:</a:t>
            </a:r>
          </a:p>
          <a:p>
            <a:pPr algn="just"/>
            <a:endParaRPr lang="en-US" dirty="0">
              <a:latin typeface="Calibri" panose="020F0502020204030204" pitchFamily="34" charset="0"/>
            </a:endParaRPr>
          </a:p>
          <a:p>
            <a:pPr algn="just"/>
            <a:r>
              <a:rPr lang="en-US" dirty="0">
                <a:latin typeface="Calibri" panose="020F0502020204030204" pitchFamily="34" charset="0"/>
              </a:rPr>
              <a:t>We have these 8 points and we want to apply k-means to create clusters for these points. Here’s how we can do it</a:t>
            </a:r>
            <a:r>
              <a:rPr lang="en-US" dirty="0" smtClean="0">
                <a:latin typeface="Calibri" panose="020F0502020204030204" pitchFamily="34" charset="0"/>
              </a:rPr>
              <a:t>.</a:t>
            </a:r>
          </a:p>
          <a:p>
            <a:pPr algn="just"/>
            <a:endParaRPr lang="en-US" dirty="0">
              <a:latin typeface="Calibri" panose="020F0502020204030204" pitchFamily="34" charset="0"/>
            </a:endParaRPr>
          </a:p>
          <a:p>
            <a:pPr algn="just"/>
            <a:r>
              <a:rPr lang="en-US" b="1" dirty="0">
                <a:latin typeface="Calibri" panose="020F0502020204030204" pitchFamily="34" charset="0"/>
              </a:rPr>
              <a:t>Step 1: Choose the number of clusters </a:t>
            </a:r>
            <a:r>
              <a:rPr lang="en-US" b="1" i="1" dirty="0">
                <a:latin typeface="Calibri" panose="020F0502020204030204" pitchFamily="34" charset="0"/>
              </a:rPr>
              <a:t>k</a:t>
            </a:r>
            <a:endParaRPr lang="en-US" b="1" dirty="0">
              <a:latin typeface="Calibri" panose="020F0502020204030204" pitchFamily="34" charset="0"/>
            </a:endParaRPr>
          </a:p>
          <a:p>
            <a:pPr algn="just"/>
            <a:r>
              <a:rPr lang="en-US" dirty="0">
                <a:latin typeface="Calibri" panose="020F0502020204030204" pitchFamily="34" charset="0"/>
              </a:rPr>
              <a:t>The first step in k-means is to pick the number of clusters, k.</a:t>
            </a:r>
          </a:p>
          <a:p>
            <a:pPr algn="just"/>
            <a:endParaRPr lang="en-US" dirty="0" smtClean="0">
              <a:latin typeface="Calibri" panose="020F0502020204030204" pitchFamily="34" charset="0"/>
            </a:endParaRPr>
          </a:p>
          <a:p>
            <a:pPr algn="just"/>
            <a:endParaRPr lang="en-US" dirty="0">
              <a:latin typeface="Calibri" panose="020F0502020204030204" pitchFamily="34" charset="0"/>
            </a:endParaRPr>
          </a:p>
          <a:p>
            <a:pPr algn="just"/>
            <a:r>
              <a:rPr lang="en-US" b="1" dirty="0">
                <a:latin typeface="Calibri" panose="020F0502020204030204" pitchFamily="34" charset="0"/>
              </a:rPr>
              <a:t>Step 2: Select k random points from the data as centroids</a:t>
            </a:r>
          </a:p>
          <a:p>
            <a:pPr algn="just"/>
            <a:r>
              <a:rPr lang="en-US" dirty="0">
                <a:latin typeface="Calibri" panose="020F0502020204030204" pitchFamily="34" charset="0"/>
              </a:rPr>
              <a:t>Next, we randomly select the centroid for each cluster. Let’s say we want to have 2 clusters, so k is equal to 2 here. We then randomly select the centroid</a:t>
            </a:r>
            <a:r>
              <a:rPr lang="en-US" dirty="0" smtClean="0">
                <a:latin typeface="Calibri" panose="020F0502020204030204" pitchFamily="34" charset="0"/>
              </a:rPr>
              <a:t>:</a:t>
            </a:r>
          </a:p>
          <a:p>
            <a:pPr algn="just"/>
            <a:endParaRPr lang="en-US" dirty="0">
              <a:latin typeface="Calibri" panose="020F0502020204030204" pitchFamily="34" charset="0"/>
            </a:endParaRPr>
          </a:p>
          <a:p>
            <a:pPr algn="just"/>
            <a:r>
              <a:rPr lang="en-US" dirty="0">
                <a:latin typeface="Calibri" panose="020F0502020204030204" pitchFamily="34" charset="0"/>
              </a:rPr>
              <a:t>Here, the red and green circles represent the centroid for these clusters.</a:t>
            </a:r>
          </a:p>
          <a:p>
            <a:pPr algn="just"/>
            <a:r>
              <a:rPr lang="en-US" dirty="0" smtClean="0">
                <a:latin typeface="Calibri" panose="020F0502020204030204" pitchFamily="34" charset="0"/>
              </a:rPr>
              <a:t> </a:t>
            </a:r>
            <a:endParaRPr lang="en-US" dirty="0">
              <a:latin typeface="Calibri" panose="020F0502020204030204" pitchFamily="34" charset="0"/>
            </a:endParaRPr>
          </a:p>
        </p:txBody>
      </p:sp>
      <p:pic>
        <p:nvPicPr>
          <p:cNvPr id="1026" name="Picture 2" descr="k-means cluster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0275" y="1193800"/>
            <a:ext cx="2647950" cy="18192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andom cluster centroid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750" y="3763962"/>
            <a:ext cx="2667000" cy="1771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1019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499782"/>
          </a:xfrm>
        </p:spPr>
        <p:txBody>
          <a:bodyPr/>
          <a:lstStyle/>
          <a:p>
            <a:r>
              <a:rPr lang="en-US" sz="2400" b="1" dirty="0" smtClean="0">
                <a:latin typeface="Calibri" panose="020F0502020204030204" pitchFamily="34" charset="0"/>
              </a:rPr>
              <a:t>Cont.:</a:t>
            </a:r>
            <a:endParaRPr lang="en-US" sz="2400" b="1" dirty="0">
              <a:latin typeface="Calibri" panose="020F0502020204030204" pitchFamily="34" charset="0"/>
            </a:endParaRPr>
          </a:p>
        </p:txBody>
      </p:sp>
      <p:sp>
        <p:nvSpPr>
          <p:cNvPr id="4" name="TextBox 3"/>
          <p:cNvSpPr txBox="1"/>
          <p:nvPr/>
        </p:nvSpPr>
        <p:spPr>
          <a:xfrm>
            <a:off x="762000" y="952500"/>
            <a:ext cx="6629400" cy="5355312"/>
          </a:xfrm>
          <a:prstGeom prst="rect">
            <a:avLst/>
          </a:prstGeom>
          <a:noFill/>
        </p:spPr>
        <p:txBody>
          <a:bodyPr wrap="square" rtlCol="0">
            <a:spAutoFit/>
          </a:bodyPr>
          <a:lstStyle/>
          <a:p>
            <a:pPr algn="just"/>
            <a:r>
              <a:rPr lang="en-US" b="1" dirty="0">
                <a:latin typeface="Calibri" panose="020F0502020204030204" pitchFamily="34" charset="0"/>
              </a:rPr>
              <a:t>Step 3: Assign all the points to the closest cluster centroid</a:t>
            </a:r>
          </a:p>
          <a:p>
            <a:pPr algn="just"/>
            <a:r>
              <a:rPr lang="en-US" dirty="0">
                <a:latin typeface="Calibri" panose="020F0502020204030204" pitchFamily="34" charset="0"/>
              </a:rPr>
              <a:t>Once we have initialized the centroids, we assign each point to the closest cluster centroid</a:t>
            </a:r>
            <a:r>
              <a:rPr lang="en-US" dirty="0" smtClean="0">
                <a:latin typeface="Calibri" panose="020F0502020204030204" pitchFamily="34" charset="0"/>
              </a:rPr>
              <a:t>:</a:t>
            </a:r>
          </a:p>
          <a:p>
            <a:pPr algn="just"/>
            <a:endParaRPr lang="en-US" dirty="0">
              <a:latin typeface="Calibri" panose="020F0502020204030204" pitchFamily="34" charset="0"/>
            </a:endParaRPr>
          </a:p>
          <a:p>
            <a:pPr algn="just"/>
            <a:r>
              <a:rPr lang="en-US" dirty="0">
                <a:latin typeface="Calibri" panose="020F0502020204030204" pitchFamily="34" charset="0"/>
              </a:rPr>
              <a:t>Here you can see that the points which are closer to the red point are assigned to the red cluster whereas the points which are closer to the green point are assigned to the green cluster</a:t>
            </a:r>
            <a:r>
              <a:rPr lang="en-US" dirty="0" smtClean="0">
                <a:latin typeface="Calibri" panose="020F0502020204030204" pitchFamily="34" charset="0"/>
              </a:rPr>
              <a:t>.</a:t>
            </a:r>
          </a:p>
          <a:p>
            <a:pPr algn="just"/>
            <a:endParaRPr lang="en-US" dirty="0">
              <a:latin typeface="Calibri" panose="020F0502020204030204" pitchFamily="34" charset="0"/>
            </a:endParaRPr>
          </a:p>
          <a:p>
            <a:pPr algn="just"/>
            <a:r>
              <a:rPr lang="en-US" b="1" dirty="0">
                <a:latin typeface="Calibri" panose="020F0502020204030204" pitchFamily="34" charset="0"/>
              </a:rPr>
              <a:t>Step 4: </a:t>
            </a:r>
            <a:r>
              <a:rPr lang="en-US" b="1" dirty="0" smtClean="0">
                <a:latin typeface="Calibri" panose="020F0502020204030204" pitchFamily="34" charset="0"/>
              </a:rPr>
              <a:t>Re-compute </a:t>
            </a:r>
            <a:r>
              <a:rPr lang="en-US" b="1" dirty="0">
                <a:latin typeface="Calibri" panose="020F0502020204030204" pitchFamily="34" charset="0"/>
              </a:rPr>
              <a:t>the centroids of newly formed clusters</a:t>
            </a:r>
          </a:p>
          <a:p>
            <a:pPr algn="just"/>
            <a:r>
              <a:rPr lang="en-US" dirty="0">
                <a:latin typeface="Calibri" panose="020F0502020204030204" pitchFamily="34" charset="0"/>
              </a:rPr>
              <a:t>Now, once we have assigned all of the points to either cluster, the next step is to compute the centroids of newly formed clusters:</a:t>
            </a:r>
          </a:p>
          <a:p>
            <a:pPr algn="just"/>
            <a:endParaRPr lang="en-US" dirty="0">
              <a:latin typeface="Calibri" panose="020F0502020204030204" pitchFamily="34" charset="0"/>
            </a:endParaRPr>
          </a:p>
          <a:p>
            <a:pPr algn="just"/>
            <a:r>
              <a:rPr lang="en-US" dirty="0">
                <a:latin typeface="Calibri" panose="020F0502020204030204" pitchFamily="34" charset="0"/>
              </a:rPr>
              <a:t>Here, the red and green crosses are the new centroids</a:t>
            </a:r>
            <a:r>
              <a:rPr lang="en-US" dirty="0" smtClean="0">
                <a:latin typeface="Calibri" panose="020F0502020204030204" pitchFamily="34" charset="0"/>
              </a:rPr>
              <a:t>.</a:t>
            </a:r>
          </a:p>
          <a:p>
            <a:pPr algn="just"/>
            <a:endParaRPr lang="en-US" dirty="0">
              <a:latin typeface="Calibri" panose="020F0502020204030204" pitchFamily="34" charset="0"/>
            </a:endParaRPr>
          </a:p>
          <a:p>
            <a:pPr algn="just"/>
            <a:r>
              <a:rPr lang="en-US" b="1" dirty="0">
                <a:latin typeface="Calibri" panose="020F0502020204030204" pitchFamily="34" charset="0"/>
              </a:rPr>
              <a:t>Step 5: Repeat steps 3 and 4</a:t>
            </a:r>
          </a:p>
          <a:p>
            <a:pPr algn="just"/>
            <a:r>
              <a:rPr lang="en-US" dirty="0">
                <a:latin typeface="Calibri" panose="020F0502020204030204" pitchFamily="34" charset="0"/>
              </a:rPr>
              <a:t>We then repeat steps 3 and 4:</a:t>
            </a:r>
          </a:p>
          <a:p>
            <a:pPr algn="just"/>
            <a:endParaRPr lang="en-US" dirty="0" smtClean="0">
              <a:latin typeface="Calibri" panose="020F0502020204030204" pitchFamily="34" charset="0"/>
            </a:endParaRPr>
          </a:p>
          <a:p>
            <a:pPr algn="just"/>
            <a:r>
              <a:rPr lang="en-US" i="1" dirty="0">
                <a:latin typeface="Calibri" panose="020F0502020204030204" pitchFamily="34" charset="0"/>
              </a:rPr>
              <a:t>The step of computing the centroid and assigning all the points to the cluster based on their distance from the centroid is a single iteration</a:t>
            </a:r>
            <a:r>
              <a:rPr lang="en-US" dirty="0">
                <a:latin typeface="Calibri" panose="020F0502020204030204" pitchFamily="34" charset="0"/>
              </a:rPr>
              <a:t>.</a:t>
            </a:r>
          </a:p>
        </p:txBody>
      </p:sp>
      <p:pic>
        <p:nvPicPr>
          <p:cNvPr id="2050" name="Picture 2" descr="Clust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1775" y="952500"/>
            <a:ext cx="2533650" cy="16478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new cluster centroid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1775" y="2801480"/>
            <a:ext cx="2533650" cy="165735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luster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7713" y="4659986"/>
            <a:ext cx="2461773" cy="1628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88114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7400" y="863600"/>
            <a:ext cx="9829800" cy="5170646"/>
          </a:xfrm>
          <a:prstGeom prst="rect">
            <a:avLst/>
          </a:prstGeom>
          <a:noFill/>
        </p:spPr>
        <p:txBody>
          <a:bodyPr wrap="square" rtlCol="0">
            <a:spAutoFit/>
          </a:bodyPr>
          <a:lstStyle/>
          <a:p>
            <a:pPr algn="just"/>
            <a:r>
              <a:rPr lang="en-US" sz="2400" b="1" dirty="0">
                <a:latin typeface="Calibri" panose="020F0502020204030204" pitchFamily="34" charset="0"/>
              </a:rPr>
              <a:t>Stopping Criteria for K-Means </a:t>
            </a:r>
            <a:r>
              <a:rPr lang="en-US" sz="2400" b="1" dirty="0" smtClean="0">
                <a:latin typeface="Calibri" panose="020F0502020204030204" pitchFamily="34" charset="0"/>
              </a:rPr>
              <a:t>Clustering</a:t>
            </a:r>
          </a:p>
          <a:p>
            <a:pPr algn="just"/>
            <a:endParaRPr lang="en-US" b="1" dirty="0">
              <a:latin typeface="Calibri" panose="020F0502020204030204" pitchFamily="34" charset="0"/>
            </a:endParaRPr>
          </a:p>
          <a:p>
            <a:pPr algn="just"/>
            <a:r>
              <a:rPr lang="en-US" dirty="0">
                <a:latin typeface="Calibri" panose="020F0502020204030204" pitchFamily="34" charset="0"/>
              </a:rPr>
              <a:t>There are essentially three stopping criteria that can be adopted to stop the K-means algorithm</a:t>
            </a:r>
            <a:r>
              <a:rPr lang="en-US" dirty="0" smtClean="0">
                <a:latin typeface="Calibri" panose="020F0502020204030204" pitchFamily="34" charset="0"/>
              </a:rPr>
              <a:t>:</a:t>
            </a:r>
          </a:p>
          <a:p>
            <a:pPr algn="just"/>
            <a:endParaRPr lang="en-US" dirty="0">
              <a:latin typeface="Calibri" panose="020F0502020204030204" pitchFamily="34" charset="0"/>
            </a:endParaRPr>
          </a:p>
          <a:p>
            <a:pPr marL="342900" indent="-342900" algn="just">
              <a:buFont typeface="+mj-lt"/>
              <a:buAutoNum type="arabicPeriod"/>
            </a:pPr>
            <a:r>
              <a:rPr lang="en-US" dirty="0">
                <a:latin typeface="Calibri" panose="020F0502020204030204" pitchFamily="34" charset="0"/>
              </a:rPr>
              <a:t>Centroids of newly formed clusters do not change</a:t>
            </a:r>
          </a:p>
          <a:p>
            <a:pPr marL="342900" indent="-342900" algn="just">
              <a:buFont typeface="+mj-lt"/>
              <a:buAutoNum type="arabicPeriod"/>
            </a:pPr>
            <a:r>
              <a:rPr lang="en-US" dirty="0">
                <a:latin typeface="Calibri" panose="020F0502020204030204" pitchFamily="34" charset="0"/>
              </a:rPr>
              <a:t>Points remain in the same cluster</a:t>
            </a:r>
          </a:p>
          <a:p>
            <a:pPr marL="342900" indent="-342900" algn="just">
              <a:buFont typeface="+mj-lt"/>
              <a:buAutoNum type="arabicPeriod"/>
            </a:pPr>
            <a:r>
              <a:rPr lang="en-US" dirty="0">
                <a:latin typeface="Calibri" panose="020F0502020204030204" pitchFamily="34" charset="0"/>
              </a:rPr>
              <a:t>Maximum number of iterations are </a:t>
            </a:r>
            <a:r>
              <a:rPr lang="en-US" dirty="0" smtClean="0">
                <a:latin typeface="Calibri" panose="020F0502020204030204" pitchFamily="34" charset="0"/>
              </a:rPr>
              <a:t>reached</a:t>
            </a:r>
          </a:p>
          <a:p>
            <a:pPr algn="just"/>
            <a:endParaRPr lang="en-US" dirty="0">
              <a:latin typeface="Calibri" panose="020F0502020204030204" pitchFamily="34" charset="0"/>
            </a:endParaRPr>
          </a:p>
          <a:p>
            <a:pPr marL="285750" indent="-285750" algn="just">
              <a:buFont typeface="Arial" panose="020B0604020202020204" pitchFamily="34" charset="0"/>
              <a:buChar char="•"/>
            </a:pPr>
            <a:r>
              <a:rPr lang="en-US" dirty="0">
                <a:latin typeface="Calibri" panose="020F0502020204030204" pitchFamily="34" charset="0"/>
              </a:rPr>
              <a:t>We can stop the algorithm if </a:t>
            </a:r>
            <a:r>
              <a:rPr lang="en-US" b="1" dirty="0">
                <a:latin typeface="Calibri" panose="020F0502020204030204" pitchFamily="34" charset="0"/>
              </a:rPr>
              <a:t>the centroids of newly formed clusters are not changing</a:t>
            </a:r>
            <a:r>
              <a:rPr lang="en-US" dirty="0">
                <a:latin typeface="Calibri" panose="020F0502020204030204" pitchFamily="34" charset="0"/>
              </a:rPr>
              <a:t>. Even after multiple iterations, if we are getting the same centroids for all the clusters, we can say that the algorithm is not learning any new pattern and it is a sign to stop the training</a:t>
            </a:r>
            <a:r>
              <a:rPr lang="en-US" dirty="0" smtClean="0">
                <a:latin typeface="Calibri" panose="020F0502020204030204" pitchFamily="34" charset="0"/>
              </a:rPr>
              <a:t>.</a:t>
            </a:r>
          </a:p>
          <a:p>
            <a:pPr marL="285750" indent="-285750" algn="just">
              <a:buFont typeface="Arial" panose="020B0604020202020204" pitchFamily="34" charset="0"/>
              <a:buChar char="•"/>
            </a:pPr>
            <a:endParaRPr lang="en-US" dirty="0">
              <a:latin typeface="Calibri" panose="020F0502020204030204" pitchFamily="34" charset="0"/>
            </a:endParaRPr>
          </a:p>
          <a:p>
            <a:pPr marL="285750" indent="-285750" algn="just">
              <a:buFont typeface="Arial" panose="020B0604020202020204" pitchFamily="34" charset="0"/>
              <a:buChar char="•"/>
            </a:pPr>
            <a:r>
              <a:rPr lang="en-US" dirty="0">
                <a:latin typeface="Calibri" panose="020F0502020204030204" pitchFamily="34" charset="0"/>
              </a:rPr>
              <a:t>Another clear sign that we should stop the training </a:t>
            </a:r>
            <a:r>
              <a:rPr lang="en-US" b="1" dirty="0">
                <a:latin typeface="Calibri" panose="020F0502020204030204" pitchFamily="34" charset="0"/>
              </a:rPr>
              <a:t>process if the points remain in the same cluster </a:t>
            </a:r>
            <a:r>
              <a:rPr lang="en-US" dirty="0">
                <a:latin typeface="Calibri" panose="020F0502020204030204" pitchFamily="34" charset="0"/>
              </a:rPr>
              <a:t>even after training the algorithm for multiple iterations</a:t>
            </a:r>
            <a:r>
              <a:rPr lang="en-US" dirty="0" smtClean="0">
                <a:latin typeface="Calibri" panose="020F0502020204030204" pitchFamily="34" charset="0"/>
              </a:rPr>
              <a:t>.</a:t>
            </a:r>
          </a:p>
          <a:p>
            <a:pPr marL="285750" indent="-285750" algn="just">
              <a:buFont typeface="Arial" panose="020B0604020202020204" pitchFamily="34" charset="0"/>
              <a:buChar char="•"/>
            </a:pPr>
            <a:endParaRPr lang="en-US" dirty="0">
              <a:latin typeface="Calibri" panose="020F0502020204030204" pitchFamily="34" charset="0"/>
            </a:endParaRPr>
          </a:p>
          <a:p>
            <a:pPr marL="285750" indent="-285750" algn="just">
              <a:buFont typeface="Arial" panose="020B0604020202020204" pitchFamily="34" charset="0"/>
              <a:buChar char="•"/>
            </a:pPr>
            <a:r>
              <a:rPr lang="en-US" dirty="0">
                <a:latin typeface="Calibri" panose="020F0502020204030204" pitchFamily="34" charset="0"/>
              </a:rPr>
              <a:t>Finally, we can stop the training </a:t>
            </a:r>
            <a:r>
              <a:rPr lang="en-US" b="1" dirty="0">
                <a:latin typeface="Calibri" panose="020F0502020204030204" pitchFamily="34" charset="0"/>
              </a:rPr>
              <a:t>if the maximum number of iterations is reached</a:t>
            </a:r>
            <a:r>
              <a:rPr lang="en-US" dirty="0">
                <a:latin typeface="Calibri" panose="020F0502020204030204" pitchFamily="34" charset="0"/>
              </a:rPr>
              <a:t>. Suppose if we have set the number of iterations as 100. The process will repeat for 100 iterations before stopping.</a:t>
            </a:r>
          </a:p>
          <a:p>
            <a:pPr algn="just"/>
            <a:endParaRPr lang="en-US" dirty="0">
              <a:latin typeface="Calibri" panose="020F0502020204030204" pitchFamily="34" charset="0"/>
            </a:endParaRPr>
          </a:p>
        </p:txBody>
      </p:sp>
      <p:sp>
        <p:nvSpPr>
          <p:cNvPr id="5" name="Title 1"/>
          <p:cNvSpPr>
            <a:spLocks noGrp="1"/>
          </p:cNvSpPr>
          <p:nvPr>
            <p:ph type="title"/>
          </p:nvPr>
        </p:nvSpPr>
        <p:spPr>
          <a:xfrm>
            <a:off x="646111" y="452718"/>
            <a:ext cx="9404723" cy="499782"/>
          </a:xfrm>
        </p:spPr>
        <p:txBody>
          <a:bodyPr/>
          <a:lstStyle/>
          <a:p>
            <a:r>
              <a:rPr lang="en-US" sz="2400" b="1" dirty="0" smtClean="0">
                <a:latin typeface="Calibri" panose="020F0502020204030204" pitchFamily="34" charset="0"/>
              </a:rPr>
              <a:t>Cont.:</a:t>
            </a:r>
            <a:endParaRPr lang="en-US" sz="2400" b="1" dirty="0">
              <a:latin typeface="Calibri" panose="020F0502020204030204" pitchFamily="34" charset="0"/>
            </a:endParaRPr>
          </a:p>
        </p:txBody>
      </p:sp>
    </p:spTree>
    <p:extLst>
      <p:ext uri="{BB962C8B-B14F-4D97-AF65-F5344CB8AC3E}">
        <p14:creationId xmlns:p14="http://schemas.microsoft.com/office/powerpoint/2010/main" val="18095760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66482"/>
          </a:xfrm>
        </p:spPr>
        <p:txBody>
          <a:bodyPr/>
          <a:lstStyle/>
          <a:p>
            <a:r>
              <a:rPr lang="en-US" b="1" dirty="0">
                <a:latin typeface="Calibri" panose="020F0502020204030204" pitchFamily="34" charset="0"/>
              </a:rPr>
              <a:t>Challenges with the K-Means </a:t>
            </a:r>
            <a:r>
              <a:rPr lang="en-US" b="1" dirty="0" smtClean="0">
                <a:latin typeface="Calibri" panose="020F0502020204030204" pitchFamily="34" charset="0"/>
              </a:rPr>
              <a:t>Clustering</a:t>
            </a:r>
            <a:r>
              <a:rPr lang="en-US" b="1" dirty="0">
                <a:latin typeface="Calibri" panose="020F0502020204030204" pitchFamily="34" charset="0"/>
              </a:rPr>
              <a:t/>
            </a:r>
            <a:br>
              <a:rPr lang="en-US" b="1" dirty="0">
                <a:latin typeface="Calibri" panose="020F0502020204030204" pitchFamily="34" charset="0"/>
              </a:rPr>
            </a:br>
            <a:endParaRPr lang="en-US" dirty="0">
              <a:latin typeface="Calibri" panose="020F0502020204030204" pitchFamily="34" charset="0"/>
            </a:endParaRPr>
          </a:p>
        </p:txBody>
      </p:sp>
      <p:sp>
        <p:nvSpPr>
          <p:cNvPr id="4" name="TextBox 3"/>
          <p:cNvSpPr txBox="1"/>
          <p:nvPr/>
        </p:nvSpPr>
        <p:spPr>
          <a:xfrm>
            <a:off x="965200" y="1574800"/>
            <a:ext cx="10833100" cy="646331"/>
          </a:xfrm>
          <a:prstGeom prst="rect">
            <a:avLst/>
          </a:prstGeom>
          <a:noFill/>
        </p:spPr>
        <p:txBody>
          <a:bodyPr wrap="square" rtlCol="0">
            <a:spAutoFit/>
          </a:bodyPr>
          <a:lstStyle/>
          <a:p>
            <a:r>
              <a:rPr lang="en-US" b="1" dirty="0">
                <a:latin typeface="Calibri" panose="020F0502020204030204" pitchFamily="34" charset="0"/>
              </a:rPr>
              <a:t>One of the common challenges we face while working with K-Means is that the size of clusters is different</a:t>
            </a:r>
            <a:r>
              <a:rPr lang="en-US" dirty="0">
                <a:latin typeface="Calibri" panose="020F0502020204030204" pitchFamily="34" charset="0"/>
              </a:rPr>
              <a:t>. Let’s say we have the below points:</a:t>
            </a:r>
          </a:p>
        </p:txBody>
      </p:sp>
      <p:pic>
        <p:nvPicPr>
          <p:cNvPr id="3074" name="Picture 2" descr="cluster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1700" y="2576731"/>
            <a:ext cx="5295900" cy="3459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03878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37882"/>
          </a:xfrm>
        </p:spPr>
        <p:txBody>
          <a:bodyPr/>
          <a:lstStyle/>
          <a:p>
            <a:r>
              <a:rPr lang="en-US" sz="1800" b="1" dirty="0" smtClean="0">
                <a:latin typeface="Calibri" panose="020F0502020204030204" pitchFamily="34" charset="0"/>
              </a:rPr>
              <a:t>Cont.:</a:t>
            </a:r>
            <a:endParaRPr lang="en-US" sz="1800" b="1" dirty="0">
              <a:latin typeface="Calibri" panose="020F0502020204030204" pitchFamily="34" charset="0"/>
            </a:endParaRPr>
          </a:p>
        </p:txBody>
      </p:sp>
      <p:sp>
        <p:nvSpPr>
          <p:cNvPr id="4" name="TextBox 3"/>
          <p:cNvSpPr txBox="1"/>
          <p:nvPr/>
        </p:nvSpPr>
        <p:spPr>
          <a:xfrm>
            <a:off x="762000" y="990600"/>
            <a:ext cx="9728200" cy="646331"/>
          </a:xfrm>
          <a:prstGeom prst="rect">
            <a:avLst/>
          </a:prstGeom>
          <a:noFill/>
        </p:spPr>
        <p:txBody>
          <a:bodyPr wrap="square" rtlCol="0">
            <a:spAutoFit/>
          </a:bodyPr>
          <a:lstStyle/>
          <a:p>
            <a:pPr algn="just"/>
            <a:r>
              <a:rPr lang="en-US" dirty="0">
                <a:latin typeface="Calibri" panose="020F0502020204030204" pitchFamily="34" charset="0"/>
              </a:rPr>
              <a:t>The left and the rightmost clusters are of smaller size compared to the central cluster. Now, if we apply k-means clustering on these points, the results will be something like this:</a:t>
            </a:r>
          </a:p>
        </p:txBody>
      </p:sp>
      <p:pic>
        <p:nvPicPr>
          <p:cNvPr id="5122" name="Picture 2" descr="k means on data with different shap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9675" y="2606675"/>
            <a:ext cx="9064625" cy="2838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86093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990600"/>
            <a:ext cx="9410700" cy="646331"/>
          </a:xfrm>
          <a:prstGeom prst="rect">
            <a:avLst/>
          </a:prstGeom>
          <a:noFill/>
        </p:spPr>
        <p:txBody>
          <a:bodyPr wrap="square" rtlCol="0">
            <a:spAutoFit/>
          </a:bodyPr>
          <a:lstStyle/>
          <a:p>
            <a:r>
              <a:rPr lang="en-US" b="1" dirty="0"/>
              <a:t>Another challenge with k-means is when the densities of the original points are different.</a:t>
            </a:r>
            <a:r>
              <a:rPr lang="en-US" dirty="0"/>
              <a:t> Let’s say these are the original points:</a:t>
            </a:r>
          </a:p>
        </p:txBody>
      </p:sp>
      <p:sp>
        <p:nvSpPr>
          <p:cNvPr id="5" name="Title 1"/>
          <p:cNvSpPr>
            <a:spLocks noGrp="1"/>
          </p:cNvSpPr>
          <p:nvPr>
            <p:ph type="title"/>
          </p:nvPr>
        </p:nvSpPr>
        <p:spPr>
          <a:xfrm>
            <a:off x="646111" y="452718"/>
            <a:ext cx="9404723" cy="537882"/>
          </a:xfrm>
        </p:spPr>
        <p:txBody>
          <a:bodyPr/>
          <a:lstStyle/>
          <a:p>
            <a:r>
              <a:rPr lang="en-US" sz="1800" b="1" dirty="0" smtClean="0">
                <a:latin typeface="Calibri" panose="020F0502020204030204" pitchFamily="34" charset="0"/>
              </a:rPr>
              <a:t>Cont.:</a:t>
            </a:r>
            <a:endParaRPr lang="en-US" sz="1800" b="1" dirty="0">
              <a:latin typeface="Calibri" panose="020F0502020204030204" pitchFamily="34" charset="0"/>
            </a:endParaRPr>
          </a:p>
        </p:txBody>
      </p:sp>
      <p:pic>
        <p:nvPicPr>
          <p:cNvPr id="6146" name="Picture 2" descr="different densities k-mea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111" y="1735137"/>
            <a:ext cx="3295650" cy="268605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46111" y="4519394"/>
            <a:ext cx="3670300" cy="1754326"/>
          </a:xfrm>
          <a:prstGeom prst="rect">
            <a:avLst/>
          </a:prstGeom>
          <a:noFill/>
        </p:spPr>
        <p:txBody>
          <a:bodyPr wrap="square" rtlCol="0">
            <a:spAutoFit/>
          </a:bodyPr>
          <a:lstStyle/>
          <a:p>
            <a:pPr algn="just"/>
            <a:r>
              <a:rPr lang="en-US" dirty="0">
                <a:latin typeface="Calibri" panose="020F0502020204030204" pitchFamily="34" charset="0"/>
              </a:rPr>
              <a:t>Here, the points in the red cluster are spread out whereas the points in the remaining clusters are closely packed together. Now, if we apply k-means on these points, we will get clusters like this:</a:t>
            </a:r>
          </a:p>
        </p:txBody>
      </p:sp>
      <p:pic>
        <p:nvPicPr>
          <p:cNvPr id="7" name="Picture 6"/>
          <p:cNvPicPr>
            <a:picLocks noChangeAspect="1"/>
          </p:cNvPicPr>
          <p:nvPr/>
        </p:nvPicPr>
        <p:blipFill>
          <a:blip r:embed="rId3"/>
          <a:stretch>
            <a:fillRect/>
          </a:stretch>
        </p:blipFill>
        <p:spPr>
          <a:xfrm>
            <a:off x="4587875" y="1692493"/>
            <a:ext cx="3448050" cy="2728695"/>
          </a:xfrm>
          <a:prstGeom prst="rect">
            <a:avLst/>
          </a:prstGeom>
        </p:spPr>
      </p:pic>
      <p:sp>
        <p:nvSpPr>
          <p:cNvPr id="8" name="TextBox 7"/>
          <p:cNvSpPr txBox="1"/>
          <p:nvPr/>
        </p:nvSpPr>
        <p:spPr>
          <a:xfrm>
            <a:off x="4587875" y="4559300"/>
            <a:ext cx="3448050" cy="1754326"/>
          </a:xfrm>
          <a:prstGeom prst="rect">
            <a:avLst/>
          </a:prstGeom>
          <a:noFill/>
        </p:spPr>
        <p:txBody>
          <a:bodyPr wrap="square" rtlCol="0">
            <a:spAutoFit/>
          </a:bodyPr>
          <a:lstStyle/>
          <a:p>
            <a:pPr algn="just"/>
            <a:r>
              <a:rPr lang="en-US" dirty="0">
                <a:latin typeface="Calibri" panose="020F0502020204030204" pitchFamily="34" charset="0"/>
              </a:rPr>
              <a:t>We can see that the compact points have been assigned to a single cluster. Whereas the points that are spread loosely but were in the same cluster, have been assigned to different clusters.</a:t>
            </a:r>
          </a:p>
        </p:txBody>
      </p:sp>
      <p:sp>
        <p:nvSpPr>
          <p:cNvPr id="9" name="TextBox 8"/>
          <p:cNvSpPr txBox="1"/>
          <p:nvPr/>
        </p:nvSpPr>
        <p:spPr>
          <a:xfrm>
            <a:off x="8585200" y="1735137"/>
            <a:ext cx="3048000" cy="2862322"/>
          </a:xfrm>
          <a:prstGeom prst="rect">
            <a:avLst/>
          </a:prstGeom>
          <a:noFill/>
        </p:spPr>
        <p:txBody>
          <a:bodyPr wrap="square" rtlCol="0">
            <a:spAutoFit/>
          </a:bodyPr>
          <a:lstStyle/>
          <a:p>
            <a:pPr algn="just"/>
            <a:r>
              <a:rPr lang="en-US" sz="2000" b="1" dirty="0">
                <a:solidFill>
                  <a:srgbClr val="FFFF00"/>
                </a:solidFill>
                <a:latin typeface="Calibri" panose="020F0502020204030204" pitchFamily="34" charset="0"/>
              </a:rPr>
              <a:t>One of the solutions is to use a higher number of clusters.</a:t>
            </a:r>
            <a:r>
              <a:rPr lang="en-US" sz="2000" dirty="0">
                <a:latin typeface="Calibri" panose="020F0502020204030204" pitchFamily="34" charset="0"/>
              </a:rPr>
              <a:t> So, in all the above scenarios, instead of using 3 clusters, we can have a bigger number. Perhaps setting k=10 might lead to more meaningful clusters.</a:t>
            </a:r>
          </a:p>
        </p:txBody>
      </p:sp>
    </p:spTree>
    <p:extLst>
      <p:ext uri="{BB962C8B-B14F-4D97-AF65-F5344CB8AC3E}">
        <p14:creationId xmlns:p14="http://schemas.microsoft.com/office/powerpoint/2010/main" val="3404091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1669" y="210379"/>
            <a:ext cx="10353761" cy="1326321"/>
          </a:xfrm>
        </p:spPr>
        <p:txBody>
          <a:bodyPr/>
          <a:lstStyle/>
          <a:p>
            <a:r>
              <a:rPr lang="en-US" b="1" dirty="0" smtClean="0">
                <a:latin typeface="+mn-lt"/>
              </a:rPr>
              <a:t>What is CLUSTERING?</a:t>
            </a:r>
            <a:endParaRPr lang="en-US" b="1" dirty="0">
              <a:latin typeface="+mn-lt"/>
            </a:endParaRPr>
          </a:p>
        </p:txBody>
      </p:sp>
      <p:sp>
        <p:nvSpPr>
          <p:cNvPr id="4" name="TextBox 3"/>
          <p:cNvSpPr txBox="1"/>
          <p:nvPr/>
        </p:nvSpPr>
        <p:spPr>
          <a:xfrm>
            <a:off x="1117600" y="1041400"/>
            <a:ext cx="10121900" cy="2585323"/>
          </a:xfrm>
          <a:prstGeom prst="rect">
            <a:avLst/>
          </a:prstGeom>
          <a:noFill/>
        </p:spPr>
        <p:txBody>
          <a:bodyPr wrap="square" rtlCol="0">
            <a:spAutoFit/>
          </a:bodyPr>
          <a:lstStyle/>
          <a:p>
            <a:pPr algn="just"/>
            <a:r>
              <a:rPr lang="en-US" b="1" dirty="0" smtClean="0">
                <a:latin typeface="Calibri" panose="020F0502020204030204" pitchFamily="34" charset="0"/>
              </a:rPr>
              <a:t>Let’s  understand this by an example: </a:t>
            </a:r>
          </a:p>
          <a:p>
            <a:pPr marL="285750" indent="-285750" algn="just">
              <a:buFont typeface="Arial" panose="020B0604020202020204" pitchFamily="34" charset="0"/>
              <a:buChar char="•"/>
            </a:pPr>
            <a:r>
              <a:rPr lang="en-US" dirty="0" smtClean="0">
                <a:latin typeface="Calibri" panose="020F0502020204030204" pitchFamily="34" charset="0"/>
              </a:rPr>
              <a:t>A </a:t>
            </a:r>
            <a:r>
              <a:rPr lang="en-US" dirty="0">
                <a:latin typeface="Calibri" panose="020F0502020204030204" pitchFamily="34" charset="0"/>
              </a:rPr>
              <a:t>bank wants to give credit card offers to its customers. Currently, they look at the details of each customer and based on this information, decide which offer should be given to which customer.</a:t>
            </a:r>
          </a:p>
          <a:p>
            <a:pPr marL="285750" indent="-285750" algn="just">
              <a:buFont typeface="Arial" panose="020B0604020202020204" pitchFamily="34" charset="0"/>
              <a:buChar char="•"/>
            </a:pPr>
            <a:r>
              <a:rPr lang="en-US" dirty="0">
                <a:latin typeface="Calibri" panose="020F0502020204030204" pitchFamily="34" charset="0"/>
              </a:rPr>
              <a:t>Now, the bank can potentially have millions of customers. Does it make sense to look at the details of each customer separately and then make a decision? Certainly not! It is a manual process and will take a huge amount of time.</a:t>
            </a:r>
          </a:p>
          <a:p>
            <a:pPr marL="285750" indent="-285750" algn="just">
              <a:buFont typeface="Arial" panose="020B0604020202020204" pitchFamily="34" charset="0"/>
              <a:buChar char="•"/>
            </a:pPr>
            <a:r>
              <a:rPr lang="en-US" dirty="0">
                <a:latin typeface="Calibri" panose="020F0502020204030204" pitchFamily="34" charset="0"/>
              </a:rPr>
              <a:t>So what can the bank do? One option is to segment its customers into different groups. For instance, the bank can group the customers based on their income:</a:t>
            </a:r>
          </a:p>
          <a:p>
            <a:pPr algn="just"/>
            <a:endParaRPr lang="en-US" dirty="0">
              <a:latin typeface="Calibri" panose="020F0502020204030204" pitchFamily="34" charset="0"/>
            </a:endParaRPr>
          </a:p>
        </p:txBody>
      </p:sp>
      <p:pic>
        <p:nvPicPr>
          <p:cNvPr id="1026" name="Picture 2" descr="customer segment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7600" y="4024312"/>
            <a:ext cx="5419725" cy="185737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340600" y="4024312"/>
            <a:ext cx="3898900" cy="2308324"/>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Calibri" panose="020F0502020204030204" pitchFamily="34" charset="0"/>
              </a:rPr>
              <a:t>The bank can now make three different strategies or offers, one for each group</a:t>
            </a:r>
            <a:r>
              <a:rPr lang="en-US" dirty="0" smtClean="0">
                <a:latin typeface="Calibri" panose="020F0502020204030204" pitchFamily="34" charset="0"/>
              </a:rPr>
              <a:t>.</a:t>
            </a:r>
          </a:p>
          <a:p>
            <a:pPr marL="285750" indent="-285750" algn="just">
              <a:buFont typeface="Arial" panose="020B0604020202020204" pitchFamily="34" charset="0"/>
              <a:buChar char="•"/>
            </a:pPr>
            <a:r>
              <a:rPr lang="en-US" dirty="0" smtClean="0">
                <a:latin typeface="Calibri" panose="020F0502020204030204" pitchFamily="34" charset="0"/>
              </a:rPr>
              <a:t> </a:t>
            </a:r>
            <a:r>
              <a:rPr lang="en-US" dirty="0">
                <a:latin typeface="Calibri" panose="020F0502020204030204" pitchFamily="34" charset="0"/>
              </a:rPr>
              <a:t>Here, instead of creating different strategies for individual customers, they only have to make 3 strategies</a:t>
            </a:r>
            <a:r>
              <a:rPr lang="en-US" dirty="0" smtClean="0">
                <a:latin typeface="Calibri" panose="020F0502020204030204" pitchFamily="34" charset="0"/>
              </a:rPr>
              <a:t>.</a:t>
            </a:r>
          </a:p>
          <a:p>
            <a:pPr marL="285750" indent="-285750" algn="just">
              <a:buFont typeface="Arial" panose="020B0604020202020204" pitchFamily="34" charset="0"/>
              <a:buChar char="•"/>
            </a:pPr>
            <a:r>
              <a:rPr lang="en-US" dirty="0" smtClean="0">
                <a:latin typeface="Calibri" panose="020F0502020204030204" pitchFamily="34" charset="0"/>
              </a:rPr>
              <a:t>This </a:t>
            </a:r>
            <a:r>
              <a:rPr lang="en-US" dirty="0">
                <a:latin typeface="Calibri" panose="020F0502020204030204" pitchFamily="34" charset="0"/>
              </a:rPr>
              <a:t>will reduce the effort as well as the time.</a:t>
            </a:r>
          </a:p>
        </p:txBody>
      </p:sp>
    </p:spTree>
    <p:extLst>
      <p:ext uri="{BB962C8B-B14F-4D97-AF65-F5344CB8AC3E}">
        <p14:creationId xmlns:p14="http://schemas.microsoft.com/office/powerpoint/2010/main" val="885554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alibri" panose="020F0502020204030204" pitchFamily="34" charset="0"/>
              </a:rPr>
              <a:t>So how can </a:t>
            </a:r>
            <a:r>
              <a:rPr lang="en-US" sz="4000" b="1" dirty="0" smtClean="0">
                <a:solidFill>
                  <a:schemeClr val="accent3">
                    <a:lumMod val="60000"/>
                    <a:lumOff val="40000"/>
                  </a:schemeClr>
                </a:solidFill>
                <a:latin typeface="Calibri" panose="020F0502020204030204" pitchFamily="34" charset="0"/>
              </a:rPr>
              <a:t>CLUSTERING</a:t>
            </a:r>
            <a:r>
              <a:rPr lang="en-US" b="1" dirty="0" smtClean="0">
                <a:latin typeface="Calibri" panose="020F0502020204030204" pitchFamily="34" charset="0"/>
              </a:rPr>
              <a:t> now be defined:</a:t>
            </a:r>
            <a:endParaRPr lang="en-US" b="1" dirty="0">
              <a:latin typeface="Calibri" panose="020F0502020204030204" pitchFamily="34" charset="0"/>
            </a:endParaRPr>
          </a:p>
        </p:txBody>
      </p:sp>
      <p:sp>
        <p:nvSpPr>
          <p:cNvPr id="4" name="Rectangle 3"/>
          <p:cNvSpPr/>
          <p:nvPr/>
        </p:nvSpPr>
        <p:spPr>
          <a:xfrm>
            <a:off x="1419591" y="2281535"/>
            <a:ext cx="9352817" cy="3046988"/>
          </a:xfrm>
          <a:prstGeom prst="rect">
            <a:avLst/>
          </a:prstGeom>
          <a:noFill/>
        </p:spPr>
        <p:txBody>
          <a:bodyPr wrap="none" lIns="91440" tIns="45720" rIns="91440" bIns="45720">
            <a:spAutoFit/>
          </a:bodyPr>
          <a:lstStyle/>
          <a:p>
            <a:pPr algn="ctr"/>
            <a:r>
              <a:rPr lang="en-US" sz="4800" b="1" i="1" dirty="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latin typeface="Calibri" panose="020F0502020204030204" pitchFamily="34" charset="0"/>
              </a:rPr>
              <a:t>Clustering is the process of </a:t>
            </a:r>
            <a:endParaRPr lang="en-US" sz="4800" b="1" i="1" dirty="0" smtClean="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latin typeface="Calibri" panose="020F0502020204030204" pitchFamily="34" charset="0"/>
            </a:endParaRPr>
          </a:p>
          <a:p>
            <a:pPr algn="ctr"/>
            <a:r>
              <a:rPr lang="en-US" sz="4800" b="1" i="1" dirty="0" smtClean="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latin typeface="Calibri" panose="020F0502020204030204" pitchFamily="34" charset="0"/>
              </a:rPr>
              <a:t>dividing </a:t>
            </a:r>
            <a:r>
              <a:rPr lang="en-US" sz="4800" b="1" i="1" dirty="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latin typeface="Calibri" panose="020F0502020204030204" pitchFamily="34" charset="0"/>
              </a:rPr>
              <a:t>the entire data into groups </a:t>
            </a:r>
            <a:endParaRPr lang="en-US" sz="4800" b="1" i="1" dirty="0" smtClean="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latin typeface="Calibri" panose="020F0502020204030204" pitchFamily="34" charset="0"/>
            </a:endParaRPr>
          </a:p>
          <a:p>
            <a:pPr algn="ctr"/>
            <a:r>
              <a:rPr lang="en-US" sz="4800" b="1" i="1" dirty="0" smtClean="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latin typeface="Calibri" panose="020F0502020204030204" pitchFamily="34" charset="0"/>
              </a:rPr>
              <a:t>(</a:t>
            </a:r>
            <a:r>
              <a:rPr lang="en-US" sz="4800" b="1" i="1" dirty="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latin typeface="Calibri" panose="020F0502020204030204" pitchFamily="34" charset="0"/>
              </a:rPr>
              <a:t>also known as </a:t>
            </a:r>
            <a:r>
              <a:rPr lang="en-US" sz="4800" b="1" i="1" dirty="0" smtClean="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latin typeface="Calibri" panose="020F0502020204030204" pitchFamily="34" charset="0"/>
              </a:rPr>
              <a:t>CLUSTERS) </a:t>
            </a:r>
          </a:p>
          <a:p>
            <a:pPr algn="ctr"/>
            <a:r>
              <a:rPr lang="en-US" sz="4800" b="1" i="1" dirty="0" smtClean="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latin typeface="Calibri" panose="020F0502020204030204" pitchFamily="34" charset="0"/>
              </a:rPr>
              <a:t>based </a:t>
            </a:r>
            <a:r>
              <a:rPr lang="en-US" sz="4800" b="1" i="1" dirty="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latin typeface="Calibri" panose="020F0502020204030204" pitchFamily="34" charset="0"/>
              </a:rPr>
              <a:t>on the patterns in the data.</a:t>
            </a:r>
            <a:endParaRPr lang="en-US" sz="13800" b="1" dirty="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latin typeface="Calibri" panose="020F0502020204030204" pitchFamily="34" charset="0"/>
            </a:endParaRPr>
          </a:p>
        </p:txBody>
      </p:sp>
    </p:spTree>
    <p:extLst>
      <p:ext uri="{BB962C8B-B14F-4D97-AF65-F5344CB8AC3E}">
        <p14:creationId xmlns:p14="http://schemas.microsoft.com/office/powerpoint/2010/main" val="13932823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79182"/>
          </a:xfrm>
        </p:spPr>
        <p:txBody>
          <a:bodyPr/>
          <a:lstStyle/>
          <a:p>
            <a:r>
              <a:rPr lang="en-US" dirty="0" smtClean="0">
                <a:latin typeface="Calibri" panose="020F0502020204030204" pitchFamily="34" charset="0"/>
              </a:rPr>
              <a:t>Is Clustering supervised or unsupervised?</a:t>
            </a:r>
            <a:endParaRPr lang="en-US" dirty="0">
              <a:latin typeface="Calibri" panose="020F0502020204030204" pitchFamily="34" charset="0"/>
            </a:endParaRPr>
          </a:p>
        </p:txBody>
      </p:sp>
      <p:sp>
        <p:nvSpPr>
          <p:cNvPr id="4" name="TextBox 3"/>
          <p:cNvSpPr txBox="1"/>
          <p:nvPr/>
        </p:nvSpPr>
        <p:spPr>
          <a:xfrm>
            <a:off x="646111" y="1447800"/>
            <a:ext cx="11037889" cy="738664"/>
          </a:xfrm>
          <a:prstGeom prst="rect">
            <a:avLst/>
          </a:prstGeom>
          <a:noFill/>
        </p:spPr>
        <p:txBody>
          <a:bodyPr wrap="square" rtlCol="0">
            <a:spAutoFit/>
          </a:bodyPr>
          <a:lstStyle/>
          <a:p>
            <a:r>
              <a:rPr lang="en-US" sz="2100" i="1" dirty="0">
                <a:latin typeface="Calibri" panose="020F0502020204030204" pitchFamily="34" charset="0"/>
              </a:rPr>
              <a:t>Such problems</a:t>
            </a:r>
            <a:r>
              <a:rPr lang="en-US" sz="2100" b="1" i="1" dirty="0">
                <a:latin typeface="Calibri" panose="020F0502020204030204" pitchFamily="34" charset="0"/>
              </a:rPr>
              <a:t>, </a:t>
            </a:r>
            <a:r>
              <a:rPr lang="en-US" sz="2100" b="1" i="1" dirty="0">
                <a:solidFill>
                  <a:schemeClr val="accent1">
                    <a:lumMod val="60000"/>
                    <a:lumOff val="40000"/>
                  </a:schemeClr>
                </a:solidFill>
                <a:latin typeface="Calibri" panose="020F0502020204030204" pitchFamily="34" charset="0"/>
              </a:rPr>
              <a:t>without any fixed target variable, are known as unsupervised learning problems</a:t>
            </a:r>
            <a:r>
              <a:rPr lang="en-US" sz="2100" b="1" i="1" dirty="0" smtClean="0">
                <a:solidFill>
                  <a:schemeClr val="accent1">
                    <a:lumMod val="60000"/>
                    <a:lumOff val="40000"/>
                  </a:schemeClr>
                </a:solidFill>
                <a:latin typeface="Calibri" panose="020F0502020204030204" pitchFamily="34" charset="0"/>
              </a:rPr>
              <a:t>.</a:t>
            </a:r>
          </a:p>
          <a:p>
            <a:r>
              <a:rPr lang="en-US" sz="2100" i="1" dirty="0" smtClean="0">
                <a:latin typeface="Calibri" panose="020F0502020204030204" pitchFamily="34" charset="0"/>
              </a:rPr>
              <a:t>In </a:t>
            </a:r>
            <a:r>
              <a:rPr lang="en-US" sz="2100" i="1" dirty="0">
                <a:latin typeface="Calibri" panose="020F0502020204030204" pitchFamily="34" charset="0"/>
              </a:rPr>
              <a:t>these problems, </a:t>
            </a:r>
            <a:r>
              <a:rPr lang="en-US" sz="2100" b="1" i="1" dirty="0">
                <a:solidFill>
                  <a:schemeClr val="accent1">
                    <a:lumMod val="60000"/>
                    <a:lumOff val="40000"/>
                  </a:schemeClr>
                </a:solidFill>
                <a:latin typeface="Calibri" panose="020F0502020204030204" pitchFamily="34" charset="0"/>
              </a:rPr>
              <a:t>we only have the independent variables and no target/dependent variable.</a:t>
            </a:r>
            <a:endParaRPr lang="en-US" sz="2100" b="1" dirty="0">
              <a:solidFill>
                <a:schemeClr val="accent1">
                  <a:lumMod val="60000"/>
                  <a:lumOff val="40000"/>
                </a:schemeClr>
              </a:solidFill>
              <a:latin typeface="Calibri" panose="020F0502020204030204" pitchFamily="34" charset="0"/>
            </a:endParaRPr>
          </a:p>
        </p:txBody>
      </p:sp>
      <p:sp>
        <p:nvSpPr>
          <p:cNvPr id="5" name="TextBox 4"/>
          <p:cNvSpPr txBox="1"/>
          <p:nvPr/>
        </p:nvSpPr>
        <p:spPr>
          <a:xfrm>
            <a:off x="2837655" y="2882900"/>
            <a:ext cx="6877845" cy="2554545"/>
          </a:xfrm>
          <a:prstGeom prst="rect">
            <a:avLst/>
          </a:prstGeom>
          <a:noFill/>
        </p:spPr>
        <p:txBody>
          <a:bodyPr wrap="square" rtlCol="0">
            <a:spAutoFit/>
          </a:bodyPr>
          <a:lstStyle/>
          <a:p>
            <a:pPr algn="just"/>
            <a:r>
              <a:rPr lang="en-US" sz="3200" b="1" dirty="0">
                <a:latin typeface="Calibri" panose="020F0502020204030204" pitchFamily="34" charset="0"/>
              </a:rPr>
              <a:t>In clustering, we do not have a target to predict. We look at the data and then try to club similar observations and form different groups. Hence it is an </a:t>
            </a:r>
            <a:r>
              <a:rPr lang="en-US" sz="3200" b="1" dirty="0" smtClean="0">
                <a:latin typeface="Calibri" panose="020F0502020204030204" pitchFamily="34" charset="0"/>
              </a:rPr>
              <a:t>Unsupervised </a:t>
            </a:r>
            <a:r>
              <a:rPr lang="en-US" sz="3200" b="1" dirty="0">
                <a:latin typeface="Calibri" panose="020F0502020204030204" pitchFamily="34" charset="0"/>
              </a:rPr>
              <a:t>L</a:t>
            </a:r>
            <a:r>
              <a:rPr lang="en-US" sz="3200" b="1" dirty="0" smtClean="0">
                <a:latin typeface="Calibri" panose="020F0502020204030204" pitchFamily="34" charset="0"/>
              </a:rPr>
              <a:t>earning </a:t>
            </a:r>
            <a:r>
              <a:rPr lang="en-US" sz="3200" b="1" dirty="0">
                <a:latin typeface="Calibri" panose="020F0502020204030204" pitchFamily="34" charset="0"/>
              </a:rPr>
              <a:t>P</a:t>
            </a:r>
            <a:r>
              <a:rPr lang="en-US" sz="3200" b="1" dirty="0" smtClean="0">
                <a:latin typeface="Calibri" panose="020F0502020204030204" pitchFamily="34" charset="0"/>
              </a:rPr>
              <a:t>roblem</a:t>
            </a:r>
            <a:r>
              <a:rPr lang="en-US" sz="3200" b="1" dirty="0">
                <a:latin typeface="Calibri" panose="020F0502020204030204" pitchFamily="34" charset="0"/>
              </a:rPr>
              <a:t>.</a:t>
            </a:r>
            <a:endParaRPr lang="en-US" sz="3200" dirty="0">
              <a:latin typeface="Calibri" panose="020F0502020204030204" pitchFamily="34" charset="0"/>
            </a:endParaRPr>
          </a:p>
        </p:txBody>
      </p:sp>
    </p:spTree>
    <p:extLst>
      <p:ext uri="{BB962C8B-B14F-4D97-AF65-F5344CB8AC3E}">
        <p14:creationId xmlns:p14="http://schemas.microsoft.com/office/powerpoint/2010/main" val="21224444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18882"/>
          </a:xfrm>
        </p:spPr>
        <p:txBody>
          <a:bodyPr/>
          <a:lstStyle/>
          <a:p>
            <a:r>
              <a:rPr lang="en-US" b="1" dirty="0" smtClean="0">
                <a:latin typeface="Calibri" panose="020F0502020204030204" pitchFamily="34" charset="0"/>
              </a:rPr>
              <a:t>Properties of Clusters</a:t>
            </a:r>
            <a:endParaRPr lang="en-US" b="1" dirty="0">
              <a:latin typeface="Calibri" panose="020F0502020204030204" pitchFamily="34" charset="0"/>
            </a:endParaRPr>
          </a:p>
        </p:txBody>
      </p:sp>
      <p:sp>
        <p:nvSpPr>
          <p:cNvPr id="4" name="TextBox 3"/>
          <p:cNvSpPr txBox="1"/>
          <p:nvPr/>
        </p:nvSpPr>
        <p:spPr>
          <a:xfrm>
            <a:off x="825500" y="1193800"/>
            <a:ext cx="5740400" cy="369332"/>
          </a:xfrm>
          <a:prstGeom prst="rect">
            <a:avLst/>
          </a:prstGeom>
          <a:noFill/>
        </p:spPr>
        <p:txBody>
          <a:bodyPr wrap="square" rtlCol="0">
            <a:spAutoFit/>
          </a:bodyPr>
          <a:lstStyle/>
          <a:p>
            <a:r>
              <a:rPr lang="en-US" dirty="0" smtClean="0">
                <a:latin typeface="Calibri" panose="020F0502020204030204" pitchFamily="34" charset="0"/>
              </a:rPr>
              <a:t>Let’s start visualizing the following image:</a:t>
            </a:r>
          </a:p>
        </p:txBody>
      </p:sp>
      <p:pic>
        <p:nvPicPr>
          <p:cNvPr id="2050" name="Picture 2" descr="customer segmentation cluster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499" y="1757363"/>
            <a:ext cx="5326061" cy="2535238"/>
          </a:xfrm>
          <a:prstGeom prst="rect">
            <a:avLst/>
          </a:prstGeom>
          <a:solidFill>
            <a:schemeClr val="accent1"/>
          </a:solidFill>
        </p:spPr>
      </p:pic>
      <p:sp>
        <p:nvSpPr>
          <p:cNvPr id="5" name="TextBox 4"/>
          <p:cNvSpPr txBox="1"/>
          <p:nvPr/>
        </p:nvSpPr>
        <p:spPr>
          <a:xfrm>
            <a:off x="1090610" y="4477306"/>
            <a:ext cx="10121900" cy="1754326"/>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Calibri" panose="020F0502020204030204" pitchFamily="34" charset="0"/>
              </a:rPr>
              <a:t>On the X-axis, we have the income of the customer and the y-axis represents the amount of debt. Here, we can clearly visualize that these customers can be segmented into 4 different clusters as shown </a:t>
            </a:r>
            <a:r>
              <a:rPr lang="en-US" dirty="0" smtClean="0">
                <a:latin typeface="Calibri" panose="020F0502020204030204" pitchFamily="34" charset="0"/>
              </a:rPr>
              <a:t>aside.</a:t>
            </a:r>
          </a:p>
          <a:p>
            <a:pPr marL="285750" indent="-285750" algn="just">
              <a:buFont typeface="Arial" panose="020B0604020202020204" pitchFamily="34" charset="0"/>
              <a:buChar char="•"/>
            </a:pPr>
            <a:endParaRPr lang="en-US" dirty="0" smtClean="0">
              <a:latin typeface="Calibri" panose="020F0502020204030204" pitchFamily="34" charset="0"/>
            </a:endParaRPr>
          </a:p>
          <a:p>
            <a:pPr marL="285750" indent="-285750" algn="just">
              <a:buFont typeface="Arial" panose="020B0604020202020204" pitchFamily="34" charset="0"/>
              <a:buChar char="•"/>
            </a:pPr>
            <a:r>
              <a:rPr lang="en-US" dirty="0">
                <a:latin typeface="Calibri" panose="020F0502020204030204" pitchFamily="34" charset="0"/>
              </a:rPr>
              <a:t>This is how clustering helps to create segments (clusters) from the data. The bank can further use these clusters to make strategies and offer discounts to its customers. So let’s look at the properties of these clusters.</a:t>
            </a:r>
          </a:p>
        </p:txBody>
      </p:sp>
      <p:pic>
        <p:nvPicPr>
          <p:cNvPr id="2052" name="Picture 4" descr="clusters of customer segment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2075" y="1747837"/>
            <a:ext cx="5486400" cy="2544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43524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04582"/>
          </a:xfrm>
        </p:spPr>
        <p:txBody>
          <a:bodyPr/>
          <a:lstStyle/>
          <a:p>
            <a:r>
              <a:rPr lang="en-US" b="1" dirty="0" smtClean="0">
                <a:latin typeface="Calibri" panose="020F0502020204030204" pitchFamily="34" charset="0"/>
              </a:rPr>
              <a:t>Properties of Clustering:</a:t>
            </a:r>
            <a:endParaRPr lang="en-US" b="1" dirty="0">
              <a:latin typeface="Calibri" panose="020F0502020204030204" pitchFamily="34" charset="0"/>
            </a:endParaRPr>
          </a:p>
        </p:txBody>
      </p:sp>
      <p:sp>
        <p:nvSpPr>
          <p:cNvPr id="4" name="TextBox 3"/>
          <p:cNvSpPr txBox="1"/>
          <p:nvPr/>
        </p:nvSpPr>
        <p:spPr>
          <a:xfrm>
            <a:off x="800100" y="1257300"/>
            <a:ext cx="8280400" cy="830997"/>
          </a:xfrm>
          <a:prstGeom prst="rect">
            <a:avLst/>
          </a:prstGeom>
          <a:noFill/>
        </p:spPr>
        <p:txBody>
          <a:bodyPr wrap="square" rtlCol="0">
            <a:spAutoFit/>
          </a:bodyPr>
          <a:lstStyle/>
          <a:p>
            <a:r>
              <a:rPr lang="en-US" sz="2400" dirty="0" smtClean="0">
                <a:latin typeface="Calibri" panose="020F0502020204030204" pitchFamily="34" charset="0"/>
              </a:rPr>
              <a:t>Property 1: </a:t>
            </a:r>
            <a:r>
              <a:rPr lang="en-US" sz="2400" b="1" dirty="0">
                <a:solidFill>
                  <a:schemeClr val="accent1">
                    <a:lumMod val="60000"/>
                    <a:lumOff val="40000"/>
                  </a:schemeClr>
                </a:solidFill>
                <a:latin typeface="Calibri" panose="020F0502020204030204" pitchFamily="34" charset="0"/>
              </a:rPr>
              <a:t>All the data points in a cluster should be similar to each other.</a:t>
            </a:r>
            <a:endParaRPr lang="en-US" sz="2400" dirty="0">
              <a:solidFill>
                <a:schemeClr val="accent1">
                  <a:lumMod val="60000"/>
                  <a:lumOff val="40000"/>
                </a:schemeClr>
              </a:solidFill>
              <a:latin typeface="Calibri" panose="020F0502020204030204" pitchFamily="34" charset="0"/>
            </a:endParaRPr>
          </a:p>
        </p:txBody>
      </p:sp>
      <p:pic>
        <p:nvPicPr>
          <p:cNvPr id="3074" name="Picture 2" descr="single clus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5164" y="1105043"/>
            <a:ext cx="1543050" cy="74295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00100" y="2133600"/>
            <a:ext cx="10401300" cy="3539430"/>
          </a:xfrm>
          <a:prstGeom prst="rect">
            <a:avLst/>
          </a:prstGeom>
          <a:noFill/>
        </p:spPr>
        <p:txBody>
          <a:bodyPr wrap="square" rtlCol="0">
            <a:spAutoFit/>
          </a:bodyPr>
          <a:lstStyle/>
          <a:p>
            <a:pPr marL="285750" indent="-285750" algn="just">
              <a:buFont typeface="Arial" panose="020B0604020202020204" pitchFamily="34" charset="0"/>
              <a:buChar char="•"/>
            </a:pPr>
            <a:r>
              <a:rPr lang="en-US" sz="2800" dirty="0">
                <a:latin typeface="Calibri" panose="020F0502020204030204" pitchFamily="34" charset="0"/>
              </a:rPr>
              <a:t>If the customers in a particular cluster are not similar to each other, then their requirements might vary, </a:t>
            </a:r>
            <a:r>
              <a:rPr lang="en-US" sz="2800" dirty="0" smtClean="0">
                <a:latin typeface="Calibri" panose="020F0502020204030204" pitchFamily="34" charset="0"/>
              </a:rPr>
              <a:t>and If </a:t>
            </a:r>
            <a:r>
              <a:rPr lang="en-US" sz="2800" dirty="0">
                <a:latin typeface="Calibri" panose="020F0502020204030204" pitchFamily="34" charset="0"/>
              </a:rPr>
              <a:t>the bank gives them the same offer, they might not like it and their interest in the bank might reduce. Not ideal.</a:t>
            </a:r>
          </a:p>
          <a:p>
            <a:pPr marL="285750" indent="-285750" algn="just">
              <a:buFont typeface="Arial" panose="020B0604020202020204" pitchFamily="34" charset="0"/>
              <a:buChar char="•"/>
            </a:pPr>
            <a:r>
              <a:rPr lang="en-US" sz="2800" b="1" dirty="0">
                <a:latin typeface="Calibri" panose="020F0502020204030204" pitchFamily="34" charset="0"/>
              </a:rPr>
              <a:t>Having similar data points within the same cluster helps the bank to use targeted marketing.</a:t>
            </a:r>
            <a:r>
              <a:rPr lang="en-US" sz="2800" dirty="0">
                <a:latin typeface="Calibri" panose="020F0502020204030204" pitchFamily="34" charset="0"/>
              </a:rPr>
              <a:t> You can think of similar examples from your everyday life and think about how clustering will (or already does) impact the business strategy</a:t>
            </a:r>
            <a:r>
              <a:rPr lang="en-US" sz="2800" dirty="0" smtClean="0">
                <a:latin typeface="Calibri" panose="020F0502020204030204" pitchFamily="34" charset="0"/>
              </a:rPr>
              <a:t>.</a:t>
            </a:r>
            <a:endParaRPr lang="en-US" sz="2800" dirty="0"/>
          </a:p>
        </p:txBody>
      </p:sp>
    </p:spTree>
    <p:extLst>
      <p:ext uri="{BB962C8B-B14F-4D97-AF65-F5344CB8AC3E}">
        <p14:creationId xmlns:p14="http://schemas.microsoft.com/office/powerpoint/2010/main" val="19424273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6900" y="483666"/>
            <a:ext cx="10541000" cy="369332"/>
          </a:xfrm>
          <a:prstGeom prst="rect">
            <a:avLst/>
          </a:prstGeom>
          <a:noFill/>
        </p:spPr>
        <p:txBody>
          <a:bodyPr wrap="square" rtlCol="0">
            <a:spAutoFit/>
          </a:bodyPr>
          <a:lstStyle/>
          <a:p>
            <a:r>
              <a:rPr lang="en-US" dirty="0">
                <a:latin typeface="Calibri" panose="020F0502020204030204" pitchFamily="34" charset="0"/>
              </a:rPr>
              <a:t>Property </a:t>
            </a:r>
            <a:r>
              <a:rPr lang="en-US" dirty="0" smtClean="0">
                <a:latin typeface="Calibri" panose="020F0502020204030204" pitchFamily="34" charset="0"/>
              </a:rPr>
              <a:t>2</a:t>
            </a:r>
            <a:r>
              <a:rPr lang="en-US" dirty="0" smtClean="0">
                <a:solidFill>
                  <a:schemeClr val="accent1">
                    <a:lumMod val="60000"/>
                    <a:lumOff val="40000"/>
                  </a:schemeClr>
                </a:solidFill>
                <a:latin typeface="Calibri" panose="020F0502020204030204" pitchFamily="34" charset="0"/>
              </a:rPr>
              <a:t>: </a:t>
            </a:r>
            <a:r>
              <a:rPr lang="en-US" b="1" dirty="0">
                <a:solidFill>
                  <a:schemeClr val="accent1">
                    <a:lumMod val="60000"/>
                    <a:lumOff val="40000"/>
                  </a:schemeClr>
                </a:solidFill>
                <a:latin typeface="Calibri" panose="020F0502020204030204" pitchFamily="34" charset="0"/>
              </a:rPr>
              <a:t>The data points from different clusters should be as different as possible.</a:t>
            </a:r>
            <a:r>
              <a:rPr lang="en-US" dirty="0">
                <a:solidFill>
                  <a:schemeClr val="accent1">
                    <a:lumMod val="60000"/>
                    <a:lumOff val="40000"/>
                  </a:schemeClr>
                </a:solidFill>
                <a:latin typeface="Calibri" panose="020F0502020204030204" pitchFamily="34" charset="0"/>
              </a:rPr>
              <a:t> </a:t>
            </a:r>
            <a:endParaRPr lang="en-US" b="1" dirty="0">
              <a:solidFill>
                <a:schemeClr val="accent1">
                  <a:lumMod val="60000"/>
                  <a:lumOff val="40000"/>
                </a:schemeClr>
              </a:solidFill>
              <a:latin typeface="Calibri" panose="020F0502020204030204" pitchFamily="34" charset="0"/>
            </a:endParaRPr>
          </a:p>
        </p:txBody>
      </p:sp>
      <p:pic>
        <p:nvPicPr>
          <p:cNvPr id="5" name="Picture 4" descr="multiple clust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2299" y="953939"/>
            <a:ext cx="6048375" cy="205596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736600" y="953939"/>
            <a:ext cx="4851400" cy="2862322"/>
          </a:xfrm>
          <a:prstGeom prst="rect">
            <a:avLst/>
          </a:prstGeom>
          <a:noFill/>
        </p:spPr>
        <p:txBody>
          <a:bodyPr wrap="square" rtlCol="0">
            <a:spAutoFit/>
          </a:bodyPr>
          <a:lstStyle/>
          <a:p>
            <a:pPr algn="just"/>
            <a:r>
              <a:rPr lang="en-US" sz="2000" dirty="0">
                <a:latin typeface="Calibri" panose="020F0502020204030204" pitchFamily="34" charset="0"/>
              </a:rPr>
              <a:t>Which of these cases do you think will give us the better clusters? If you look at case I</a:t>
            </a:r>
            <a:r>
              <a:rPr lang="en-US" sz="2000" dirty="0" smtClean="0">
                <a:latin typeface="Calibri" panose="020F0502020204030204" pitchFamily="34" charset="0"/>
              </a:rPr>
              <a:t>:</a:t>
            </a:r>
          </a:p>
          <a:p>
            <a:pPr algn="just"/>
            <a:endParaRPr lang="en-US" sz="2000" dirty="0">
              <a:latin typeface="Calibri" panose="020F0502020204030204" pitchFamily="34" charset="0"/>
            </a:endParaRPr>
          </a:p>
          <a:p>
            <a:pPr algn="just"/>
            <a:r>
              <a:rPr lang="en-US" sz="2000" dirty="0">
                <a:latin typeface="Calibri" panose="020F0502020204030204" pitchFamily="34" charset="0"/>
              </a:rPr>
              <a:t>Customers in the red and blue clusters are quite similar to each other. The top four points in the red cluster share similar properties as that of the top two customers in the blue cluster. They have high income and high debt value.</a:t>
            </a:r>
          </a:p>
        </p:txBody>
      </p:sp>
      <p:sp>
        <p:nvSpPr>
          <p:cNvPr id="7" name="TextBox 6"/>
          <p:cNvSpPr txBox="1"/>
          <p:nvPr/>
        </p:nvSpPr>
        <p:spPr>
          <a:xfrm>
            <a:off x="736600" y="3816261"/>
            <a:ext cx="10553700" cy="1323439"/>
          </a:xfrm>
          <a:prstGeom prst="rect">
            <a:avLst/>
          </a:prstGeom>
          <a:noFill/>
        </p:spPr>
        <p:txBody>
          <a:bodyPr wrap="square" rtlCol="0">
            <a:spAutoFit/>
          </a:bodyPr>
          <a:lstStyle/>
          <a:p>
            <a:pPr algn="just"/>
            <a:r>
              <a:rPr lang="en-US" sz="2000" b="1" dirty="0" smtClean="0">
                <a:latin typeface="Calibri" panose="020F0502020204030204" pitchFamily="34" charset="0"/>
              </a:rPr>
              <a:t>Whereas, if you look at case II:</a:t>
            </a:r>
            <a:r>
              <a:rPr lang="en-US" sz="2000" dirty="0" smtClean="0">
                <a:latin typeface="Calibri" panose="020F0502020204030204" pitchFamily="34" charset="0"/>
              </a:rPr>
              <a:t> </a:t>
            </a:r>
            <a:r>
              <a:rPr lang="en-US" sz="2000" dirty="0">
                <a:latin typeface="Calibri" panose="020F0502020204030204" pitchFamily="34" charset="0"/>
              </a:rPr>
              <a:t>Points in the red cluster are completely different from the customers in the blue cluster. All the customers in the red cluster have high income and high debt and customers in the blue cluster have high income and low debt value. Clearly we have a better clustering of customers in this case.</a:t>
            </a:r>
          </a:p>
        </p:txBody>
      </p:sp>
      <p:sp>
        <p:nvSpPr>
          <p:cNvPr id="8" name="TextBox 7"/>
          <p:cNvSpPr txBox="1"/>
          <p:nvPr/>
        </p:nvSpPr>
        <p:spPr>
          <a:xfrm>
            <a:off x="838200" y="5410200"/>
            <a:ext cx="10452100" cy="830997"/>
          </a:xfrm>
          <a:prstGeom prst="rect">
            <a:avLst/>
          </a:prstGeom>
          <a:noFill/>
        </p:spPr>
        <p:txBody>
          <a:bodyPr wrap="square" rtlCol="0">
            <a:spAutoFit/>
          </a:bodyPr>
          <a:lstStyle/>
          <a:p>
            <a:pPr algn="just"/>
            <a:r>
              <a:rPr lang="en-US" b="1" dirty="0">
                <a:latin typeface="Calibri" panose="020F0502020204030204" pitchFamily="34" charset="0"/>
              </a:rPr>
              <a:t>Hence</a:t>
            </a:r>
            <a:r>
              <a:rPr lang="en-US" dirty="0">
                <a:latin typeface="Calibri" panose="020F0502020204030204" pitchFamily="34" charset="0"/>
              </a:rPr>
              <a:t>, </a:t>
            </a:r>
            <a:r>
              <a:rPr lang="en-US" sz="2400" b="1" dirty="0">
                <a:solidFill>
                  <a:schemeClr val="accent3">
                    <a:lumMod val="20000"/>
                    <a:lumOff val="80000"/>
                  </a:schemeClr>
                </a:solidFill>
                <a:latin typeface="Calibri" panose="020F0502020204030204" pitchFamily="34" charset="0"/>
              </a:rPr>
              <a:t>data points from different clusters should be as different from each other as possible to have more meaningful clusters.</a:t>
            </a:r>
          </a:p>
        </p:txBody>
      </p:sp>
    </p:spTree>
    <p:extLst>
      <p:ext uri="{BB962C8B-B14F-4D97-AF65-F5344CB8AC3E}">
        <p14:creationId xmlns:p14="http://schemas.microsoft.com/office/powerpoint/2010/main" val="8602277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79182"/>
          </a:xfrm>
        </p:spPr>
        <p:txBody>
          <a:bodyPr/>
          <a:lstStyle/>
          <a:p>
            <a:r>
              <a:rPr lang="en-US" b="1" dirty="0">
                <a:latin typeface="Calibri" panose="020F0502020204030204" pitchFamily="34" charset="0"/>
              </a:rPr>
              <a:t>Evaluation Metrics for Clustering</a:t>
            </a:r>
            <a:r>
              <a:rPr lang="en-US" b="1" dirty="0"/>
              <a:t/>
            </a:r>
            <a:br>
              <a:rPr lang="en-US" b="1" dirty="0"/>
            </a:br>
            <a:endParaRPr lang="en-US" dirty="0"/>
          </a:p>
        </p:txBody>
      </p:sp>
      <p:sp>
        <p:nvSpPr>
          <p:cNvPr id="4" name="TextBox 3"/>
          <p:cNvSpPr txBox="1"/>
          <p:nvPr/>
        </p:nvSpPr>
        <p:spPr>
          <a:xfrm>
            <a:off x="787400" y="1371600"/>
            <a:ext cx="10629900" cy="646331"/>
          </a:xfrm>
          <a:prstGeom prst="rect">
            <a:avLst/>
          </a:prstGeom>
          <a:noFill/>
        </p:spPr>
        <p:txBody>
          <a:bodyPr wrap="square" rtlCol="0">
            <a:spAutoFit/>
          </a:bodyPr>
          <a:lstStyle/>
          <a:p>
            <a:r>
              <a:rPr lang="en-US" dirty="0">
                <a:latin typeface="Calibri" panose="020F0502020204030204" pitchFamily="34" charset="0"/>
              </a:rPr>
              <a:t>The primary aim of clustering is not just to make clusters, but to make good and meaningful ones. We saw this in the below example:</a:t>
            </a:r>
          </a:p>
        </p:txBody>
      </p:sp>
      <p:pic>
        <p:nvPicPr>
          <p:cNvPr id="4098" name="Picture 2" descr="multiple clust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2900" y="1827213"/>
            <a:ext cx="5994400" cy="249078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87400" y="2019300"/>
            <a:ext cx="4521200" cy="3139321"/>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Calibri" panose="020F0502020204030204" pitchFamily="34" charset="0"/>
              </a:rPr>
              <a:t>Here, we used only two features and hence it was easy for us to visualize and decide which of these clusters is better.</a:t>
            </a:r>
          </a:p>
          <a:p>
            <a:pPr marL="285750" indent="-285750" algn="just">
              <a:buFont typeface="Arial" panose="020B0604020202020204" pitchFamily="34" charset="0"/>
              <a:buChar char="•"/>
            </a:pPr>
            <a:r>
              <a:rPr lang="en-US" dirty="0">
                <a:latin typeface="Calibri" panose="020F0502020204030204" pitchFamily="34" charset="0"/>
              </a:rPr>
              <a:t>Unfortunately, that’s not how real-world scenarios work. We will have a ton of features to work with. Let’s take the customer segmentation example again – we will have features like customer’s income, occupation, gender, age, and many more. </a:t>
            </a:r>
          </a:p>
          <a:p>
            <a:pPr algn="just"/>
            <a:endParaRPr lang="en-US" dirty="0">
              <a:latin typeface="Calibri" panose="020F0502020204030204" pitchFamily="34" charset="0"/>
            </a:endParaRPr>
          </a:p>
        </p:txBody>
      </p:sp>
      <p:sp>
        <p:nvSpPr>
          <p:cNvPr id="6" name="TextBox 5"/>
          <p:cNvSpPr txBox="1"/>
          <p:nvPr/>
        </p:nvSpPr>
        <p:spPr>
          <a:xfrm>
            <a:off x="1066800" y="4978400"/>
            <a:ext cx="9931400" cy="1477328"/>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Calibri" panose="020F0502020204030204" pitchFamily="34" charset="0"/>
              </a:rPr>
              <a:t>Visualizing all these features together and deciding better and meaningful clusters would not be possible for us.</a:t>
            </a:r>
          </a:p>
          <a:p>
            <a:pPr marL="285750" indent="-285750" algn="just">
              <a:buFont typeface="Arial" panose="020B0604020202020204" pitchFamily="34" charset="0"/>
              <a:buChar char="•"/>
            </a:pPr>
            <a:r>
              <a:rPr lang="en-US" dirty="0">
                <a:latin typeface="Calibri" panose="020F0502020204030204" pitchFamily="34" charset="0"/>
              </a:rPr>
              <a:t>This is where we can make use of evaluation metrics. Let’s discuss a few of them and understand how we can use them to evaluate the quality of our clusters.</a:t>
            </a:r>
          </a:p>
          <a:p>
            <a:pPr marL="285750" indent="-285750" algn="just">
              <a:buFont typeface="Arial" panose="020B0604020202020204" pitchFamily="34" charset="0"/>
              <a:buChar char="•"/>
            </a:pPr>
            <a:endParaRPr lang="en-US" dirty="0">
              <a:latin typeface="Calibri" panose="020F0502020204030204" pitchFamily="34" charset="0"/>
            </a:endParaRPr>
          </a:p>
        </p:txBody>
      </p:sp>
    </p:spTree>
    <p:extLst>
      <p:ext uri="{BB962C8B-B14F-4D97-AF65-F5344CB8AC3E}">
        <p14:creationId xmlns:p14="http://schemas.microsoft.com/office/powerpoint/2010/main" val="2178631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37882"/>
          </a:xfrm>
        </p:spPr>
        <p:txBody>
          <a:bodyPr/>
          <a:lstStyle/>
          <a:p>
            <a:r>
              <a:rPr lang="en-US" sz="3200" b="1" dirty="0" smtClean="0">
                <a:latin typeface="Calibri" panose="020F0502020204030204" pitchFamily="34" charset="0"/>
              </a:rPr>
              <a:t>INERTIA:</a:t>
            </a:r>
            <a:endParaRPr lang="en-US" sz="3200" b="1" dirty="0">
              <a:latin typeface="Calibri" panose="020F0502020204030204" pitchFamily="34" charset="0"/>
            </a:endParaRPr>
          </a:p>
        </p:txBody>
      </p:sp>
      <p:sp>
        <p:nvSpPr>
          <p:cNvPr id="4" name="TextBox 3"/>
          <p:cNvSpPr txBox="1"/>
          <p:nvPr/>
        </p:nvSpPr>
        <p:spPr>
          <a:xfrm>
            <a:off x="863600" y="1206500"/>
            <a:ext cx="10312400"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latin typeface="Calibri" panose="020F0502020204030204" pitchFamily="34" charset="0"/>
              </a:rPr>
              <a:t>Recall the first property of clusters we covered above. This is what inertia evaluates. It tells us how far the points within a cluster are.</a:t>
            </a:r>
          </a:p>
          <a:p>
            <a:pPr marL="285750" indent="-285750">
              <a:buFont typeface="Arial" panose="020B0604020202020204" pitchFamily="34" charset="0"/>
              <a:buChar char="•"/>
            </a:pPr>
            <a:r>
              <a:rPr lang="en-US" sz="2400" b="1" dirty="0">
                <a:solidFill>
                  <a:srgbClr val="FF0000"/>
                </a:solidFill>
                <a:latin typeface="Calibri" panose="020F0502020204030204" pitchFamily="34" charset="0"/>
              </a:rPr>
              <a:t>I</a:t>
            </a:r>
            <a:r>
              <a:rPr lang="en-US" sz="2400" b="1" dirty="0" smtClean="0">
                <a:solidFill>
                  <a:srgbClr val="FF0000"/>
                </a:solidFill>
                <a:latin typeface="Calibri" panose="020F0502020204030204" pitchFamily="34" charset="0"/>
              </a:rPr>
              <a:t>nertia actually calculates the sum of all the points within a cluster from the centroid of that cluster.</a:t>
            </a:r>
            <a:endParaRPr lang="en-US" sz="2400" dirty="0" smtClean="0">
              <a:solidFill>
                <a:srgbClr val="FF0000"/>
              </a:solidFill>
              <a:latin typeface="Calibri" panose="020F0502020204030204" pitchFamily="34" charset="0"/>
            </a:endParaRPr>
          </a:p>
          <a:p>
            <a:pPr marL="285750" indent="-285750">
              <a:buFont typeface="Arial" panose="020B0604020202020204" pitchFamily="34" charset="0"/>
              <a:buChar char="•"/>
            </a:pPr>
            <a:r>
              <a:rPr lang="en-US" sz="2400" dirty="0" smtClean="0">
                <a:latin typeface="Calibri" panose="020F0502020204030204" pitchFamily="34" charset="0"/>
              </a:rPr>
              <a:t>We </a:t>
            </a:r>
            <a:r>
              <a:rPr lang="en-US" sz="2400" dirty="0">
                <a:latin typeface="Calibri" panose="020F0502020204030204" pitchFamily="34" charset="0"/>
              </a:rPr>
              <a:t>calculate this for all the clusters and the final inertial value is the sum of all these distances. This distance within the clusters is known as </a:t>
            </a:r>
            <a:r>
              <a:rPr lang="en-US" sz="2400" b="1" dirty="0" smtClean="0">
                <a:solidFill>
                  <a:schemeClr val="accent2">
                    <a:lumMod val="20000"/>
                    <a:lumOff val="80000"/>
                  </a:schemeClr>
                </a:solidFill>
                <a:latin typeface="Calibri" panose="020F0502020204030204" pitchFamily="34" charset="0"/>
              </a:rPr>
              <a:t>Intra-Cluster </a:t>
            </a:r>
            <a:r>
              <a:rPr lang="en-US" sz="2400" b="1" dirty="0">
                <a:solidFill>
                  <a:schemeClr val="accent2">
                    <a:lumMod val="20000"/>
                    <a:lumOff val="80000"/>
                  </a:schemeClr>
                </a:solidFill>
                <a:latin typeface="Calibri" panose="020F0502020204030204" pitchFamily="34" charset="0"/>
              </a:rPr>
              <a:t>D</a:t>
            </a:r>
            <a:r>
              <a:rPr lang="en-US" sz="2400" b="1" dirty="0" smtClean="0">
                <a:solidFill>
                  <a:schemeClr val="accent2">
                    <a:lumMod val="20000"/>
                    <a:lumOff val="80000"/>
                  </a:schemeClr>
                </a:solidFill>
                <a:latin typeface="Calibri" panose="020F0502020204030204" pitchFamily="34" charset="0"/>
              </a:rPr>
              <a:t>istance</a:t>
            </a:r>
            <a:r>
              <a:rPr lang="en-US" sz="2400" dirty="0">
                <a:latin typeface="Calibri" panose="020F0502020204030204" pitchFamily="34" charset="0"/>
              </a:rPr>
              <a:t>. So, inertia gives us the sum of I</a:t>
            </a:r>
            <a:r>
              <a:rPr lang="en-US" sz="2400" dirty="0" smtClean="0">
                <a:latin typeface="Calibri" panose="020F0502020204030204" pitchFamily="34" charset="0"/>
              </a:rPr>
              <a:t>ntra-cluster </a:t>
            </a:r>
            <a:r>
              <a:rPr lang="en-US" sz="2400" dirty="0">
                <a:latin typeface="Calibri" panose="020F0502020204030204" pitchFamily="34" charset="0"/>
              </a:rPr>
              <a:t>distances</a:t>
            </a:r>
            <a:r>
              <a:rPr lang="en-US" sz="2400" dirty="0" smtClean="0">
                <a:latin typeface="Calibri" panose="020F0502020204030204" pitchFamily="34" charset="0"/>
              </a:rPr>
              <a:t>:</a:t>
            </a:r>
            <a:endParaRPr lang="en-US" sz="2400" dirty="0">
              <a:latin typeface="Calibri" panose="020F0502020204030204" pitchFamily="34" charset="0"/>
            </a:endParaRPr>
          </a:p>
        </p:txBody>
      </p:sp>
      <p:pic>
        <p:nvPicPr>
          <p:cNvPr id="6146" name="Picture 2" descr="intra cluster dista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1375" y="3884156"/>
            <a:ext cx="2571750" cy="15716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63600" y="4100056"/>
            <a:ext cx="6705600"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Calibri" panose="020F0502020204030204" pitchFamily="34" charset="0"/>
              </a:rPr>
              <a:t>Is a small inertial value good or do we need a larger value? We want the points within the same cluster to be similar to each other, right? </a:t>
            </a:r>
            <a:endParaRPr lang="en-US" sz="2400" dirty="0" smtClean="0">
              <a:latin typeface="Calibri" panose="020F0502020204030204" pitchFamily="34" charset="0"/>
            </a:endParaRPr>
          </a:p>
          <a:p>
            <a:pPr marL="342900" indent="-342900">
              <a:buFont typeface="Arial" panose="020B0604020202020204" pitchFamily="34" charset="0"/>
              <a:buChar char="•"/>
            </a:pPr>
            <a:r>
              <a:rPr lang="en-US" sz="2400" dirty="0" smtClean="0">
                <a:latin typeface="Calibri" panose="020F0502020204030204" pitchFamily="34" charset="0"/>
              </a:rPr>
              <a:t>Hence</a:t>
            </a:r>
            <a:r>
              <a:rPr lang="en-US" sz="2400" dirty="0">
                <a:latin typeface="Calibri" panose="020F0502020204030204" pitchFamily="34" charset="0"/>
              </a:rPr>
              <a:t>, </a:t>
            </a:r>
            <a:r>
              <a:rPr lang="en-US" sz="2400" b="1" dirty="0">
                <a:solidFill>
                  <a:schemeClr val="accent3">
                    <a:lumMod val="40000"/>
                    <a:lumOff val="60000"/>
                  </a:schemeClr>
                </a:solidFill>
                <a:latin typeface="Calibri" panose="020F0502020204030204" pitchFamily="34" charset="0"/>
              </a:rPr>
              <a:t>T</a:t>
            </a:r>
            <a:r>
              <a:rPr lang="en-US" sz="2400" b="1" dirty="0" smtClean="0">
                <a:solidFill>
                  <a:schemeClr val="accent3">
                    <a:lumMod val="40000"/>
                    <a:lumOff val="60000"/>
                  </a:schemeClr>
                </a:solidFill>
                <a:latin typeface="Calibri" panose="020F0502020204030204" pitchFamily="34" charset="0"/>
              </a:rPr>
              <a:t>he </a:t>
            </a:r>
            <a:r>
              <a:rPr lang="en-US" sz="2400" b="1" dirty="0">
                <a:solidFill>
                  <a:schemeClr val="accent3">
                    <a:lumMod val="40000"/>
                    <a:lumOff val="60000"/>
                  </a:schemeClr>
                </a:solidFill>
                <a:latin typeface="Calibri" panose="020F0502020204030204" pitchFamily="34" charset="0"/>
              </a:rPr>
              <a:t>distance between them should be as low as possible</a:t>
            </a:r>
            <a:r>
              <a:rPr lang="en-US" sz="2400" dirty="0">
                <a:solidFill>
                  <a:schemeClr val="accent3">
                    <a:lumMod val="40000"/>
                    <a:lumOff val="60000"/>
                  </a:schemeClr>
                </a:solidFill>
                <a:latin typeface="Calibri" panose="020F0502020204030204" pitchFamily="34" charset="0"/>
              </a:rPr>
              <a:t>.</a:t>
            </a:r>
          </a:p>
        </p:txBody>
      </p:sp>
      <p:sp>
        <p:nvSpPr>
          <p:cNvPr id="6" name="Rectangle 5"/>
          <p:cNvSpPr/>
          <p:nvPr/>
        </p:nvSpPr>
        <p:spPr>
          <a:xfrm>
            <a:off x="1400329" y="6192480"/>
            <a:ext cx="9619941" cy="461665"/>
          </a:xfrm>
          <a:prstGeom prst="rect">
            <a:avLst/>
          </a:prstGeom>
          <a:noFill/>
        </p:spPr>
        <p:txBody>
          <a:bodyPr wrap="none" lIns="91440" tIns="45720" rIns="91440" bIns="45720">
            <a:spAutoFit/>
          </a:bodyPr>
          <a:lstStyle/>
          <a:p>
            <a:pPr algn="ctr"/>
            <a:r>
              <a:rPr lang="en-US" i="1" dirty="0"/>
              <a:t>we can say that </a:t>
            </a:r>
            <a:r>
              <a:rPr lang="en-US" sz="2400" b="1" i="1" dirty="0" smtClean="0">
                <a:solidFill>
                  <a:schemeClr val="accent2">
                    <a:lumMod val="60000"/>
                    <a:lumOff val="40000"/>
                  </a:schemeClr>
                </a:solidFill>
              </a:rPr>
              <a:t>The </a:t>
            </a:r>
            <a:r>
              <a:rPr lang="en-US" sz="2400" b="1" i="1" dirty="0">
                <a:solidFill>
                  <a:schemeClr val="accent2">
                    <a:lumMod val="60000"/>
                    <a:lumOff val="40000"/>
                  </a:schemeClr>
                </a:solidFill>
              </a:rPr>
              <a:t>L</a:t>
            </a:r>
            <a:r>
              <a:rPr lang="en-US" sz="2400" b="1" i="1" dirty="0" smtClean="0">
                <a:solidFill>
                  <a:schemeClr val="accent2">
                    <a:lumMod val="60000"/>
                    <a:lumOff val="40000"/>
                  </a:schemeClr>
                </a:solidFill>
              </a:rPr>
              <a:t>esser </a:t>
            </a:r>
            <a:r>
              <a:rPr lang="en-US" sz="2400" b="1" i="1" dirty="0">
                <a:solidFill>
                  <a:schemeClr val="accent2">
                    <a:lumMod val="60000"/>
                    <a:lumOff val="40000"/>
                  </a:schemeClr>
                </a:solidFill>
              </a:rPr>
              <a:t>the inertia value, </a:t>
            </a:r>
            <a:r>
              <a:rPr lang="en-US" sz="2400" b="1" i="1" dirty="0" smtClean="0">
                <a:solidFill>
                  <a:schemeClr val="accent2">
                    <a:lumMod val="60000"/>
                    <a:lumOff val="40000"/>
                  </a:schemeClr>
                </a:solidFill>
              </a:rPr>
              <a:t>better the </a:t>
            </a:r>
            <a:r>
              <a:rPr lang="en-US" sz="2400" b="1" i="1" dirty="0">
                <a:solidFill>
                  <a:schemeClr val="accent2">
                    <a:lumMod val="60000"/>
                    <a:lumOff val="40000"/>
                  </a:schemeClr>
                </a:solidFill>
              </a:rPr>
              <a:t>clusters are.</a:t>
            </a:r>
            <a:endParaRPr lang="en-US" sz="6600" b="1" cap="none" spc="0" dirty="0">
              <a:ln w="22225">
                <a:solidFill>
                  <a:schemeClr val="accent2"/>
                </a:solidFill>
                <a:prstDash val="solid"/>
              </a:ln>
              <a:solidFill>
                <a:schemeClr val="accent2">
                  <a:lumMod val="60000"/>
                  <a:lumOff val="40000"/>
                </a:schemeClr>
              </a:solidFill>
              <a:effectLst/>
            </a:endParaRPr>
          </a:p>
        </p:txBody>
      </p:sp>
    </p:spTree>
    <p:extLst>
      <p:ext uri="{BB962C8B-B14F-4D97-AF65-F5344CB8AC3E}">
        <p14:creationId xmlns:p14="http://schemas.microsoft.com/office/powerpoint/2010/main" val="324030323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806</TotalTime>
  <Words>1671</Words>
  <Application>Microsoft Office PowerPoint</Application>
  <PresentationFormat>Widescreen</PresentationFormat>
  <Paragraphs>109</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Century Gothic</vt:lpstr>
      <vt:lpstr>Wingdings 3</vt:lpstr>
      <vt:lpstr>Ion</vt:lpstr>
      <vt:lpstr>K-MEANS CLUSTERING</vt:lpstr>
      <vt:lpstr>What is CLUSTERING?</vt:lpstr>
      <vt:lpstr>So how can CLUSTERING now be defined:</vt:lpstr>
      <vt:lpstr>Is Clustering supervised or unsupervised?</vt:lpstr>
      <vt:lpstr>Properties of Clusters</vt:lpstr>
      <vt:lpstr>Properties of Clustering:</vt:lpstr>
      <vt:lpstr>PowerPoint Presentation</vt:lpstr>
      <vt:lpstr>Evaluation Metrics for Clustering </vt:lpstr>
      <vt:lpstr>INERTIA:</vt:lpstr>
      <vt:lpstr>DUNN INDEX:</vt:lpstr>
      <vt:lpstr>Introduction to K-Means Clustering</vt:lpstr>
      <vt:lpstr>How does K-means works?</vt:lpstr>
      <vt:lpstr>Cont.:</vt:lpstr>
      <vt:lpstr>Cont.:</vt:lpstr>
      <vt:lpstr>Challenges with the K-Means Clustering </vt:lpstr>
      <vt:lpstr>Cont.:</vt:lpstr>
      <vt:lpstr>Cont.:</vt:lpstr>
    </vt:vector>
  </TitlesOfParts>
  <Company>Barclays PLC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K-MEANS CLUSTERING</dc:title>
  <dc:creator>Dwivedi, Kushal</dc:creator>
  <cp:lastModifiedBy>kushal dwivedi</cp:lastModifiedBy>
  <cp:revision>25</cp:revision>
  <dcterms:created xsi:type="dcterms:W3CDTF">2019-12-19T10:59:10Z</dcterms:created>
  <dcterms:modified xsi:type="dcterms:W3CDTF">2019-12-22T11:44:54Z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754cbb2-29ed-4ffe-af90-a08465e0dd2c_Enabled">
    <vt:lpwstr>True</vt:lpwstr>
  </property>
  <property fmtid="{D5CDD505-2E9C-101B-9397-08002B2CF9AE}" pid="3" name="MSIP_Label_c754cbb2-29ed-4ffe-af90-a08465e0dd2c_SiteId">
    <vt:lpwstr>c4b62f1d-01e0-4107-a0cc-5ac886858b23</vt:lpwstr>
  </property>
  <property fmtid="{D5CDD505-2E9C-101B-9397-08002B2CF9AE}" pid="4" name="MSIP_Label_c754cbb2-29ed-4ffe-af90-a08465e0dd2c_Owner">
    <vt:lpwstr>KDwivedi@juniper.com</vt:lpwstr>
  </property>
  <property fmtid="{D5CDD505-2E9C-101B-9397-08002B2CF9AE}" pid="5" name="MSIP_Label_c754cbb2-29ed-4ffe-af90-a08465e0dd2c_SetDate">
    <vt:lpwstr>2019-12-19T12:34:11.8302730Z</vt:lpwstr>
  </property>
  <property fmtid="{D5CDD505-2E9C-101B-9397-08002B2CF9AE}" pid="6" name="MSIP_Label_c754cbb2-29ed-4ffe-af90-a08465e0dd2c_Name">
    <vt:lpwstr>Unrestricted</vt:lpwstr>
  </property>
  <property fmtid="{D5CDD505-2E9C-101B-9397-08002B2CF9AE}" pid="7" name="MSIP_Label_c754cbb2-29ed-4ffe-af90-a08465e0dd2c_Application">
    <vt:lpwstr>Microsoft Azure Information Protection</vt:lpwstr>
  </property>
  <property fmtid="{D5CDD505-2E9C-101B-9397-08002B2CF9AE}" pid="8" name="MSIP_Label_c754cbb2-29ed-4ffe-af90-a08465e0dd2c_Extended_MSFT_Method">
    <vt:lpwstr>Manual</vt:lpwstr>
  </property>
  <property fmtid="{D5CDD505-2E9C-101B-9397-08002B2CF9AE}" pid="9" name="BarclaysDC">
    <vt:lpwstr>Unrestricted</vt:lpwstr>
  </property>
</Properties>
</file>