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572294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B78ADB-4403-45C5-948A-CF65C26B8B4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350255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391528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324201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2010019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98582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3943048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919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44674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83653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B78ADB-4403-45C5-948A-CF65C26B8B4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9244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B78ADB-4403-45C5-948A-CF65C26B8B4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04199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B78ADB-4403-45C5-948A-CF65C26B8B43}"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295990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B78ADB-4403-45C5-948A-CF65C26B8B43}"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104756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B78ADB-4403-45C5-948A-CF65C26B8B43}"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218648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B78ADB-4403-45C5-948A-CF65C26B8B4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365086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B78ADB-4403-45C5-948A-CF65C26B8B4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9DA1D-6039-4B51-A420-A3C715A0D904}" type="slidenum">
              <a:rPr lang="en-US" smtClean="0"/>
              <a:t>‹#›</a:t>
            </a:fld>
            <a:endParaRPr lang="en-US"/>
          </a:p>
        </p:txBody>
      </p:sp>
    </p:spTree>
    <p:extLst>
      <p:ext uri="{BB962C8B-B14F-4D97-AF65-F5344CB8AC3E}">
        <p14:creationId xmlns:p14="http://schemas.microsoft.com/office/powerpoint/2010/main" val="255562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B78ADB-4403-45C5-948A-CF65C26B8B43}" type="datetimeFigureOut">
              <a:rPr lang="en-US" smtClean="0"/>
              <a:t>12/22/2019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19DA1D-6039-4B51-A420-A3C715A0D904}" type="slidenum">
              <a:rPr lang="en-US" smtClean="0"/>
              <a:t>‹#›</a:t>
            </a:fld>
            <a:endParaRPr lang="en-US"/>
          </a:p>
        </p:txBody>
      </p:sp>
    </p:spTree>
    <p:extLst>
      <p:ext uri="{BB962C8B-B14F-4D97-AF65-F5344CB8AC3E}">
        <p14:creationId xmlns:p14="http://schemas.microsoft.com/office/powerpoint/2010/main" val="34324267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144837"/>
          </a:xfrm>
        </p:spPr>
        <p:txBody>
          <a:bodyPr/>
          <a:lstStyle/>
          <a:p>
            <a:r>
              <a:rPr lang="en-US" b="1" dirty="0" smtClean="0">
                <a:latin typeface="+mn-lt"/>
              </a:rPr>
              <a:t>SUPPORT VECTOR MACHINES</a:t>
            </a:r>
            <a:endParaRPr lang="en-US" b="1" dirty="0">
              <a:latin typeface="+mn-lt"/>
            </a:endParaRPr>
          </a:p>
        </p:txBody>
      </p:sp>
    </p:spTree>
    <p:extLst>
      <p:ext uri="{BB962C8B-B14F-4D97-AF65-F5344CB8AC3E}">
        <p14:creationId xmlns:p14="http://schemas.microsoft.com/office/powerpoint/2010/main" val="218222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50757"/>
            <a:ext cx="10131425" cy="1072459"/>
          </a:xfrm>
        </p:spPr>
        <p:txBody>
          <a:bodyPr/>
          <a:lstStyle/>
          <a:p>
            <a:r>
              <a:rPr lang="en-US" b="1" dirty="0">
                <a:latin typeface="+mn-lt"/>
              </a:rPr>
              <a:t>What is Support Vector Machine</a:t>
            </a:r>
            <a:r>
              <a:rPr lang="en-US" b="1" dirty="0" smtClean="0">
                <a:latin typeface="+mn-lt"/>
              </a:rPr>
              <a:t>?</a:t>
            </a:r>
            <a:endParaRPr lang="en-US" dirty="0">
              <a:latin typeface="+mn-lt"/>
            </a:endParaRPr>
          </a:p>
        </p:txBody>
      </p:sp>
      <p:sp>
        <p:nvSpPr>
          <p:cNvPr id="4" name="TextBox 3"/>
          <p:cNvSpPr txBox="1"/>
          <p:nvPr/>
        </p:nvSpPr>
        <p:spPr>
          <a:xfrm>
            <a:off x="482601" y="939800"/>
            <a:ext cx="10756900" cy="1631216"/>
          </a:xfrm>
          <a:prstGeom prst="rect">
            <a:avLst/>
          </a:prstGeom>
          <a:noFill/>
        </p:spPr>
        <p:txBody>
          <a:bodyPr wrap="square" rtlCol="0">
            <a:spAutoFit/>
          </a:bodyPr>
          <a:lstStyle/>
          <a:p>
            <a:pPr algn="just"/>
            <a:r>
              <a:rPr lang="en-US" sz="2000" dirty="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p>
        </p:txBody>
      </p:sp>
      <p:pic>
        <p:nvPicPr>
          <p:cNvPr id="1026" name="Picture 2" descr="SVM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2679700"/>
            <a:ext cx="5435599" cy="2790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000" y="5753100"/>
            <a:ext cx="10731500" cy="707886"/>
          </a:xfrm>
          <a:prstGeom prst="rect">
            <a:avLst/>
          </a:prstGeom>
          <a:noFill/>
        </p:spPr>
        <p:txBody>
          <a:bodyPr wrap="square" rtlCol="0">
            <a:spAutoFit/>
          </a:bodyPr>
          <a:lstStyle/>
          <a:p>
            <a:r>
              <a:rPr lang="en-US" sz="2000" dirty="0"/>
              <a:t>Support Vectors are simply the co-ordinates of individual observation. Support Vector Machine is a frontier which best segregates the two classes (hyper-plane/ line).</a:t>
            </a:r>
          </a:p>
        </p:txBody>
      </p:sp>
    </p:spTree>
    <p:extLst>
      <p:ext uri="{BB962C8B-B14F-4D97-AF65-F5344CB8AC3E}">
        <p14:creationId xmlns:p14="http://schemas.microsoft.com/office/powerpoint/2010/main" val="224726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1"/>
            <a:ext cx="10131425" cy="838200"/>
          </a:xfrm>
        </p:spPr>
        <p:txBody>
          <a:bodyPr/>
          <a:lstStyle/>
          <a:p>
            <a:r>
              <a:rPr lang="en-US" b="1" dirty="0"/>
              <a:t>How does it work</a:t>
            </a:r>
            <a:r>
              <a:rPr lang="en-US" b="1" dirty="0" smtClean="0"/>
              <a:t>?</a:t>
            </a:r>
            <a:endParaRPr lang="en-US" dirty="0"/>
          </a:p>
        </p:txBody>
      </p:sp>
      <p:sp>
        <p:nvSpPr>
          <p:cNvPr id="4" name="TextBox 3"/>
          <p:cNvSpPr txBox="1"/>
          <p:nvPr/>
        </p:nvSpPr>
        <p:spPr>
          <a:xfrm>
            <a:off x="850900" y="952501"/>
            <a:ext cx="10744200" cy="2031325"/>
          </a:xfrm>
          <a:prstGeom prst="rect">
            <a:avLst/>
          </a:prstGeom>
          <a:noFill/>
        </p:spPr>
        <p:txBody>
          <a:bodyPr wrap="square" rtlCol="0">
            <a:spAutoFit/>
          </a:bodyPr>
          <a:lstStyle/>
          <a:p>
            <a:r>
              <a:rPr lang="en-US" dirty="0"/>
              <a:t>Now the burning question is “How can we identify the right hyper-plane?”. Don’t worry, it’s not as hard as you think</a:t>
            </a:r>
            <a:r>
              <a:rPr lang="en-US" dirty="0" smtClean="0"/>
              <a:t>!</a:t>
            </a:r>
          </a:p>
          <a:p>
            <a:endParaRPr lang="en-US" dirty="0"/>
          </a:p>
          <a:p>
            <a:r>
              <a:rPr lang="en-US" dirty="0"/>
              <a:t>Let’s understand:</a:t>
            </a:r>
          </a:p>
          <a:p>
            <a:r>
              <a:rPr lang="en-US" b="1" dirty="0"/>
              <a:t>Identify the right hyper-plane (Scenario-1): </a:t>
            </a:r>
            <a:r>
              <a:rPr lang="en-US" dirty="0"/>
              <a:t>Here, we have three hyper-planes (A, B and C). Now, identify the right hyper-plane to classify star and circle.</a:t>
            </a:r>
          </a:p>
          <a:p>
            <a:endParaRPr lang="en-US" dirty="0"/>
          </a:p>
        </p:txBody>
      </p:sp>
      <p:pic>
        <p:nvPicPr>
          <p:cNvPr id="7" name="Picture 6"/>
          <p:cNvPicPr>
            <a:picLocks noChangeAspect="1"/>
          </p:cNvPicPr>
          <p:nvPr/>
        </p:nvPicPr>
        <p:blipFill>
          <a:blip r:embed="rId2"/>
          <a:stretch>
            <a:fillRect/>
          </a:stretch>
        </p:blipFill>
        <p:spPr>
          <a:xfrm>
            <a:off x="995362" y="2983826"/>
            <a:ext cx="4638675" cy="3276600"/>
          </a:xfrm>
          <a:prstGeom prst="rect">
            <a:avLst/>
          </a:prstGeom>
        </p:spPr>
      </p:pic>
      <p:sp>
        <p:nvSpPr>
          <p:cNvPr id="8" name="TextBox 7"/>
          <p:cNvSpPr txBox="1"/>
          <p:nvPr/>
        </p:nvSpPr>
        <p:spPr>
          <a:xfrm>
            <a:off x="6108700" y="2742526"/>
            <a:ext cx="5194300" cy="3477875"/>
          </a:xfrm>
          <a:prstGeom prst="rect">
            <a:avLst/>
          </a:prstGeom>
          <a:noFill/>
        </p:spPr>
        <p:txBody>
          <a:bodyPr wrap="square" rtlCol="0">
            <a:spAutoFit/>
          </a:bodyPr>
          <a:lstStyle/>
          <a:p>
            <a:pPr algn="just"/>
            <a:r>
              <a:rPr lang="en-US" sz="2800" dirty="0" smtClean="0"/>
              <a:t>Remember a</a:t>
            </a:r>
            <a:r>
              <a:rPr lang="en-US" sz="2800" dirty="0"/>
              <a:t> thumb rule to identify the right hyper-plane: “</a:t>
            </a:r>
            <a:r>
              <a:rPr lang="en-US" sz="3600" i="1" dirty="0">
                <a:solidFill>
                  <a:schemeClr val="accent6"/>
                </a:solidFill>
              </a:rPr>
              <a:t>Select the hyper-plane which segregates the two classes better</a:t>
            </a:r>
            <a:r>
              <a:rPr lang="en-US" sz="3600" i="1" dirty="0"/>
              <a:t>”. </a:t>
            </a:r>
            <a:endParaRPr lang="en-US" sz="3600" i="1" dirty="0" smtClean="0"/>
          </a:p>
          <a:p>
            <a:pPr algn="just"/>
            <a:r>
              <a:rPr lang="en-US" sz="2800" dirty="0" smtClean="0"/>
              <a:t>In </a:t>
            </a:r>
            <a:r>
              <a:rPr lang="en-US" sz="2800" dirty="0"/>
              <a:t>this scenario, hyper-plane “B” has excellently performed this job</a:t>
            </a:r>
            <a:r>
              <a:rPr lang="en-US" sz="2000" dirty="0"/>
              <a:t>.</a:t>
            </a:r>
            <a:endParaRPr lang="en-US" sz="2800" dirty="0"/>
          </a:p>
        </p:txBody>
      </p:sp>
    </p:spTree>
    <p:extLst>
      <p:ext uri="{BB962C8B-B14F-4D97-AF65-F5344CB8AC3E}">
        <p14:creationId xmlns:p14="http://schemas.microsoft.com/office/powerpoint/2010/main" val="215808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546100"/>
            <a:ext cx="10858500" cy="707886"/>
          </a:xfrm>
          <a:prstGeom prst="rect">
            <a:avLst/>
          </a:prstGeom>
          <a:noFill/>
        </p:spPr>
        <p:txBody>
          <a:bodyPr wrap="square" rtlCol="0">
            <a:spAutoFit/>
          </a:bodyPr>
          <a:lstStyle/>
          <a:p>
            <a:r>
              <a:rPr lang="en-US" sz="2000" b="1" dirty="0"/>
              <a:t>Identify the right hyper-plane (Scenario-2): </a:t>
            </a:r>
            <a:r>
              <a:rPr lang="en-US" sz="2000" dirty="0"/>
              <a:t>Here, we have three hyper-planes (A, B and C) and all are segregating the classes well. Now, How can we identify the right hyper-plane?</a:t>
            </a:r>
          </a:p>
        </p:txBody>
      </p:sp>
      <p:pic>
        <p:nvPicPr>
          <p:cNvPr id="6" name="Picture 5"/>
          <p:cNvPicPr>
            <a:picLocks noChangeAspect="1"/>
          </p:cNvPicPr>
          <p:nvPr/>
        </p:nvPicPr>
        <p:blipFill>
          <a:blip r:embed="rId2"/>
          <a:stretch>
            <a:fillRect/>
          </a:stretch>
        </p:blipFill>
        <p:spPr>
          <a:xfrm>
            <a:off x="1447800" y="1631950"/>
            <a:ext cx="4114800" cy="2838450"/>
          </a:xfrm>
          <a:prstGeom prst="rect">
            <a:avLst/>
          </a:prstGeom>
        </p:spPr>
      </p:pic>
      <p:sp>
        <p:nvSpPr>
          <p:cNvPr id="7" name="AutoShape 4" descr="SVM_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7023100" y="1631950"/>
            <a:ext cx="4141787" cy="2838450"/>
          </a:xfrm>
          <a:prstGeom prst="rect">
            <a:avLst/>
          </a:prstGeom>
        </p:spPr>
      </p:pic>
      <p:sp>
        <p:nvSpPr>
          <p:cNvPr id="9" name="TextBox 8"/>
          <p:cNvSpPr txBox="1"/>
          <p:nvPr/>
        </p:nvSpPr>
        <p:spPr>
          <a:xfrm>
            <a:off x="1079500" y="4724400"/>
            <a:ext cx="4762500" cy="1477328"/>
          </a:xfrm>
          <a:prstGeom prst="rect">
            <a:avLst/>
          </a:prstGeom>
          <a:noFill/>
        </p:spPr>
        <p:txBody>
          <a:bodyPr wrap="square" rtlCol="0">
            <a:spAutoFit/>
          </a:bodyPr>
          <a:lstStyle/>
          <a:p>
            <a:pPr algn="just"/>
            <a:r>
              <a:rPr lang="en-US" dirty="0"/>
              <a:t>Here, maximizing the distances between nearest data point (either class) and hyper-plane will help us to decide the right hyper-plane. This distance is called as </a:t>
            </a:r>
            <a:r>
              <a:rPr lang="en-US" b="1" dirty="0"/>
              <a:t>Margin</a:t>
            </a:r>
            <a:r>
              <a:rPr lang="en-US" dirty="0"/>
              <a:t>. Let’s look at the </a:t>
            </a:r>
            <a:r>
              <a:rPr lang="en-US" dirty="0" smtClean="0"/>
              <a:t>other </a:t>
            </a:r>
            <a:r>
              <a:rPr lang="en-US" dirty="0"/>
              <a:t>snapshot:</a:t>
            </a:r>
          </a:p>
        </p:txBody>
      </p:sp>
      <p:sp>
        <p:nvSpPr>
          <p:cNvPr id="10" name="TextBox 9"/>
          <p:cNvSpPr txBox="1"/>
          <p:nvPr/>
        </p:nvSpPr>
        <p:spPr>
          <a:xfrm>
            <a:off x="7023100" y="4737100"/>
            <a:ext cx="4660900" cy="2031325"/>
          </a:xfrm>
          <a:prstGeom prst="rect">
            <a:avLst/>
          </a:prstGeom>
          <a:noFill/>
        </p:spPr>
        <p:txBody>
          <a:bodyPr wrap="square" rtlCol="0">
            <a:spAutoFit/>
          </a:bodyPr>
          <a:lstStyle/>
          <a:p>
            <a:pPr algn="just"/>
            <a:r>
              <a:rPr lang="en-US" dirty="0"/>
              <a:t>Above, you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p>
        </p:txBody>
      </p:sp>
    </p:spTree>
    <p:extLst>
      <p:ext uri="{BB962C8B-B14F-4D97-AF65-F5344CB8AC3E}">
        <p14:creationId xmlns:p14="http://schemas.microsoft.com/office/powerpoint/2010/main" val="173251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0100" y="419100"/>
            <a:ext cx="10401300" cy="923330"/>
          </a:xfrm>
          <a:prstGeom prst="rect">
            <a:avLst/>
          </a:prstGeom>
          <a:noFill/>
        </p:spPr>
        <p:txBody>
          <a:bodyPr wrap="square" rtlCol="0">
            <a:spAutoFit/>
          </a:bodyPr>
          <a:lstStyle/>
          <a:p>
            <a:r>
              <a:rPr lang="en-US" b="1" dirty="0"/>
              <a:t>Identify the right hyper-plane (Scenario-3):</a:t>
            </a:r>
            <a:r>
              <a:rPr lang="en-US" dirty="0"/>
              <a:t>Hint:</a:t>
            </a:r>
            <a:r>
              <a:rPr lang="en-US" b="1" dirty="0"/>
              <a:t> </a:t>
            </a:r>
            <a:r>
              <a:rPr lang="en-US" dirty="0"/>
              <a:t>Use the rules as discussed in previous section to identify the right hyper-plane</a:t>
            </a:r>
          </a:p>
          <a:p>
            <a:endParaRPr lang="en-US" dirty="0"/>
          </a:p>
        </p:txBody>
      </p:sp>
      <p:pic>
        <p:nvPicPr>
          <p:cNvPr id="5" name="Picture 4"/>
          <p:cNvPicPr>
            <a:picLocks noChangeAspect="1"/>
          </p:cNvPicPr>
          <p:nvPr/>
        </p:nvPicPr>
        <p:blipFill>
          <a:blip r:embed="rId2"/>
          <a:stretch>
            <a:fillRect/>
          </a:stretch>
        </p:blipFill>
        <p:spPr>
          <a:xfrm>
            <a:off x="6854825" y="1438275"/>
            <a:ext cx="4629150" cy="3295650"/>
          </a:xfrm>
          <a:prstGeom prst="rect">
            <a:avLst/>
          </a:prstGeom>
        </p:spPr>
      </p:pic>
      <p:sp>
        <p:nvSpPr>
          <p:cNvPr id="6" name="TextBox 5"/>
          <p:cNvSpPr txBox="1"/>
          <p:nvPr/>
        </p:nvSpPr>
        <p:spPr>
          <a:xfrm>
            <a:off x="952500" y="1654939"/>
            <a:ext cx="4762500" cy="2862322"/>
          </a:xfrm>
          <a:prstGeom prst="rect">
            <a:avLst/>
          </a:prstGeom>
          <a:noFill/>
        </p:spPr>
        <p:txBody>
          <a:bodyPr wrap="square" rtlCol="0">
            <a:spAutoFit/>
          </a:bodyPr>
          <a:lstStyle/>
          <a:p>
            <a:pPr algn="just"/>
            <a:r>
              <a:rPr lang="en-US" dirty="0"/>
              <a:t>Some of you may have selected the hyper-plane </a:t>
            </a:r>
            <a:r>
              <a:rPr lang="en-US" b="1" dirty="0"/>
              <a:t>B </a:t>
            </a:r>
            <a:r>
              <a:rPr lang="en-US" dirty="0"/>
              <a:t>as it has higher margin compared to </a:t>
            </a:r>
            <a:r>
              <a:rPr lang="en-US" b="1" dirty="0"/>
              <a:t>A. </a:t>
            </a:r>
            <a:endParaRPr lang="en-US" b="1" dirty="0" smtClean="0"/>
          </a:p>
          <a:p>
            <a:pPr algn="just"/>
            <a:endParaRPr lang="en-US" b="1" dirty="0"/>
          </a:p>
          <a:p>
            <a:pPr algn="just"/>
            <a:r>
              <a:rPr lang="en-US" dirty="0" smtClean="0"/>
              <a:t>But</a:t>
            </a:r>
            <a:r>
              <a:rPr lang="en-US" dirty="0"/>
              <a:t>, here is the catch, SVM selects the hyper-plane which classifies the classes accurately prior to maximizing margin. </a:t>
            </a:r>
            <a:endParaRPr lang="en-US" dirty="0" smtClean="0"/>
          </a:p>
          <a:p>
            <a:pPr algn="just"/>
            <a:endParaRPr lang="en-US" dirty="0"/>
          </a:p>
          <a:p>
            <a:pPr algn="just"/>
            <a:r>
              <a:rPr lang="en-US" dirty="0" smtClean="0"/>
              <a:t>Here</a:t>
            </a:r>
            <a:r>
              <a:rPr lang="en-US" dirty="0"/>
              <a:t>, hyper-plane B has a classification error and A has classified all correctly. Therefore, the right hyper-plane is </a:t>
            </a:r>
            <a:r>
              <a:rPr lang="en-US" b="1" dirty="0"/>
              <a:t>A.</a:t>
            </a:r>
            <a:endParaRPr lang="en-US" dirty="0"/>
          </a:p>
        </p:txBody>
      </p:sp>
    </p:spTree>
    <p:extLst>
      <p:ext uri="{BB962C8B-B14F-4D97-AF65-F5344CB8AC3E}">
        <p14:creationId xmlns:p14="http://schemas.microsoft.com/office/powerpoint/2010/main" val="123061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508000"/>
            <a:ext cx="10744200" cy="646331"/>
          </a:xfrm>
          <a:prstGeom prst="rect">
            <a:avLst/>
          </a:prstGeom>
          <a:noFill/>
        </p:spPr>
        <p:txBody>
          <a:bodyPr wrap="square" rtlCol="0">
            <a:spAutoFit/>
          </a:bodyPr>
          <a:lstStyle/>
          <a:p>
            <a:r>
              <a:rPr lang="en-US" b="1" dirty="0"/>
              <a:t>Can we classify two classes (Scenario-4)?: </a:t>
            </a:r>
            <a:r>
              <a:rPr lang="en-US" dirty="0"/>
              <a:t>Below, I am unable to segregate the two classes using a straight line, as one of star lies in the territory of other(circle) class as an outlier. </a:t>
            </a:r>
          </a:p>
        </p:txBody>
      </p:sp>
      <p:pic>
        <p:nvPicPr>
          <p:cNvPr id="5" name="Picture 4"/>
          <p:cNvPicPr>
            <a:picLocks noChangeAspect="1"/>
          </p:cNvPicPr>
          <p:nvPr/>
        </p:nvPicPr>
        <p:blipFill>
          <a:blip r:embed="rId2"/>
          <a:stretch>
            <a:fillRect/>
          </a:stretch>
        </p:blipFill>
        <p:spPr>
          <a:xfrm>
            <a:off x="660400" y="1339850"/>
            <a:ext cx="4648200" cy="3009900"/>
          </a:xfrm>
          <a:prstGeom prst="rect">
            <a:avLst/>
          </a:prstGeom>
        </p:spPr>
      </p:pic>
      <p:pic>
        <p:nvPicPr>
          <p:cNvPr id="6" name="Picture 5"/>
          <p:cNvPicPr>
            <a:picLocks noChangeAspect="1"/>
          </p:cNvPicPr>
          <p:nvPr/>
        </p:nvPicPr>
        <p:blipFill>
          <a:blip r:embed="rId3"/>
          <a:stretch>
            <a:fillRect/>
          </a:stretch>
        </p:blipFill>
        <p:spPr>
          <a:xfrm>
            <a:off x="6334125" y="1339850"/>
            <a:ext cx="4400550" cy="2962275"/>
          </a:xfrm>
          <a:prstGeom prst="rect">
            <a:avLst/>
          </a:prstGeom>
        </p:spPr>
      </p:pic>
      <p:sp>
        <p:nvSpPr>
          <p:cNvPr id="7" name="TextBox 6"/>
          <p:cNvSpPr txBox="1"/>
          <p:nvPr/>
        </p:nvSpPr>
        <p:spPr>
          <a:xfrm>
            <a:off x="3035300" y="4724400"/>
            <a:ext cx="5537200" cy="1569660"/>
          </a:xfrm>
          <a:prstGeom prst="rect">
            <a:avLst/>
          </a:prstGeom>
          <a:noFill/>
        </p:spPr>
        <p:txBody>
          <a:bodyPr wrap="square" rtlCol="0">
            <a:spAutoFit/>
          </a:bodyPr>
          <a:lstStyle/>
          <a:p>
            <a:pPr algn="just"/>
            <a:r>
              <a:rPr lang="en-US" dirty="0"/>
              <a:t>As I have already mentioned, one star at other end is like an outlier for star class. </a:t>
            </a:r>
            <a:r>
              <a:rPr lang="en-US" sz="2000" b="1" dirty="0">
                <a:solidFill>
                  <a:schemeClr val="accent6"/>
                </a:solidFill>
              </a:rPr>
              <a:t>SVM has a feature to ignore outliers and find the hyper-plane that has maximum margin</a:t>
            </a:r>
            <a:r>
              <a:rPr lang="en-US" dirty="0"/>
              <a:t>. Hence, we can say, SVM is robust to outliers.</a:t>
            </a:r>
          </a:p>
        </p:txBody>
      </p:sp>
    </p:spTree>
    <p:extLst>
      <p:ext uri="{BB962C8B-B14F-4D97-AF65-F5344CB8AC3E}">
        <p14:creationId xmlns:p14="http://schemas.microsoft.com/office/powerpoint/2010/main" val="4239238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393700"/>
            <a:ext cx="10731500" cy="923330"/>
          </a:xfrm>
          <a:prstGeom prst="rect">
            <a:avLst/>
          </a:prstGeom>
          <a:noFill/>
        </p:spPr>
        <p:txBody>
          <a:bodyPr wrap="square" rtlCol="0">
            <a:spAutoFit/>
          </a:bodyPr>
          <a:lstStyle/>
          <a:p>
            <a:pPr algn="just"/>
            <a:r>
              <a:rPr lang="en-US" b="1" dirty="0"/>
              <a:t>Find the hyper-plane to segregate to classes (Scenario-5): </a:t>
            </a:r>
            <a:r>
              <a:rPr lang="en-US" dirty="0"/>
              <a:t>In the scenario below, we can’t have linear hyper-plane between the two classes, so how does SVM classify these two classes? Till now, we have only looked at the linear hyper-plane.</a:t>
            </a:r>
          </a:p>
        </p:txBody>
      </p:sp>
      <p:pic>
        <p:nvPicPr>
          <p:cNvPr id="6" name="Picture 5"/>
          <p:cNvPicPr>
            <a:picLocks noChangeAspect="1"/>
          </p:cNvPicPr>
          <p:nvPr/>
        </p:nvPicPr>
        <p:blipFill>
          <a:blip r:embed="rId2"/>
          <a:stretch>
            <a:fillRect/>
          </a:stretch>
        </p:blipFill>
        <p:spPr>
          <a:xfrm>
            <a:off x="800100" y="1317030"/>
            <a:ext cx="4699000" cy="3260456"/>
          </a:xfrm>
          <a:prstGeom prst="rect">
            <a:avLst/>
          </a:prstGeom>
        </p:spPr>
      </p:pic>
      <p:sp>
        <p:nvSpPr>
          <p:cNvPr id="7" name="TextBox 6"/>
          <p:cNvSpPr txBox="1"/>
          <p:nvPr/>
        </p:nvSpPr>
        <p:spPr>
          <a:xfrm>
            <a:off x="901700" y="4864100"/>
            <a:ext cx="4305300" cy="1477328"/>
          </a:xfrm>
          <a:prstGeom prst="rect">
            <a:avLst/>
          </a:prstGeom>
          <a:noFill/>
        </p:spPr>
        <p:txBody>
          <a:bodyPr wrap="square" rtlCol="0">
            <a:spAutoFit/>
          </a:bodyPr>
          <a:lstStyle/>
          <a:p>
            <a:pPr algn="just"/>
            <a:r>
              <a:rPr lang="en-US" dirty="0"/>
              <a:t>SVM can solve this problem. Easily! It solves this problem by introducing additional feature. Here, we will add a new feature z=x^2+y^2. Now, let’s plot the data points on axis x and z:</a:t>
            </a:r>
          </a:p>
        </p:txBody>
      </p:sp>
      <p:pic>
        <p:nvPicPr>
          <p:cNvPr id="8" name="Picture 7"/>
          <p:cNvPicPr>
            <a:picLocks noChangeAspect="1"/>
          </p:cNvPicPr>
          <p:nvPr/>
        </p:nvPicPr>
        <p:blipFill>
          <a:blip r:embed="rId3"/>
          <a:stretch>
            <a:fillRect/>
          </a:stretch>
        </p:blipFill>
        <p:spPr>
          <a:xfrm>
            <a:off x="6678612" y="1317030"/>
            <a:ext cx="4143375" cy="3247161"/>
          </a:xfrm>
          <a:prstGeom prst="rect">
            <a:avLst/>
          </a:prstGeom>
        </p:spPr>
      </p:pic>
      <p:sp>
        <p:nvSpPr>
          <p:cNvPr id="9" name="TextBox 8"/>
          <p:cNvSpPr txBox="1"/>
          <p:nvPr/>
        </p:nvSpPr>
        <p:spPr>
          <a:xfrm>
            <a:off x="6413500" y="4699000"/>
            <a:ext cx="5537200" cy="2308324"/>
          </a:xfrm>
          <a:prstGeom prst="rect">
            <a:avLst/>
          </a:prstGeom>
          <a:noFill/>
        </p:spPr>
        <p:txBody>
          <a:bodyPr wrap="square" rtlCol="0">
            <a:spAutoFit/>
          </a:bodyPr>
          <a:lstStyle/>
          <a:p>
            <a:pPr algn="just"/>
            <a:r>
              <a:rPr lang="en-US" dirty="0"/>
              <a:t>In above plot, points to consider are:</a:t>
            </a:r>
          </a:p>
          <a:p>
            <a:pPr marL="285750" indent="-285750" algn="just">
              <a:buFont typeface="Arial" panose="020B0604020202020204" pitchFamily="34" charset="0"/>
              <a:buChar char="•"/>
            </a:pPr>
            <a:r>
              <a:rPr lang="en-US" dirty="0"/>
              <a:t>All values for z would be positive always because z is the squared sum of both x and y</a:t>
            </a:r>
          </a:p>
          <a:p>
            <a:pPr marL="285750" indent="-285750" algn="just">
              <a:buFont typeface="Arial" panose="020B0604020202020204" pitchFamily="34" charset="0"/>
              <a:buChar char="•"/>
            </a:pPr>
            <a:r>
              <a:rPr lang="en-US" dirty="0"/>
              <a:t>In the original plot, red circles appear close to the origin of x and y axes, leading to lower value of z and star relatively away from the origin result to higher value of z.</a:t>
            </a:r>
          </a:p>
          <a:p>
            <a:pPr algn="just"/>
            <a:endParaRPr lang="en-US" dirty="0"/>
          </a:p>
        </p:txBody>
      </p:sp>
    </p:spTree>
    <p:extLst>
      <p:ext uri="{BB962C8B-B14F-4D97-AF65-F5344CB8AC3E}">
        <p14:creationId xmlns:p14="http://schemas.microsoft.com/office/powerpoint/2010/main" val="41190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8700" y="558800"/>
            <a:ext cx="10261600" cy="4801314"/>
          </a:xfrm>
          <a:prstGeom prst="rect">
            <a:avLst/>
          </a:prstGeom>
          <a:noFill/>
        </p:spPr>
        <p:txBody>
          <a:bodyPr wrap="square" rtlCol="0">
            <a:spAutoFit/>
          </a:bodyPr>
          <a:lstStyle/>
          <a:p>
            <a:pPr algn="just"/>
            <a:r>
              <a:rPr lang="en-US" b="1" dirty="0"/>
              <a:t>Pros and Cons associated with </a:t>
            </a:r>
            <a:r>
              <a:rPr lang="en-US" b="1" dirty="0" smtClean="0"/>
              <a:t>SVM</a:t>
            </a:r>
          </a:p>
          <a:p>
            <a:pPr algn="just"/>
            <a:endParaRPr lang="en-US" b="1" dirty="0"/>
          </a:p>
          <a:p>
            <a:pPr algn="just"/>
            <a:r>
              <a:rPr lang="en-US" b="1" dirty="0"/>
              <a:t>Pros:</a:t>
            </a:r>
            <a:endParaRPr lang="en-US" dirty="0"/>
          </a:p>
          <a:p>
            <a:pPr marL="742950" lvl="1" indent="-285750" algn="just">
              <a:buFont typeface="Arial" panose="020B0604020202020204" pitchFamily="34" charset="0"/>
              <a:buChar char="•"/>
            </a:pPr>
            <a:r>
              <a:rPr lang="en-US" dirty="0"/>
              <a:t>It works really well with clear margin of separation</a:t>
            </a:r>
          </a:p>
          <a:p>
            <a:pPr marL="742950" lvl="1" indent="-285750" algn="just">
              <a:buFont typeface="Arial" panose="020B0604020202020204" pitchFamily="34" charset="0"/>
              <a:buChar char="•"/>
            </a:pPr>
            <a:r>
              <a:rPr lang="en-US" dirty="0"/>
              <a:t>It is effective in high dimensional spaces.</a:t>
            </a:r>
          </a:p>
          <a:p>
            <a:pPr marL="742950" lvl="1" indent="-285750" algn="just">
              <a:buFont typeface="Arial" panose="020B0604020202020204" pitchFamily="34" charset="0"/>
              <a:buChar char="•"/>
            </a:pPr>
            <a:r>
              <a:rPr lang="en-US" dirty="0"/>
              <a:t>It is effective in cases where number of dimensions is greater than the number of samples.</a:t>
            </a:r>
          </a:p>
          <a:p>
            <a:pPr marL="742950" lvl="1" indent="-285750" algn="just">
              <a:buFont typeface="Arial" panose="020B0604020202020204" pitchFamily="34" charset="0"/>
              <a:buChar char="•"/>
            </a:pPr>
            <a:r>
              <a:rPr lang="en-US" dirty="0"/>
              <a:t>It uses a subset of training points in the decision function (called support vectors), so it is also memory efficient</a:t>
            </a:r>
            <a:r>
              <a:rPr lang="en-US" dirty="0" smtClean="0"/>
              <a:t>.</a:t>
            </a:r>
          </a:p>
          <a:p>
            <a:pPr lvl="1" algn="just"/>
            <a:endParaRPr lang="en-US" dirty="0"/>
          </a:p>
          <a:p>
            <a:pPr lvl="1" algn="just"/>
            <a:endParaRPr lang="en-US" dirty="0"/>
          </a:p>
          <a:p>
            <a:pPr algn="just"/>
            <a:r>
              <a:rPr lang="en-US" b="1" dirty="0"/>
              <a:t>Cons:</a:t>
            </a:r>
            <a:endParaRPr lang="en-US" dirty="0"/>
          </a:p>
          <a:p>
            <a:pPr marL="742950" lvl="1" indent="-285750" algn="just">
              <a:buFont typeface="Arial" panose="020B0604020202020204" pitchFamily="34" charset="0"/>
              <a:buChar char="•"/>
            </a:pPr>
            <a:r>
              <a:rPr lang="en-US" dirty="0"/>
              <a:t>It doesn’t perform well, when we have large data set because the required training time is higher</a:t>
            </a:r>
          </a:p>
          <a:p>
            <a:pPr marL="742950" lvl="1" indent="-285750" algn="just">
              <a:buFont typeface="Arial" panose="020B0604020202020204" pitchFamily="34" charset="0"/>
              <a:buChar char="•"/>
            </a:pPr>
            <a:r>
              <a:rPr lang="en-US" dirty="0"/>
              <a:t>It also doesn’t perform very well, when the data set has more noise i.e. target classes are overlapping</a:t>
            </a:r>
          </a:p>
          <a:p>
            <a:pPr marL="742950" lvl="1" indent="-285750" algn="just">
              <a:buFont typeface="Arial" panose="020B0604020202020204" pitchFamily="34" charset="0"/>
              <a:buChar char="•"/>
            </a:pPr>
            <a:r>
              <a:rPr lang="en-US" dirty="0"/>
              <a:t>SVM doesn’t directly provide probability estimates, these are calculated using an expensive five-fold cross-validation. It is related SVC method of Python </a:t>
            </a:r>
            <a:r>
              <a:rPr lang="en-US" dirty="0" err="1"/>
              <a:t>scikit</a:t>
            </a:r>
            <a:r>
              <a:rPr lang="en-US" dirty="0"/>
              <a:t>-learn library.</a:t>
            </a:r>
          </a:p>
          <a:p>
            <a:pPr algn="just"/>
            <a:endParaRPr lang="en-US" dirty="0"/>
          </a:p>
        </p:txBody>
      </p:sp>
    </p:spTree>
    <p:extLst>
      <p:ext uri="{BB962C8B-B14F-4D97-AF65-F5344CB8AC3E}">
        <p14:creationId xmlns:p14="http://schemas.microsoft.com/office/powerpoint/2010/main" val="426333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145</TotalTime>
  <Words>251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SUPPORT VECTOR MACHINES</vt:lpstr>
      <vt:lpstr>What is Support Vector Machine?</vt:lpstr>
      <vt:lpstr>How does it work?</vt:lpstr>
      <vt:lpstr>PowerPoint Presentation</vt:lpstr>
      <vt:lpstr>PowerPoint Presentation</vt:lpstr>
      <vt:lpstr>PowerPoint Presentation</vt:lpstr>
      <vt:lpstr>PowerPoint Presentation</vt:lpstr>
      <vt:lpstr>PowerPoint Presentation</vt:lpstr>
    </vt:vector>
  </TitlesOfParts>
  <Company>Barclays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Dwivedi, Kushal</dc:creator>
  <cp:lastModifiedBy>kushal dwivedi</cp:lastModifiedBy>
  <cp:revision>6</cp:revision>
  <dcterms:created xsi:type="dcterms:W3CDTF">2019-12-17T13:45:32Z</dcterms:created>
  <dcterms:modified xsi:type="dcterms:W3CDTF">2019-12-22T06:56:08Z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Owner">
    <vt:lpwstr>KDwivedi@juniper.com</vt:lpwstr>
  </property>
  <property fmtid="{D5CDD505-2E9C-101B-9397-08002B2CF9AE}" pid="5" name="MSIP_Label_c754cbb2-29ed-4ffe-af90-a08465e0dd2c_SetDate">
    <vt:lpwstr>2019-12-17T16:10:55.9830403Z</vt:lpwstr>
  </property>
  <property fmtid="{D5CDD505-2E9C-101B-9397-08002B2CF9AE}" pid="6" name="MSIP_Label_c754cbb2-29ed-4ffe-af90-a08465e0dd2c_Name">
    <vt:lpwstr>Unrestricted</vt:lpwstr>
  </property>
  <property fmtid="{D5CDD505-2E9C-101B-9397-08002B2CF9AE}" pid="7" name="MSIP_Label_c754cbb2-29ed-4ffe-af90-a08465e0dd2c_Application">
    <vt:lpwstr>Microsoft Azure Information Protection</vt:lpwstr>
  </property>
  <property fmtid="{D5CDD505-2E9C-101B-9397-08002B2CF9AE}" pid="8" name="MSIP_Label_c754cbb2-29ed-4ffe-af90-a08465e0dd2c_Extended_MSFT_Method">
    <vt:lpwstr>Manual</vt:lpwstr>
  </property>
  <property fmtid="{D5CDD505-2E9C-101B-9397-08002B2CF9AE}" pid="9" name="BarclaysDC">
    <vt:lpwstr>Unrestricted</vt:lpwstr>
  </property>
</Properties>
</file>