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34882467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598309-6714-4CE9-B3FD-EFFFB2395122}"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163816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2175795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84702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2667628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3663320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3860067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71852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284074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33463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598309-6714-4CE9-B3FD-EFFFB239512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6749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598309-6714-4CE9-B3FD-EFFFB2395122}"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160918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598309-6714-4CE9-B3FD-EFFFB2395122}" type="datetimeFigureOut">
              <a:rPr lang="en-US" smtClean="0"/>
              <a:t>12/28/2019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9941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598309-6714-4CE9-B3FD-EFFFB2395122}" type="datetimeFigureOut">
              <a:rPr lang="en-US" smtClean="0"/>
              <a:t>12/28/2019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204581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1598309-6714-4CE9-B3FD-EFFFB2395122}" type="datetimeFigureOut">
              <a:rPr lang="en-US" smtClean="0"/>
              <a:t>12/28/2019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56999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598309-6714-4CE9-B3FD-EFFFB2395122}"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241830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598309-6714-4CE9-B3FD-EFFFB2395122}"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1C8BB-3782-4A92-89BC-EE78E412E408}" type="slidenum">
              <a:rPr lang="en-US" smtClean="0"/>
              <a:t>‹#›</a:t>
            </a:fld>
            <a:endParaRPr lang="en-US"/>
          </a:p>
        </p:txBody>
      </p:sp>
    </p:spTree>
    <p:extLst>
      <p:ext uri="{BB962C8B-B14F-4D97-AF65-F5344CB8AC3E}">
        <p14:creationId xmlns:p14="http://schemas.microsoft.com/office/powerpoint/2010/main" val="161711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598309-6714-4CE9-B3FD-EFFFB2395122}" type="datetimeFigureOut">
              <a:rPr lang="en-US" smtClean="0"/>
              <a:t>12/28/2019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F1C8BB-3782-4A92-89BC-EE78E412E408}" type="slidenum">
              <a:rPr lang="en-US" smtClean="0"/>
              <a:t>‹#›</a:t>
            </a:fld>
            <a:endParaRPr lang="en-US"/>
          </a:p>
        </p:txBody>
      </p:sp>
    </p:spTree>
    <p:extLst>
      <p:ext uri="{BB962C8B-B14F-4D97-AF65-F5344CB8AC3E}">
        <p14:creationId xmlns:p14="http://schemas.microsoft.com/office/powerpoint/2010/main" val="12359181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7799" y="2755899"/>
            <a:ext cx="7197726" cy="1134531"/>
          </a:xfrm>
        </p:spPr>
        <p:txBody>
          <a:bodyPr/>
          <a:lstStyle/>
          <a:p>
            <a:r>
              <a:rPr lang="en-US" b="1" dirty="0" smtClean="0">
                <a:latin typeface="+mn-lt"/>
              </a:rPr>
              <a:t>TIME SERIES FORCASTING</a:t>
            </a:r>
            <a:endParaRPr lang="en-US" b="1" dirty="0">
              <a:latin typeface="+mn-lt"/>
            </a:endParaRPr>
          </a:p>
        </p:txBody>
      </p:sp>
    </p:spTree>
    <p:extLst>
      <p:ext uri="{BB962C8B-B14F-4D97-AF65-F5344CB8AC3E}">
        <p14:creationId xmlns:p14="http://schemas.microsoft.com/office/powerpoint/2010/main" val="2024760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326" y="374073"/>
            <a:ext cx="10698481" cy="5693866"/>
          </a:xfrm>
          <a:prstGeom prst="rect">
            <a:avLst/>
          </a:prstGeom>
          <a:noFill/>
        </p:spPr>
        <p:txBody>
          <a:bodyPr wrap="square" rtlCol="0">
            <a:spAutoFit/>
          </a:bodyPr>
          <a:lstStyle/>
          <a:p>
            <a:pPr algn="just"/>
            <a:r>
              <a:rPr lang="en-IN" sz="2000" b="1" dirty="0" smtClean="0"/>
              <a:t>2. Cumulative </a:t>
            </a:r>
            <a:r>
              <a:rPr lang="en-IN" sz="2000" b="1" dirty="0"/>
              <a:t>moving average</a:t>
            </a:r>
          </a:p>
          <a:p>
            <a:pPr algn="just"/>
            <a:endParaRPr lang="en-IN" dirty="0" smtClean="0"/>
          </a:p>
          <a:p>
            <a:pPr algn="just"/>
            <a:r>
              <a:rPr lang="en-US" dirty="0"/>
              <a:t>In a </a:t>
            </a:r>
            <a:r>
              <a:rPr lang="en-US" b="1" dirty="0"/>
              <a:t>cumulative moving average</a:t>
            </a:r>
            <a:r>
              <a:rPr lang="en-US" dirty="0"/>
              <a:t> (</a:t>
            </a:r>
            <a:r>
              <a:rPr lang="en-US" b="1" dirty="0"/>
              <a:t>CMA</a:t>
            </a:r>
            <a:r>
              <a:rPr lang="en-US" dirty="0"/>
              <a:t>), the data arrive in an ordered datum stream, and the user would like to get the average of all of the data up until the current datum point. </a:t>
            </a:r>
            <a:endParaRPr lang="en-US" dirty="0" smtClean="0"/>
          </a:p>
          <a:p>
            <a:pPr algn="just"/>
            <a:endParaRPr lang="en-US" dirty="0"/>
          </a:p>
          <a:p>
            <a:pPr algn="just"/>
            <a:r>
              <a:rPr lang="en-US" dirty="0" smtClean="0"/>
              <a:t>For </a:t>
            </a:r>
            <a:r>
              <a:rPr lang="en-US" dirty="0"/>
              <a:t>example, an investor may want the average price of all of the stock transactions for a particular stock up until the current time. As each new transaction occurs, the average price at the time of the transaction can be calculated for all of the transactions up to that point using the cumulative average, typically an equally weighted average of the sequence of </a:t>
            </a:r>
            <a:r>
              <a:rPr lang="en-US" i="1" dirty="0"/>
              <a:t>n</a:t>
            </a:r>
            <a:r>
              <a:rPr lang="en-US" dirty="0"/>
              <a:t> </a:t>
            </a:r>
            <a:r>
              <a:rPr lang="en-US" dirty="0" smtClean="0"/>
              <a:t>values.</a:t>
            </a:r>
          </a:p>
          <a:p>
            <a:pPr algn="just"/>
            <a:endParaRPr lang="en-US" dirty="0"/>
          </a:p>
          <a:p>
            <a:pPr algn="just"/>
            <a:r>
              <a:rPr lang="en-US" sz="2000" b="1" dirty="0" smtClean="0"/>
              <a:t>3. Weighted Moving Average</a:t>
            </a:r>
          </a:p>
          <a:p>
            <a:pPr algn="just"/>
            <a:endParaRPr lang="en-US" dirty="0"/>
          </a:p>
          <a:p>
            <a:pPr algn="just"/>
            <a:r>
              <a:rPr lang="en-US" dirty="0"/>
              <a:t>A weighted average is an average that has multiplying factors to give different weights to data at different positions in the sample window. Mathematically, the weighted moving average is the convolution of the datum points with a fixed weighting function. </a:t>
            </a:r>
            <a:endParaRPr lang="en-US" dirty="0" smtClean="0"/>
          </a:p>
          <a:p>
            <a:pPr algn="just"/>
            <a:endParaRPr lang="en-US" dirty="0" smtClean="0"/>
          </a:p>
          <a:p>
            <a:pPr algn="just"/>
            <a:r>
              <a:rPr lang="en-US" dirty="0" smtClean="0"/>
              <a:t>In</a:t>
            </a:r>
            <a:r>
              <a:rPr lang="en-US" dirty="0"/>
              <a:t> technical analysis of financial data, a </a:t>
            </a:r>
            <a:r>
              <a:rPr lang="en-US" b="1" dirty="0"/>
              <a:t>weighted moving average</a:t>
            </a:r>
            <a:r>
              <a:rPr lang="en-US" dirty="0"/>
              <a:t> (WMA) has the specific meaning of weights that decrease in arithmetical progression</a:t>
            </a:r>
            <a:r>
              <a:rPr lang="en-US" dirty="0" smtClean="0"/>
              <a:t>.</a:t>
            </a:r>
            <a:r>
              <a:rPr lang="en-US" dirty="0"/>
              <a:t> In an </a:t>
            </a:r>
            <a:r>
              <a:rPr lang="en-US" i="1" dirty="0"/>
              <a:t>n</a:t>
            </a:r>
            <a:r>
              <a:rPr lang="en-US" dirty="0"/>
              <a:t>-day WMA the latest day has weight </a:t>
            </a:r>
            <a:r>
              <a:rPr lang="en-US" i="1" dirty="0"/>
              <a:t>n</a:t>
            </a:r>
            <a:r>
              <a:rPr lang="en-US" dirty="0"/>
              <a:t>, the second latest </a:t>
            </a:r>
            <a:r>
              <a:rPr lang="en-US" i="1" dirty="0"/>
              <a:t>n</a:t>
            </a:r>
            <a:r>
              <a:rPr lang="en-US" dirty="0"/>
              <a:t> − 1, etc., down to one.</a:t>
            </a:r>
          </a:p>
          <a:p>
            <a:pPr algn="just"/>
            <a:endParaRPr lang="en-IN" dirty="0"/>
          </a:p>
        </p:txBody>
      </p:sp>
    </p:spTree>
    <p:extLst>
      <p:ext uri="{BB962C8B-B14F-4D97-AF65-F5344CB8AC3E}">
        <p14:creationId xmlns:p14="http://schemas.microsoft.com/office/powerpoint/2010/main" val="3959405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609600"/>
            <a:ext cx="10131425" cy="662247"/>
          </a:xfrm>
        </p:spPr>
        <p:txBody>
          <a:bodyPr/>
          <a:lstStyle/>
          <a:p>
            <a:r>
              <a:rPr lang="en-US" b="1" dirty="0" smtClean="0">
                <a:latin typeface="+mn-lt"/>
              </a:rPr>
              <a:t>Simple exponential smoothing</a:t>
            </a:r>
            <a:endParaRPr lang="en-US" b="1" dirty="0">
              <a:latin typeface="+mn-lt"/>
            </a:endParaRPr>
          </a:p>
        </p:txBody>
      </p:sp>
      <p:sp>
        <p:nvSpPr>
          <p:cNvPr id="5" name="TextBox 4"/>
          <p:cNvSpPr txBox="1"/>
          <p:nvPr/>
        </p:nvSpPr>
        <p:spPr>
          <a:xfrm>
            <a:off x="847898" y="1521229"/>
            <a:ext cx="10241280"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In this technique, we assign larger weights to more recent observations than to observations from the distant past</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weights decrease exponentially as observations come from further in the past, the smallest weights are associated with the oldest observations</a:t>
            </a:r>
            <a:r>
              <a:rPr lang="en-US" sz="2400" dirty="0" smtClean="0"/>
              <a:t>.</a:t>
            </a:r>
          </a:p>
          <a:p>
            <a:pPr marL="285750" indent="-285750" algn="just">
              <a:buFont typeface="Arial" panose="020B0604020202020204" pitchFamily="34" charset="0"/>
              <a:buChar char="•"/>
            </a:pPr>
            <a:endParaRPr lang="en-US" sz="2400" dirty="0"/>
          </a:p>
          <a:p>
            <a:pPr algn="just"/>
            <a:r>
              <a:rPr lang="en-US" sz="2400" b="1" dirty="0"/>
              <a:t>NOTE</a:t>
            </a:r>
            <a:r>
              <a:rPr lang="en-US" sz="2400" dirty="0"/>
              <a:t> - If we give the entire weight to the last observed value only, this method will be similar to the naive approach. So, we can say that naive approach is also a simple exponential smoothing technique where the entire weight is given to the last observed value.</a:t>
            </a:r>
          </a:p>
          <a:p>
            <a:pPr algn="just"/>
            <a:endParaRPr lang="en-IN" sz="2400" dirty="0"/>
          </a:p>
        </p:txBody>
      </p:sp>
    </p:spTree>
    <p:extLst>
      <p:ext uri="{BB962C8B-B14F-4D97-AF65-F5344CB8AC3E}">
        <p14:creationId xmlns:p14="http://schemas.microsoft.com/office/powerpoint/2010/main" val="4004963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609600"/>
            <a:ext cx="10131425" cy="662247"/>
          </a:xfrm>
        </p:spPr>
        <p:txBody>
          <a:bodyPr/>
          <a:lstStyle/>
          <a:p>
            <a:r>
              <a:rPr lang="en-IN" b="1" dirty="0">
                <a:latin typeface="+mn-lt"/>
              </a:rPr>
              <a:t>Holt’s Linear Trend Model</a:t>
            </a:r>
          </a:p>
        </p:txBody>
      </p:sp>
      <p:sp>
        <p:nvSpPr>
          <p:cNvPr id="6" name="Rectangle 5"/>
          <p:cNvSpPr/>
          <p:nvPr/>
        </p:nvSpPr>
        <p:spPr>
          <a:xfrm>
            <a:off x="532015" y="1305342"/>
            <a:ext cx="10823170" cy="4893647"/>
          </a:xfrm>
          <a:prstGeom prst="rect">
            <a:avLst/>
          </a:prstGeom>
        </p:spPr>
        <p:txBody>
          <a:bodyPr wrap="square">
            <a:spAutoFit/>
          </a:bodyPr>
          <a:lstStyle/>
          <a:p>
            <a:pPr marL="285750" indent="-285750" algn="just">
              <a:buFont typeface="Arial" panose="020B0604020202020204" pitchFamily="34" charset="0"/>
              <a:buChar char="•"/>
            </a:pPr>
            <a:r>
              <a:rPr lang="en-US" sz="2400" dirty="0"/>
              <a:t>It is an extension of simple exponential smoothing to allow forecasting of data with a trend.</a:t>
            </a:r>
          </a:p>
          <a:p>
            <a:pPr marL="285750" indent="-285750" algn="just">
              <a:buFont typeface="Arial" panose="020B0604020202020204" pitchFamily="34" charset="0"/>
              <a:buChar char="•"/>
            </a:pPr>
            <a:r>
              <a:rPr lang="en-US" sz="2400" dirty="0"/>
              <a:t>This method takes into account the trend of the dataset. The forecast function in this method is a function of level and trend</a:t>
            </a:r>
            <a:r>
              <a:rPr lang="en-US" sz="2400" dirty="0" smtClean="0"/>
              <a:t>.</a:t>
            </a:r>
          </a:p>
          <a:p>
            <a:pPr algn="just"/>
            <a:endParaRPr lang="en-US" sz="2400" dirty="0"/>
          </a:p>
          <a:p>
            <a:pPr algn="just"/>
            <a:r>
              <a:rPr lang="en-US" sz="2400" dirty="0"/>
              <a:t>First of all let us visualize the trend, seasonality and error in the series</a:t>
            </a:r>
            <a:r>
              <a:rPr lang="en-US" sz="2400" dirty="0" smtClean="0"/>
              <a:t>.</a:t>
            </a:r>
          </a:p>
          <a:p>
            <a:pPr algn="just"/>
            <a:endParaRPr lang="en-US" sz="2400" dirty="0"/>
          </a:p>
          <a:p>
            <a:pPr algn="just"/>
            <a:r>
              <a:rPr lang="en-US" sz="2400" dirty="0"/>
              <a:t>We can decompose the time series in four parts.</a:t>
            </a:r>
          </a:p>
          <a:p>
            <a:pPr marL="285750" indent="-285750" algn="just">
              <a:buFont typeface="Arial" panose="020B0604020202020204" pitchFamily="34" charset="0"/>
              <a:buChar char="•"/>
            </a:pPr>
            <a:r>
              <a:rPr lang="en-US" sz="2400" dirty="0"/>
              <a:t>Observed, which is the original time series.</a:t>
            </a:r>
          </a:p>
          <a:p>
            <a:pPr marL="285750" indent="-285750" algn="just">
              <a:buFont typeface="Arial" panose="020B0604020202020204" pitchFamily="34" charset="0"/>
              <a:buChar char="•"/>
            </a:pPr>
            <a:r>
              <a:rPr lang="en-US" sz="2400" dirty="0"/>
              <a:t>Trend, which shows the trend in the time series, i.e., increasing or decreasing </a:t>
            </a:r>
            <a:r>
              <a:rPr lang="en-US" sz="2400" dirty="0" smtClean="0"/>
              <a:t>behavior </a:t>
            </a:r>
            <a:r>
              <a:rPr lang="en-US" sz="2400" dirty="0"/>
              <a:t>of the time series.</a:t>
            </a:r>
          </a:p>
          <a:p>
            <a:pPr marL="285750" indent="-285750" algn="just">
              <a:buFont typeface="Arial" panose="020B0604020202020204" pitchFamily="34" charset="0"/>
              <a:buChar char="•"/>
            </a:pPr>
            <a:r>
              <a:rPr lang="en-US" sz="2400" dirty="0"/>
              <a:t>Seasonal, which tells us about the seasonality in the time series.</a:t>
            </a:r>
          </a:p>
          <a:p>
            <a:pPr marL="285750" indent="-285750" algn="just">
              <a:buFont typeface="Arial" panose="020B0604020202020204" pitchFamily="34" charset="0"/>
              <a:buChar char="•"/>
            </a:pPr>
            <a:r>
              <a:rPr lang="en-US" sz="2400" dirty="0"/>
              <a:t>Residual, which is obtained by removing any trend or seasonality in the time series.</a:t>
            </a:r>
            <a:endParaRPr lang="en-US" sz="2400" b="0" i="0" dirty="0">
              <a:effectLst/>
            </a:endParaRPr>
          </a:p>
        </p:txBody>
      </p:sp>
    </p:spTree>
    <p:extLst>
      <p:ext uri="{BB962C8B-B14F-4D97-AF65-F5344CB8AC3E}">
        <p14:creationId xmlns:p14="http://schemas.microsoft.com/office/powerpoint/2010/main" val="3993071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59" y="1188720"/>
            <a:ext cx="10224655" cy="5355312"/>
          </a:xfrm>
          <a:prstGeom prst="rect">
            <a:avLst/>
          </a:prstGeom>
          <a:noFill/>
        </p:spPr>
        <p:txBody>
          <a:bodyPr wrap="square" rtlCol="0">
            <a:spAutoFit/>
          </a:bodyPr>
          <a:lstStyle/>
          <a:p>
            <a:pPr algn="just"/>
            <a:r>
              <a:rPr lang="en-US" dirty="0" smtClean="0"/>
              <a:t>It </a:t>
            </a:r>
            <a:r>
              <a:rPr lang="en-US" dirty="0"/>
              <a:t>is specified by three ordered parameters (</a:t>
            </a:r>
            <a:r>
              <a:rPr lang="en-US" dirty="0" err="1"/>
              <a:t>p,d,q</a:t>
            </a:r>
            <a:r>
              <a:rPr lang="en-US" dirty="0"/>
              <a:t>).</a:t>
            </a:r>
          </a:p>
          <a:p>
            <a:pPr marL="285750" indent="-285750" algn="just">
              <a:buFont typeface="Arial" panose="020B0604020202020204" pitchFamily="34" charset="0"/>
              <a:buChar char="•"/>
            </a:pPr>
            <a:r>
              <a:rPr lang="en-US" dirty="0"/>
              <a:t>Here p is the order of the autoregressive model(number of time lags)</a:t>
            </a:r>
          </a:p>
          <a:p>
            <a:pPr marL="285750" indent="-285750" algn="just">
              <a:buFont typeface="Arial" panose="020B0604020202020204" pitchFamily="34" charset="0"/>
              <a:buChar char="•"/>
            </a:pPr>
            <a:r>
              <a:rPr lang="en-US" dirty="0"/>
              <a:t>d is the degree of differencing(number of times the data have had past values subtracted)</a:t>
            </a:r>
          </a:p>
          <a:p>
            <a:pPr marL="285750" indent="-285750" algn="just">
              <a:buFont typeface="Arial" panose="020B0604020202020204" pitchFamily="34" charset="0"/>
              <a:buChar char="•"/>
            </a:pPr>
            <a:r>
              <a:rPr lang="en-US" dirty="0"/>
              <a:t>q is the order of moving average model. </a:t>
            </a:r>
            <a:endParaRPr lang="en-US" dirty="0" smtClean="0"/>
          </a:p>
          <a:p>
            <a:pPr algn="just"/>
            <a:endParaRPr lang="en-US" dirty="0" smtClean="0"/>
          </a:p>
          <a:p>
            <a:pPr algn="just"/>
            <a:r>
              <a:rPr lang="en-US" dirty="0" smtClean="0"/>
              <a:t>The </a:t>
            </a:r>
            <a:r>
              <a:rPr lang="en-US" dirty="0"/>
              <a:t>ARIMA forecasting for a stationary time series is nothing but a linear (like a linear regression) equation</a:t>
            </a:r>
            <a:r>
              <a:rPr lang="en-US" dirty="0" smtClean="0"/>
              <a:t>.</a:t>
            </a:r>
          </a:p>
          <a:p>
            <a:pPr algn="just"/>
            <a:endParaRPr lang="en-US" dirty="0"/>
          </a:p>
          <a:p>
            <a:pPr algn="just"/>
            <a:r>
              <a:rPr lang="en-US" b="1" dirty="0"/>
              <a:t>What is a </a:t>
            </a:r>
            <a:r>
              <a:rPr lang="en-US" b="1" dirty="0" smtClean="0"/>
              <a:t>Stationary </a:t>
            </a:r>
            <a:r>
              <a:rPr lang="en-US" b="1" dirty="0"/>
              <a:t>T</a:t>
            </a:r>
            <a:r>
              <a:rPr lang="en-US" b="1" dirty="0" smtClean="0"/>
              <a:t>ime </a:t>
            </a:r>
            <a:r>
              <a:rPr lang="en-US" b="1" dirty="0"/>
              <a:t>S</a:t>
            </a:r>
            <a:r>
              <a:rPr lang="en-US" b="1" dirty="0" smtClean="0"/>
              <a:t>eries</a:t>
            </a:r>
            <a:r>
              <a:rPr lang="en-US" b="1" dirty="0"/>
              <a:t>?</a:t>
            </a:r>
          </a:p>
          <a:p>
            <a:pPr algn="just"/>
            <a:r>
              <a:rPr lang="en-US" dirty="0"/>
              <a:t>There are three basic criterion for a series to be classified as stationary series :</a:t>
            </a:r>
          </a:p>
          <a:p>
            <a:pPr marL="285750" indent="-285750" algn="just">
              <a:buFont typeface="Arial" panose="020B0604020202020204" pitchFamily="34" charset="0"/>
              <a:buChar char="•"/>
            </a:pPr>
            <a:r>
              <a:rPr lang="en-US" dirty="0"/>
              <a:t>The mean of the time series should not be a function of time. It should be constant.</a:t>
            </a:r>
          </a:p>
          <a:p>
            <a:pPr marL="285750" indent="-285750" algn="just">
              <a:buFont typeface="Arial" panose="020B0604020202020204" pitchFamily="34" charset="0"/>
              <a:buChar char="•"/>
            </a:pPr>
            <a:r>
              <a:rPr lang="en-US" dirty="0"/>
              <a:t>The variance of the time series should not be a function of time.</a:t>
            </a:r>
          </a:p>
          <a:p>
            <a:pPr marL="285750" indent="-285750" algn="just">
              <a:buFont typeface="Arial" panose="020B0604020202020204" pitchFamily="34" charset="0"/>
              <a:buChar char="•"/>
            </a:pPr>
            <a:r>
              <a:rPr lang="en-US" dirty="0" smtClean="0"/>
              <a:t>The </a:t>
            </a:r>
            <a:r>
              <a:rPr lang="en-US" dirty="0"/>
              <a:t>covariance of the </a:t>
            </a:r>
            <a:r>
              <a:rPr lang="en-US" dirty="0" err="1" smtClean="0"/>
              <a:t>i</a:t>
            </a:r>
            <a:r>
              <a:rPr lang="en-US" baseline="30000" dirty="0" err="1" smtClean="0"/>
              <a:t>th</a:t>
            </a:r>
            <a:r>
              <a:rPr lang="en-US" dirty="0" smtClean="0"/>
              <a:t> </a:t>
            </a:r>
            <a:r>
              <a:rPr lang="en-US" dirty="0"/>
              <a:t>term and the (</a:t>
            </a:r>
            <a:r>
              <a:rPr lang="en-US" dirty="0" err="1"/>
              <a:t>i+m</a:t>
            </a:r>
            <a:r>
              <a:rPr lang="en-US" dirty="0"/>
              <a:t>)</a:t>
            </a:r>
            <a:r>
              <a:rPr lang="en-US" baseline="30000" dirty="0" err="1"/>
              <a:t>th</a:t>
            </a:r>
            <a:r>
              <a:rPr lang="en-US" dirty="0"/>
              <a:t> term should not be a function of time</a:t>
            </a:r>
            <a:r>
              <a:rPr lang="en-US" dirty="0" smtClean="0"/>
              <a:t>.</a:t>
            </a:r>
          </a:p>
          <a:p>
            <a:pPr marL="285750" indent="-285750" algn="just">
              <a:buFont typeface="Arial" panose="020B0604020202020204" pitchFamily="34" charset="0"/>
              <a:buChar char="•"/>
            </a:pPr>
            <a:endParaRPr lang="en-US" dirty="0"/>
          </a:p>
          <a:p>
            <a:pPr algn="just"/>
            <a:r>
              <a:rPr lang="en-US" b="1" dirty="0"/>
              <a:t>Why do we have to make the time series stationary?</a:t>
            </a:r>
          </a:p>
          <a:p>
            <a:pPr algn="just"/>
            <a:r>
              <a:rPr lang="en-US" dirty="0"/>
              <a:t>We make the series stationary to make the variables independent. Variables can be dependent in various ways, but can only be independent in one way. So, we will get more information when they are independent. Hence the time series must be stationary.</a:t>
            </a:r>
          </a:p>
          <a:p>
            <a:pPr algn="just"/>
            <a:r>
              <a:rPr lang="en-US" dirty="0"/>
              <a:t>If the time series is not stationary, firstly we have to make it stationary. For doing so, we need to remove the trend and seasonality from the data</a:t>
            </a:r>
            <a:r>
              <a:rPr lang="en-US" dirty="0" smtClean="0"/>
              <a:t>.</a:t>
            </a:r>
            <a:endParaRPr lang="en-IN" dirty="0"/>
          </a:p>
        </p:txBody>
      </p:sp>
      <p:sp>
        <p:nvSpPr>
          <p:cNvPr id="5" name="Title 1"/>
          <p:cNvSpPr>
            <a:spLocks noGrp="1"/>
          </p:cNvSpPr>
          <p:nvPr>
            <p:ph type="title"/>
          </p:nvPr>
        </p:nvSpPr>
        <p:spPr>
          <a:xfrm>
            <a:off x="660863" y="360218"/>
            <a:ext cx="10131425" cy="662247"/>
          </a:xfrm>
        </p:spPr>
        <p:txBody>
          <a:bodyPr>
            <a:normAutofit/>
          </a:bodyPr>
          <a:lstStyle/>
          <a:p>
            <a:r>
              <a:rPr lang="en-IN" sz="2800" b="1" dirty="0" err="1" smtClean="0">
                <a:latin typeface="+mn-lt"/>
              </a:rPr>
              <a:t>Arima</a:t>
            </a:r>
            <a:r>
              <a:rPr lang="en-IN" sz="2800" b="1" dirty="0" smtClean="0">
                <a:latin typeface="+mn-lt"/>
              </a:rPr>
              <a:t> (auto-regression integrated moving average)</a:t>
            </a:r>
            <a:endParaRPr lang="en-IN" sz="2800" b="1" dirty="0">
              <a:latin typeface="+mn-lt"/>
            </a:endParaRPr>
          </a:p>
        </p:txBody>
      </p:sp>
    </p:spTree>
    <p:extLst>
      <p:ext uri="{BB962C8B-B14F-4D97-AF65-F5344CB8AC3E}">
        <p14:creationId xmlns:p14="http://schemas.microsoft.com/office/powerpoint/2010/main" val="196508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0863" y="360218"/>
            <a:ext cx="10131425" cy="662247"/>
          </a:xfrm>
        </p:spPr>
        <p:txBody>
          <a:bodyPr>
            <a:normAutofit/>
          </a:bodyPr>
          <a:lstStyle/>
          <a:p>
            <a:r>
              <a:rPr lang="en-IN" b="1" dirty="0"/>
              <a:t>Parameter tuning for ARIMA model</a:t>
            </a:r>
          </a:p>
        </p:txBody>
      </p:sp>
      <p:sp>
        <p:nvSpPr>
          <p:cNvPr id="6" name="TextBox 5"/>
          <p:cNvSpPr txBox="1"/>
          <p:nvPr/>
        </p:nvSpPr>
        <p:spPr>
          <a:xfrm>
            <a:off x="781395" y="1088967"/>
            <a:ext cx="10341033" cy="4247317"/>
          </a:xfrm>
          <a:prstGeom prst="rect">
            <a:avLst/>
          </a:prstGeom>
          <a:noFill/>
        </p:spPr>
        <p:txBody>
          <a:bodyPr wrap="square" rtlCol="0">
            <a:spAutoFit/>
          </a:bodyPr>
          <a:lstStyle/>
          <a:p>
            <a:pPr algn="just"/>
            <a:r>
              <a:rPr lang="en-US" dirty="0"/>
              <a:t>First of all we have to make sure that the time series is stationary. If the series is not stationary, we will make it stationary</a:t>
            </a:r>
            <a:r>
              <a:rPr lang="en-US" dirty="0" smtClean="0"/>
              <a:t>.</a:t>
            </a:r>
          </a:p>
          <a:p>
            <a:pPr algn="just"/>
            <a:endParaRPr lang="en-US" dirty="0"/>
          </a:p>
          <a:p>
            <a:pPr algn="just"/>
            <a:r>
              <a:rPr lang="en-US" b="1" dirty="0"/>
              <a:t>Stationarity Check</a:t>
            </a:r>
          </a:p>
          <a:p>
            <a:pPr algn="just"/>
            <a:r>
              <a:rPr lang="en-US" dirty="0"/>
              <a:t>We use Dickey Fuller test to check the stationarity of the series.</a:t>
            </a:r>
          </a:p>
          <a:p>
            <a:pPr algn="just"/>
            <a:r>
              <a:rPr lang="en-US" dirty="0"/>
              <a:t>The intuition behind this test is that it determines how strongly a time series is defined by a trend.</a:t>
            </a:r>
          </a:p>
          <a:p>
            <a:pPr algn="just"/>
            <a:r>
              <a:rPr lang="en-US" dirty="0"/>
              <a:t>The null hypothesis of the test is that time series is not stationary (has some time-dependent structure).</a:t>
            </a:r>
          </a:p>
          <a:p>
            <a:pPr algn="just"/>
            <a:r>
              <a:rPr lang="en-US" dirty="0"/>
              <a:t>The alternate hypothesis (rejecting the null hypothesis) is that the time series is stationary.</a:t>
            </a:r>
          </a:p>
          <a:p>
            <a:pPr algn="just"/>
            <a:r>
              <a:rPr lang="en-US" dirty="0"/>
              <a:t>The test results comprise of a Test Statistic and some Critical Values for difference confidence levels. If the ‘Test Statistic’ is less than the ‘Critical Value’, we can reject the null hypothesis and say that the series is stationary.</a:t>
            </a:r>
          </a:p>
          <a:p>
            <a:pPr algn="just"/>
            <a:r>
              <a:rPr lang="en-US" dirty="0"/>
              <a:t>We interpret this result using the Test Statistics and critical value. If the Test Statistics is smaller than critical value, it suggests we reject the null hypothesis (stationary), otherwise a greater Test Statistics suggests we accept the null hypothesis (non-stationary).</a:t>
            </a:r>
          </a:p>
          <a:p>
            <a:pPr algn="just"/>
            <a:endParaRPr lang="en-IN" dirty="0"/>
          </a:p>
        </p:txBody>
      </p:sp>
    </p:spTree>
    <p:extLst>
      <p:ext uri="{BB962C8B-B14F-4D97-AF65-F5344CB8AC3E}">
        <p14:creationId xmlns:p14="http://schemas.microsoft.com/office/powerpoint/2010/main" val="290220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4771" y="573578"/>
            <a:ext cx="10199716" cy="6186309"/>
          </a:xfrm>
          <a:prstGeom prst="rect">
            <a:avLst/>
          </a:prstGeom>
          <a:noFill/>
        </p:spPr>
        <p:txBody>
          <a:bodyPr wrap="square" rtlCol="0">
            <a:spAutoFit/>
          </a:bodyPr>
          <a:lstStyle/>
          <a:p>
            <a:pPr algn="just"/>
            <a:r>
              <a:rPr lang="en-US" b="1" dirty="0"/>
              <a:t>Removing Trend</a:t>
            </a:r>
          </a:p>
          <a:p>
            <a:pPr algn="just"/>
            <a:r>
              <a:rPr lang="en-US" dirty="0"/>
              <a:t>A trend exists when there is a long-term increase or decrease in the data. It does not have to be linear.</a:t>
            </a:r>
          </a:p>
          <a:p>
            <a:pPr algn="just"/>
            <a:r>
              <a:rPr lang="en-US" dirty="0"/>
              <a:t>We see an increasing trend in the data so we can apply transformation which penalizes higher values more than smaller ones, for example log transformation</a:t>
            </a:r>
            <a:r>
              <a:rPr lang="en-US" dirty="0" smtClean="0"/>
              <a:t>.</a:t>
            </a:r>
          </a:p>
          <a:p>
            <a:pPr algn="just"/>
            <a:endParaRPr lang="en-US" dirty="0"/>
          </a:p>
          <a:p>
            <a:pPr algn="just"/>
            <a:r>
              <a:rPr lang="en-US" b="1" dirty="0"/>
              <a:t>Removing Seasonality</a:t>
            </a:r>
          </a:p>
          <a:p>
            <a:pPr algn="just"/>
            <a:r>
              <a:rPr lang="en-US" dirty="0"/>
              <a:t>By seasonality, we mean periodic fluctuations. A seasonal pattern exists when a series is influenced by seasonal factors (e.g., the quarter of the year, the month, or day of the week).</a:t>
            </a:r>
          </a:p>
          <a:p>
            <a:pPr algn="just"/>
            <a:r>
              <a:rPr lang="en-US" dirty="0"/>
              <a:t>Seasonality is always of a fixed and known period.</a:t>
            </a:r>
          </a:p>
          <a:p>
            <a:pPr algn="just"/>
            <a:r>
              <a:rPr lang="en-US" dirty="0"/>
              <a:t>We will use seasonal decompose to decompose the time series into trend, seasonality and residuals.</a:t>
            </a:r>
          </a:p>
          <a:p>
            <a:pPr algn="just"/>
            <a:endParaRPr lang="en-US" dirty="0" smtClean="0"/>
          </a:p>
          <a:p>
            <a:pPr algn="just"/>
            <a:endParaRPr lang="en-US" dirty="0"/>
          </a:p>
          <a:p>
            <a:pPr algn="just"/>
            <a:r>
              <a:rPr lang="en-US" b="1" dirty="0"/>
              <a:t>Forecasting the time series using ARIMA</a:t>
            </a:r>
          </a:p>
          <a:p>
            <a:pPr algn="just"/>
            <a:r>
              <a:rPr lang="en-US" dirty="0"/>
              <a:t>First of all we will fit the ARIMA model on our time series for that we have to find the optimized values for the </a:t>
            </a:r>
            <a:r>
              <a:rPr lang="en-US" dirty="0" err="1"/>
              <a:t>p,d,q</a:t>
            </a:r>
            <a:r>
              <a:rPr lang="en-US" dirty="0"/>
              <a:t> parameters.</a:t>
            </a:r>
          </a:p>
          <a:p>
            <a:pPr algn="just"/>
            <a:r>
              <a:rPr lang="en-US" dirty="0"/>
              <a:t>To find the optimized values of these parameters, we will use ACF(Autocorrelation Function) and PACF(Partial Autocorrelation Function) graph.</a:t>
            </a:r>
          </a:p>
          <a:p>
            <a:pPr algn="just"/>
            <a:r>
              <a:rPr lang="en-US" dirty="0"/>
              <a:t>ACF is a measure of the correlation between the </a:t>
            </a:r>
            <a:r>
              <a:rPr lang="en-US" dirty="0" err="1"/>
              <a:t>TimeSeries</a:t>
            </a:r>
            <a:r>
              <a:rPr lang="en-US" dirty="0"/>
              <a:t> with a lagged version of itself.</a:t>
            </a:r>
          </a:p>
          <a:p>
            <a:pPr algn="just"/>
            <a:r>
              <a:rPr lang="en-US" dirty="0"/>
              <a:t>PACF measures the correlation between the </a:t>
            </a:r>
            <a:r>
              <a:rPr lang="en-US" dirty="0" err="1"/>
              <a:t>TimeSeries</a:t>
            </a:r>
            <a:r>
              <a:rPr lang="en-US" dirty="0"/>
              <a:t> with a lagged version of itself but after eliminating the variations already explained by the intervening comparisons.</a:t>
            </a:r>
          </a:p>
          <a:p>
            <a:pPr algn="just"/>
            <a:endParaRPr lang="en-US" dirty="0"/>
          </a:p>
          <a:p>
            <a:pPr algn="just"/>
            <a:endParaRPr lang="en-IN" dirty="0"/>
          </a:p>
        </p:txBody>
      </p:sp>
    </p:spTree>
    <p:extLst>
      <p:ext uri="{BB962C8B-B14F-4D97-AF65-F5344CB8AC3E}">
        <p14:creationId xmlns:p14="http://schemas.microsoft.com/office/powerpoint/2010/main" val="3625265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89000"/>
          </a:xfrm>
        </p:spPr>
        <p:txBody>
          <a:bodyPr/>
          <a:lstStyle/>
          <a:p>
            <a:r>
              <a:rPr lang="en-US" b="1" dirty="0" smtClean="0"/>
              <a:t>Introduction:</a:t>
            </a:r>
            <a:endParaRPr lang="en-US" b="1" dirty="0"/>
          </a:p>
        </p:txBody>
      </p:sp>
      <p:sp>
        <p:nvSpPr>
          <p:cNvPr id="3" name="Content Placeholder 2"/>
          <p:cNvSpPr>
            <a:spLocks noGrp="1"/>
          </p:cNvSpPr>
          <p:nvPr>
            <p:ph idx="1"/>
          </p:nvPr>
        </p:nvSpPr>
        <p:spPr>
          <a:xfrm>
            <a:off x="685801" y="1498602"/>
            <a:ext cx="10131425" cy="5016498"/>
          </a:xfrm>
        </p:spPr>
        <p:txBody>
          <a:bodyPr>
            <a:noAutofit/>
          </a:bodyPr>
          <a:lstStyle/>
          <a:p>
            <a:r>
              <a:rPr lang="en-US" sz="2200" dirty="0"/>
              <a:t>A time series is a sequence of observations over a certain </a:t>
            </a:r>
            <a:r>
              <a:rPr lang="en-US" sz="2200" dirty="0" smtClean="0"/>
              <a:t>period. </a:t>
            </a:r>
          </a:p>
          <a:p>
            <a:r>
              <a:rPr lang="en-US" sz="2200" dirty="0" smtClean="0"/>
              <a:t>A </a:t>
            </a:r>
            <a:r>
              <a:rPr lang="en-US" sz="2200" dirty="0"/>
              <a:t>univariate time series consists of the values taken by a single variable at periodic time instances over a </a:t>
            </a:r>
            <a:r>
              <a:rPr lang="en-US" sz="2200" dirty="0" smtClean="0"/>
              <a:t>period.</a:t>
            </a:r>
          </a:p>
          <a:p>
            <a:r>
              <a:rPr lang="en-US" sz="2200" dirty="0"/>
              <a:t>A</a:t>
            </a:r>
            <a:r>
              <a:rPr lang="en-US" sz="2200" dirty="0" smtClean="0"/>
              <a:t> Multivariate </a:t>
            </a:r>
            <a:r>
              <a:rPr lang="en-US" sz="2200" dirty="0"/>
              <a:t>time series consists of the values taken by multiple variables at the same periodic time instances over a period. </a:t>
            </a:r>
            <a:endParaRPr lang="en-US" sz="2200" dirty="0" smtClean="0"/>
          </a:p>
          <a:p>
            <a:r>
              <a:rPr lang="en-US" sz="2200" dirty="0" smtClean="0"/>
              <a:t>The </a:t>
            </a:r>
            <a:r>
              <a:rPr lang="en-US" sz="2200" dirty="0"/>
              <a:t>simplest example of a time series that all of us come across on a day to day basis is the change in temperature throughout the day or week or month or year</a:t>
            </a:r>
            <a:r>
              <a:rPr lang="en-US" sz="2200" dirty="0" smtClean="0"/>
              <a:t>.</a:t>
            </a:r>
          </a:p>
          <a:p>
            <a:r>
              <a:rPr lang="en-US" sz="2200" dirty="0"/>
              <a:t>The analysis of temporal data is capable of giving us useful insights on how a variable changes over time, or how it depends on the change in the values of other variable(s). This relationship of a variable on its previous values and/or other variables can be analyzed for time series forecasting and has numerous applications in artificial intelligence.</a:t>
            </a:r>
          </a:p>
        </p:txBody>
      </p:sp>
    </p:spTree>
    <p:extLst>
      <p:ext uri="{BB962C8B-B14F-4D97-AF65-F5344CB8AC3E}">
        <p14:creationId xmlns:p14="http://schemas.microsoft.com/office/powerpoint/2010/main" val="1188573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Components of Time Series</a:t>
            </a:r>
            <a:endParaRPr lang="en-US" b="1" dirty="0">
              <a:latin typeface="+mn-lt"/>
            </a:endParaRPr>
          </a:p>
        </p:txBody>
      </p:sp>
      <p:sp>
        <p:nvSpPr>
          <p:cNvPr id="3" name="Content Placeholder 2"/>
          <p:cNvSpPr>
            <a:spLocks noGrp="1"/>
          </p:cNvSpPr>
          <p:nvPr>
            <p:ph idx="1"/>
          </p:nvPr>
        </p:nvSpPr>
        <p:spPr/>
        <p:txBody>
          <a:bodyPr>
            <a:noAutofit/>
          </a:bodyPr>
          <a:lstStyle/>
          <a:p>
            <a:r>
              <a:rPr lang="en-US" sz="2600" dirty="0"/>
              <a:t>A time series has 4 components as given below −</a:t>
            </a:r>
          </a:p>
          <a:p>
            <a:r>
              <a:rPr lang="en-US" sz="2600" b="1" dirty="0"/>
              <a:t>Level</a:t>
            </a:r>
            <a:r>
              <a:rPr lang="en-US" sz="2600" dirty="0"/>
              <a:t> − It is the mean value around which the series varies.</a:t>
            </a:r>
          </a:p>
          <a:p>
            <a:r>
              <a:rPr lang="en-US" sz="2600" b="1" dirty="0"/>
              <a:t>Trend</a:t>
            </a:r>
            <a:r>
              <a:rPr lang="en-US" sz="2600" dirty="0"/>
              <a:t> − It is the increasing or decreasing behavior of a variable with time.</a:t>
            </a:r>
          </a:p>
          <a:p>
            <a:r>
              <a:rPr lang="en-US" sz="2600" b="1" dirty="0"/>
              <a:t>Seasonality</a:t>
            </a:r>
            <a:r>
              <a:rPr lang="en-US" sz="2600" dirty="0"/>
              <a:t> − It is the cyclic behavior of time series.</a:t>
            </a:r>
          </a:p>
          <a:p>
            <a:r>
              <a:rPr lang="en-US" sz="2600" b="1" dirty="0"/>
              <a:t>Noise</a:t>
            </a:r>
            <a:r>
              <a:rPr lang="en-US" sz="2600" dirty="0"/>
              <a:t> − It is the error in the observations added due to environmental factors.</a:t>
            </a:r>
          </a:p>
          <a:p>
            <a:endParaRPr lang="en-US" sz="2600" dirty="0"/>
          </a:p>
        </p:txBody>
      </p:sp>
    </p:spTree>
    <p:extLst>
      <p:ext uri="{BB962C8B-B14F-4D97-AF65-F5344CB8AC3E}">
        <p14:creationId xmlns:p14="http://schemas.microsoft.com/office/powerpoint/2010/main" val="1805867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00100"/>
          </a:xfrm>
        </p:spPr>
        <p:txBody>
          <a:bodyPr/>
          <a:lstStyle/>
          <a:p>
            <a:r>
              <a:rPr lang="en-US" b="1" dirty="0" smtClean="0"/>
              <a:t>Let’s start with some basics:</a:t>
            </a:r>
            <a:endParaRPr lang="en-US" dirty="0"/>
          </a:p>
        </p:txBody>
      </p:sp>
      <p:sp>
        <p:nvSpPr>
          <p:cNvPr id="5" name="TextBox 4"/>
          <p:cNvSpPr txBox="1"/>
          <p:nvPr/>
        </p:nvSpPr>
        <p:spPr>
          <a:xfrm>
            <a:off x="850900" y="1282700"/>
            <a:ext cx="6286500" cy="369332"/>
          </a:xfrm>
          <a:prstGeom prst="rect">
            <a:avLst/>
          </a:prstGeom>
          <a:noFill/>
        </p:spPr>
        <p:txBody>
          <a:bodyPr wrap="square" rtlCol="0">
            <a:spAutoFit/>
          </a:bodyPr>
          <a:lstStyle/>
          <a:p>
            <a:r>
              <a:rPr lang="en-US" dirty="0"/>
              <a:t>Which of the following do you think is an example of time series?</a:t>
            </a:r>
          </a:p>
        </p:txBody>
      </p:sp>
      <p:pic>
        <p:nvPicPr>
          <p:cNvPr id="6" name="Picture 5"/>
          <p:cNvPicPr>
            <a:picLocks noChangeAspect="1"/>
          </p:cNvPicPr>
          <p:nvPr/>
        </p:nvPicPr>
        <p:blipFill>
          <a:blip r:embed="rId2"/>
          <a:stretch>
            <a:fillRect/>
          </a:stretch>
        </p:blipFill>
        <p:spPr>
          <a:xfrm>
            <a:off x="1039092" y="1765300"/>
            <a:ext cx="10644908" cy="2362200"/>
          </a:xfrm>
          <a:prstGeom prst="rect">
            <a:avLst/>
          </a:prstGeom>
        </p:spPr>
      </p:pic>
      <p:sp>
        <p:nvSpPr>
          <p:cNvPr id="7" name="TextBox 6"/>
          <p:cNvSpPr txBox="1"/>
          <p:nvPr/>
        </p:nvSpPr>
        <p:spPr>
          <a:xfrm>
            <a:off x="685801" y="4457700"/>
            <a:ext cx="10998199" cy="2339102"/>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Time Series is generally data which is collected over time and is dependent on it.</a:t>
            </a:r>
          </a:p>
          <a:p>
            <a:pPr marL="285750" indent="-285750" algn="just">
              <a:buFont typeface="Arial" panose="020B0604020202020204" pitchFamily="34" charset="0"/>
              <a:buChar char="•"/>
            </a:pPr>
            <a:r>
              <a:rPr lang="en-US" dirty="0"/>
              <a:t>Here we see that the count of cars is independent of time, hence it is not a time series. While the CO2 level increases with respect to time, hence it is a time series.</a:t>
            </a:r>
          </a:p>
          <a:p>
            <a:pPr marL="285750" indent="-285750" algn="just">
              <a:buFont typeface="Arial" panose="020B0604020202020204" pitchFamily="34" charset="0"/>
              <a:buChar char="•"/>
            </a:pPr>
            <a:r>
              <a:rPr lang="en-US" dirty="0"/>
              <a:t>Let us now look at the formal definition of Time Series.</a:t>
            </a:r>
          </a:p>
          <a:p>
            <a:pPr marL="285750" indent="-285750" algn="just">
              <a:buFont typeface="Arial" panose="020B0604020202020204" pitchFamily="34" charset="0"/>
              <a:buChar char="•"/>
            </a:pPr>
            <a:r>
              <a:rPr lang="en-US" dirty="0"/>
              <a:t>A series of data points collected in time order is known as a time series. Most of business houses work on time series data to analyze sales number for the next year, website traffic, count of traffic, number of calls received, etc. Data of a time series can be used for forecasting.</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091481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0" y="495300"/>
            <a:ext cx="9550400" cy="923330"/>
          </a:xfrm>
          <a:prstGeom prst="rect">
            <a:avLst/>
          </a:prstGeom>
          <a:noFill/>
        </p:spPr>
        <p:txBody>
          <a:bodyPr wrap="square" rtlCol="0">
            <a:spAutoFit/>
          </a:bodyPr>
          <a:lstStyle/>
          <a:p>
            <a:r>
              <a:rPr lang="en-US" dirty="0"/>
              <a:t>Not every data collected with respect to time represents a time series</a:t>
            </a:r>
            <a:r>
              <a:rPr lang="en-US" dirty="0" smtClean="0"/>
              <a:t>. </a:t>
            </a:r>
            <a:r>
              <a:rPr lang="en-US" dirty="0"/>
              <a:t>Some of the examples of time series are:</a:t>
            </a:r>
          </a:p>
          <a:p>
            <a:endParaRPr lang="en-US" dirty="0"/>
          </a:p>
        </p:txBody>
      </p:sp>
      <p:pic>
        <p:nvPicPr>
          <p:cNvPr id="5" name="Picture 4"/>
          <p:cNvPicPr>
            <a:picLocks noChangeAspect="1"/>
          </p:cNvPicPr>
          <p:nvPr/>
        </p:nvPicPr>
        <p:blipFill>
          <a:blip r:embed="rId2"/>
          <a:stretch>
            <a:fillRect/>
          </a:stretch>
        </p:blipFill>
        <p:spPr>
          <a:xfrm>
            <a:off x="795337" y="1418630"/>
            <a:ext cx="5160963" cy="2239963"/>
          </a:xfrm>
          <a:prstGeom prst="rect">
            <a:avLst/>
          </a:prstGeom>
        </p:spPr>
      </p:pic>
      <p:pic>
        <p:nvPicPr>
          <p:cNvPr id="6" name="Picture 5"/>
          <p:cNvPicPr>
            <a:picLocks noChangeAspect="1"/>
          </p:cNvPicPr>
          <p:nvPr/>
        </p:nvPicPr>
        <p:blipFill>
          <a:blip r:embed="rId3"/>
          <a:stretch>
            <a:fillRect/>
          </a:stretch>
        </p:blipFill>
        <p:spPr>
          <a:xfrm>
            <a:off x="6565900" y="1418630"/>
            <a:ext cx="5270500" cy="2239962"/>
          </a:xfrm>
          <a:prstGeom prst="rect">
            <a:avLst/>
          </a:prstGeom>
        </p:spPr>
      </p:pic>
      <p:pic>
        <p:nvPicPr>
          <p:cNvPr id="7" name="Picture 6"/>
          <p:cNvPicPr>
            <a:picLocks noChangeAspect="1"/>
          </p:cNvPicPr>
          <p:nvPr/>
        </p:nvPicPr>
        <p:blipFill>
          <a:blip r:embed="rId4"/>
          <a:stretch>
            <a:fillRect/>
          </a:stretch>
        </p:blipFill>
        <p:spPr>
          <a:xfrm>
            <a:off x="795337" y="4000500"/>
            <a:ext cx="5287963" cy="2589212"/>
          </a:xfrm>
          <a:prstGeom prst="rect">
            <a:avLst/>
          </a:prstGeom>
        </p:spPr>
      </p:pic>
      <p:pic>
        <p:nvPicPr>
          <p:cNvPr id="8" name="Picture 7"/>
          <p:cNvPicPr>
            <a:picLocks noChangeAspect="1"/>
          </p:cNvPicPr>
          <p:nvPr/>
        </p:nvPicPr>
        <p:blipFill>
          <a:blip r:embed="rId5"/>
          <a:stretch>
            <a:fillRect/>
          </a:stretch>
        </p:blipFill>
        <p:spPr>
          <a:xfrm>
            <a:off x="6565900" y="4000499"/>
            <a:ext cx="5270500" cy="2564805"/>
          </a:xfrm>
          <a:prstGeom prst="rect">
            <a:avLst/>
          </a:prstGeom>
        </p:spPr>
      </p:pic>
    </p:spTree>
    <p:extLst>
      <p:ext uri="{BB962C8B-B14F-4D97-AF65-F5344CB8AC3E}">
        <p14:creationId xmlns:p14="http://schemas.microsoft.com/office/powerpoint/2010/main" val="908363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900" y="1282700"/>
            <a:ext cx="4495800" cy="2031325"/>
          </a:xfrm>
          <a:prstGeom prst="rect">
            <a:avLst/>
          </a:prstGeom>
          <a:noFill/>
        </p:spPr>
        <p:txBody>
          <a:bodyPr wrap="square" rtlCol="0">
            <a:spAutoFit/>
          </a:bodyPr>
          <a:lstStyle/>
          <a:p>
            <a:pPr algn="just"/>
            <a:r>
              <a:rPr lang="en-US" b="1" dirty="0" smtClean="0"/>
              <a:t>Trend</a:t>
            </a:r>
            <a:r>
              <a:rPr lang="en-US" dirty="0"/>
              <a:t> : Trend is a general direction in which something is developing or changing. So we see an increasing trend in this time series. We can see that the passenger count is increasing with the number of years. Let’s visualize the trend of a time series:</a:t>
            </a:r>
          </a:p>
          <a:p>
            <a:pPr algn="just"/>
            <a:endParaRPr lang="en-US" dirty="0"/>
          </a:p>
        </p:txBody>
      </p:sp>
      <p:sp>
        <p:nvSpPr>
          <p:cNvPr id="5" name="TextBox 4"/>
          <p:cNvSpPr txBox="1"/>
          <p:nvPr/>
        </p:nvSpPr>
        <p:spPr>
          <a:xfrm>
            <a:off x="698500" y="406400"/>
            <a:ext cx="7632700" cy="1200329"/>
          </a:xfrm>
          <a:prstGeom prst="rect">
            <a:avLst/>
          </a:prstGeom>
          <a:noFill/>
        </p:spPr>
        <p:txBody>
          <a:bodyPr wrap="square" rtlCol="0">
            <a:spAutoFit/>
          </a:bodyPr>
          <a:lstStyle/>
          <a:p>
            <a:r>
              <a:rPr lang="en-US" sz="3600" b="1" dirty="0" smtClean="0"/>
              <a:t>Major Components </a:t>
            </a:r>
            <a:r>
              <a:rPr lang="en-US" sz="3600" b="1" dirty="0"/>
              <a:t>of a Time Series</a:t>
            </a:r>
          </a:p>
          <a:p>
            <a:endParaRPr lang="en-US" sz="3600" dirty="0"/>
          </a:p>
        </p:txBody>
      </p:sp>
      <p:sp>
        <p:nvSpPr>
          <p:cNvPr id="6" name="TextBox 5"/>
          <p:cNvSpPr txBox="1"/>
          <p:nvPr/>
        </p:nvSpPr>
        <p:spPr>
          <a:xfrm>
            <a:off x="6362700" y="1282700"/>
            <a:ext cx="5105400" cy="2308324"/>
          </a:xfrm>
          <a:prstGeom prst="rect">
            <a:avLst/>
          </a:prstGeom>
          <a:noFill/>
        </p:spPr>
        <p:txBody>
          <a:bodyPr wrap="square" rtlCol="0">
            <a:spAutoFit/>
          </a:bodyPr>
          <a:lstStyle/>
          <a:p>
            <a:pPr algn="just"/>
            <a:r>
              <a:rPr lang="en-US" b="1" dirty="0"/>
              <a:t>Seasonality</a:t>
            </a:r>
            <a:r>
              <a:rPr lang="en-US" dirty="0"/>
              <a:t> : Another clear pattern can also be seen in the above time series, i.e., the pattern is repeating at regular time interval which is known as the seasonality. Any predictable change or pattern in a time series that recurs or repeats over a specific time period can be said to be seasonality. Let’s visualize the seasonality of the time series:</a:t>
            </a:r>
          </a:p>
          <a:p>
            <a:pPr algn="just"/>
            <a:endParaRPr lang="en-US" dirty="0"/>
          </a:p>
        </p:txBody>
      </p:sp>
      <p:pic>
        <p:nvPicPr>
          <p:cNvPr id="7" name="Picture 6"/>
          <p:cNvPicPr>
            <a:picLocks noChangeAspect="1"/>
          </p:cNvPicPr>
          <p:nvPr/>
        </p:nvPicPr>
        <p:blipFill>
          <a:blip r:embed="rId2"/>
          <a:stretch>
            <a:fillRect/>
          </a:stretch>
        </p:blipFill>
        <p:spPr>
          <a:xfrm>
            <a:off x="1235074" y="3314024"/>
            <a:ext cx="3768725" cy="2553375"/>
          </a:xfrm>
          <a:prstGeom prst="rect">
            <a:avLst/>
          </a:prstGeom>
        </p:spPr>
      </p:pic>
      <p:pic>
        <p:nvPicPr>
          <p:cNvPr id="8" name="Picture 7"/>
          <p:cNvPicPr>
            <a:picLocks noChangeAspect="1"/>
          </p:cNvPicPr>
          <p:nvPr/>
        </p:nvPicPr>
        <p:blipFill>
          <a:blip r:embed="rId3"/>
          <a:stretch>
            <a:fillRect/>
          </a:stretch>
        </p:blipFill>
        <p:spPr>
          <a:xfrm>
            <a:off x="6426200" y="3314024"/>
            <a:ext cx="5041900" cy="2451776"/>
          </a:xfrm>
          <a:prstGeom prst="rect">
            <a:avLst/>
          </a:prstGeom>
        </p:spPr>
      </p:pic>
    </p:spTree>
    <p:extLst>
      <p:ext uri="{BB962C8B-B14F-4D97-AF65-F5344CB8AC3E}">
        <p14:creationId xmlns:p14="http://schemas.microsoft.com/office/powerpoint/2010/main" val="2190075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87185"/>
          </a:xfrm>
        </p:spPr>
        <p:txBody>
          <a:bodyPr>
            <a:normAutofit fontScale="90000"/>
          </a:bodyPr>
          <a:lstStyle/>
          <a:p>
            <a:r>
              <a:rPr lang="en-US" sz="2800" b="1" dirty="0">
                <a:latin typeface="+mn-lt"/>
              </a:rPr>
              <a:t>Difference between a time series and regression problem</a:t>
            </a:r>
            <a:r>
              <a:rPr lang="en-US" sz="2800" dirty="0">
                <a:latin typeface="+mn-lt"/>
              </a:rPr>
              <a:t/>
            </a:r>
            <a:br>
              <a:rPr lang="en-US" sz="2800" dirty="0">
                <a:latin typeface="+mn-lt"/>
              </a:rPr>
            </a:br>
            <a:endParaRPr lang="en-US" sz="2800" dirty="0">
              <a:latin typeface="+mn-lt"/>
            </a:endParaRPr>
          </a:p>
        </p:txBody>
      </p:sp>
      <p:sp>
        <p:nvSpPr>
          <p:cNvPr id="4" name="TextBox 3"/>
          <p:cNvSpPr txBox="1"/>
          <p:nvPr/>
        </p:nvSpPr>
        <p:spPr>
          <a:xfrm>
            <a:off x="685801" y="1357977"/>
            <a:ext cx="10223499" cy="4247317"/>
          </a:xfrm>
          <a:prstGeom prst="rect">
            <a:avLst/>
          </a:prstGeom>
          <a:noFill/>
        </p:spPr>
        <p:txBody>
          <a:bodyPr wrap="square" rtlCol="0">
            <a:spAutoFit/>
          </a:bodyPr>
          <a:lstStyle/>
          <a:p>
            <a:pPr algn="just"/>
            <a:r>
              <a:rPr lang="en-US" dirty="0" smtClean="0"/>
              <a:t>Here </a:t>
            </a:r>
            <a:r>
              <a:rPr lang="en-US" dirty="0"/>
              <a:t>you might think that as the target variable is numerical it can be predicted using regression techniques, but a time series problem is different from a regression problem in following ways</a:t>
            </a:r>
            <a:r>
              <a:rPr lang="en-US" dirty="0" smtClean="0"/>
              <a:t>:</a:t>
            </a:r>
          </a:p>
          <a:p>
            <a:pPr algn="just"/>
            <a:endParaRPr lang="en-US" dirty="0"/>
          </a:p>
          <a:p>
            <a:pPr marL="285750" indent="-285750" algn="just">
              <a:buFont typeface="Arial" panose="020B0604020202020204" pitchFamily="34" charset="0"/>
              <a:buChar char="•"/>
            </a:pPr>
            <a:r>
              <a:rPr lang="en-US" dirty="0"/>
              <a:t>The main difference is that a time series is time dependent. So the basic assumption of a linear regression model that the observations are independent doesn’t hold in this case</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Along with an increasing or decreasing trend, most Time Series have some form of seasonality trends</a:t>
            </a:r>
            <a:r>
              <a:rPr lang="en-US" dirty="0" smtClean="0"/>
              <a:t>, i.e</a:t>
            </a:r>
            <a:r>
              <a:rPr lang="en-US" dirty="0"/>
              <a:t>. variations specific to a particular time frame</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So, predicting a time series using regression techniques is not a good approach</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Time series analysis comprises methods for analyzing time series data in order to extract meaningful statistics and other characteristics of the data. Time series forecasting is the use of a model to predict future values based on previously observed values.</a:t>
            </a:r>
          </a:p>
          <a:p>
            <a:pPr algn="just"/>
            <a:endParaRPr lang="en-US" dirty="0"/>
          </a:p>
        </p:txBody>
      </p:sp>
    </p:spTree>
    <p:extLst>
      <p:ext uri="{BB962C8B-B14F-4D97-AF65-F5344CB8AC3E}">
        <p14:creationId xmlns:p14="http://schemas.microsoft.com/office/powerpoint/2010/main" val="2492349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0774"/>
            <a:ext cx="10131425" cy="913380"/>
          </a:xfrm>
        </p:spPr>
        <p:txBody>
          <a:bodyPr/>
          <a:lstStyle/>
          <a:p>
            <a:r>
              <a:rPr lang="en-US" b="1" dirty="0" smtClean="0">
                <a:latin typeface="+mn-lt"/>
              </a:rPr>
              <a:t>Various methods of Time series</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smtClean="0"/>
              <a:t>				</a:t>
            </a:r>
            <a:endParaRPr lang="en-US" sz="3200" dirty="0"/>
          </a:p>
        </p:txBody>
      </p:sp>
      <p:pic>
        <p:nvPicPr>
          <p:cNvPr id="7" name="Picture 6"/>
          <p:cNvPicPr>
            <a:picLocks noChangeAspect="1"/>
          </p:cNvPicPr>
          <p:nvPr/>
        </p:nvPicPr>
        <p:blipFill>
          <a:blip r:embed="rId2"/>
          <a:stretch>
            <a:fillRect/>
          </a:stretch>
        </p:blipFill>
        <p:spPr>
          <a:xfrm>
            <a:off x="685798" y="2730212"/>
            <a:ext cx="1647825" cy="1657350"/>
          </a:xfrm>
          <a:prstGeom prst="rect">
            <a:avLst/>
          </a:prstGeom>
        </p:spPr>
      </p:pic>
      <p:sp>
        <p:nvSpPr>
          <p:cNvPr id="8" name="TextBox 7"/>
          <p:cNvSpPr txBox="1"/>
          <p:nvPr/>
        </p:nvSpPr>
        <p:spPr>
          <a:xfrm>
            <a:off x="3530138" y="2758143"/>
            <a:ext cx="4217323" cy="1754326"/>
          </a:xfrm>
          <a:prstGeom prst="rect">
            <a:avLst/>
          </a:prstGeom>
          <a:noFill/>
        </p:spPr>
        <p:txBody>
          <a:bodyPr wrap="square" rtlCol="0">
            <a:spAutoFit/>
          </a:bodyPr>
          <a:lstStyle/>
          <a:p>
            <a:pPr algn="just"/>
            <a:r>
              <a:rPr lang="en-US" dirty="0"/>
              <a:t>And we have to predict the passenger count for next 2 days. Naive approach will assign the 5th day’s passenger </a:t>
            </a:r>
            <a:r>
              <a:rPr lang="en-US" dirty="0" smtClean="0"/>
              <a:t>count </a:t>
            </a:r>
            <a:r>
              <a:rPr lang="en-US" dirty="0"/>
              <a:t>to the 6th and 7th day, i.e., 15 will be assigned to the 6th and 7th day.</a:t>
            </a:r>
          </a:p>
          <a:p>
            <a:pPr algn="just"/>
            <a:endParaRPr lang="en-IN" dirty="0"/>
          </a:p>
        </p:txBody>
      </p:sp>
      <p:sp>
        <p:nvSpPr>
          <p:cNvPr id="9" name="TextBox 8"/>
          <p:cNvSpPr txBox="1"/>
          <p:nvPr/>
        </p:nvSpPr>
        <p:spPr>
          <a:xfrm>
            <a:off x="685799" y="1014154"/>
            <a:ext cx="10403379" cy="1692771"/>
          </a:xfrm>
          <a:prstGeom prst="rect">
            <a:avLst/>
          </a:prstGeom>
          <a:noFill/>
        </p:spPr>
        <p:txBody>
          <a:bodyPr wrap="square" rtlCol="0">
            <a:spAutoFit/>
          </a:bodyPr>
          <a:lstStyle/>
          <a:p>
            <a:pPr algn="just"/>
            <a:r>
              <a:rPr lang="en-US" sz="3200" b="1" dirty="0"/>
              <a:t>Naive Approach</a:t>
            </a:r>
          </a:p>
          <a:p>
            <a:pPr algn="just"/>
            <a:r>
              <a:rPr lang="en-US" dirty="0"/>
              <a:t>In this forecasting technique, we assume that the next expected point is equal to the last observed point. So we can expect a straight horizontal line as the prediction. Lets understand it with an example and an image:</a:t>
            </a:r>
          </a:p>
          <a:p>
            <a:pPr algn="just"/>
            <a:r>
              <a:rPr lang="en-US" dirty="0"/>
              <a:t>Suppose we have passenger count for 5 days as shown below:</a:t>
            </a:r>
          </a:p>
          <a:p>
            <a:pPr algn="just"/>
            <a:endParaRPr lang="en-IN" dirty="0"/>
          </a:p>
        </p:txBody>
      </p:sp>
      <p:pic>
        <p:nvPicPr>
          <p:cNvPr id="10" name="Picture 9"/>
          <p:cNvPicPr>
            <a:picLocks noChangeAspect="1"/>
          </p:cNvPicPr>
          <p:nvPr/>
        </p:nvPicPr>
        <p:blipFill>
          <a:blip r:embed="rId3"/>
          <a:stretch>
            <a:fillRect/>
          </a:stretch>
        </p:blipFill>
        <p:spPr>
          <a:xfrm>
            <a:off x="9013595" y="2449224"/>
            <a:ext cx="1695450" cy="2219325"/>
          </a:xfrm>
          <a:prstGeom prst="rect">
            <a:avLst/>
          </a:prstGeom>
        </p:spPr>
      </p:pic>
      <p:pic>
        <p:nvPicPr>
          <p:cNvPr id="11" name="Picture 10"/>
          <p:cNvPicPr>
            <a:picLocks noChangeAspect="1"/>
          </p:cNvPicPr>
          <p:nvPr/>
        </p:nvPicPr>
        <p:blipFill>
          <a:blip r:embed="rId4"/>
          <a:stretch>
            <a:fillRect/>
          </a:stretch>
        </p:blipFill>
        <p:spPr>
          <a:xfrm>
            <a:off x="3734145" y="4512469"/>
            <a:ext cx="3809307" cy="2256282"/>
          </a:xfrm>
          <a:prstGeom prst="rect">
            <a:avLst/>
          </a:prstGeom>
        </p:spPr>
      </p:pic>
      <p:sp>
        <p:nvSpPr>
          <p:cNvPr id="12" name="Right Arrow 11"/>
          <p:cNvSpPr/>
          <p:nvPr/>
        </p:nvSpPr>
        <p:spPr>
          <a:xfrm>
            <a:off x="2535382" y="3466407"/>
            <a:ext cx="994756" cy="16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7747461" y="3303888"/>
            <a:ext cx="994756" cy="16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4817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62247"/>
          </a:xfrm>
        </p:spPr>
        <p:txBody>
          <a:bodyPr/>
          <a:lstStyle/>
          <a:p>
            <a:r>
              <a:rPr lang="en-US" b="1" dirty="0" smtClean="0">
                <a:latin typeface="+mn-lt"/>
              </a:rPr>
              <a:t>Moving Average</a:t>
            </a:r>
            <a:endParaRPr lang="en-US" b="1" dirty="0">
              <a:latin typeface="+mn-lt"/>
            </a:endParaRPr>
          </a:p>
        </p:txBody>
      </p:sp>
      <p:sp>
        <p:nvSpPr>
          <p:cNvPr id="4" name="TextBox 3"/>
          <p:cNvSpPr txBox="1"/>
          <p:nvPr/>
        </p:nvSpPr>
        <p:spPr>
          <a:xfrm>
            <a:off x="839584" y="1404851"/>
            <a:ext cx="10224655" cy="4555093"/>
          </a:xfrm>
          <a:prstGeom prst="rect">
            <a:avLst/>
          </a:prstGeom>
          <a:noFill/>
        </p:spPr>
        <p:txBody>
          <a:bodyPr wrap="square" rtlCol="0">
            <a:spAutoFit/>
          </a:bodyPr>
          <a:lstStyle/>
          <a:p>
            <a:pPr algn="just"/>
            <a:r>
              <a:rPr lang="en-US" dirty="0"/>
              <a:t>In this technique we will take the average of the passenger counts for last few time periods only</a:t>
            </a:r>
            <a:r>
              <a:rPr lang="en-US" dirty="0" smtClean="0"/>
              <a:t>. </a:t>
            </a:r>
            <a:r>
              <a:rPr lang="en-US" dirty="0"/>
              <a:t>A </a:t>
            </a:r>
            <a:r>
              <a:rPr lang="en-US" b="1" dirty="0"/>
              <a:t>moving average</a:t>
            </a:r>
            <a:r>
              <a:rPr lang="en-US" dirty="0"/>
              <a:t> (</a:t>
            </a:r>
            <a:r>
              <a:rPr lang="en-US" b="1" dirty="0"/>
              <a:t>rolling average</a:t>
            </a:r>
            <a:r>
              <a:rPr lang="en-US" dirty="0"/>
              <a:t> or </a:t>
            </a:r>
            <a:r>
              <a:rPr lang="en-US" b="1" dirty="0"/>
              <a:t>running average</a:t>
            </a:r>
            <a:r>
              <a:rPr lang="en-US" dirty="0"/>
              <a:t>) is a calculation to analyze data points by creating a series of averages of different subsets of the full data set. It is also called a </a:t>
            </a:r>
            <a:r>
              <a:rPr lang="en-US" b="1" dirty="0"/>
              <a:t>moving mean</a:t>
            </a:r>
            <a:r>
              <a:rPr lang="en-US" dirty="0"/>
              <a:t> (</a:t>
            </a:r>
            <a:r>
              <a:rPr lang="en-US" b="1" dirty="0"/>
              <a:t>MM</a:t>
            </a:r>
            <a:r>
              <a:rPr lang="en-US" dirty="0" smtClean="0"/>
              <a:t>)</a:t>
            </a:r>
            <a:r>
              <a:rPr lang="en-US" dirty="0"/>
              <a:t> or </a:t>
            </a:r>
            <a:r>
              <a:rPr lang="en-US" b="1" dirty="0"/>
              <a:t>rolling mean</a:t>
            </a:r>
            <a:r>
              <a:rPr lang="en-US" dirty="0"/>
              <a:t> and is a type of finite impulse response filter. Variations include: simple, and cumulative, or weighted </a:t>
            </a:r>
            <a:r>
              <a:rPr lang="en-US" dirty="0" smtClean="0"/>
              <a:t>forms.</a:t>
            </a:r>
          </a:p>
          <a:p>
            <a:pPr algn="just"/>
            <a:endParaRPr lang="en-US" dirty="0"/>
          </a:p>
          <a:p>
            <a:pPr algn="just"/>
            <a:r>
              <a:rPr lang="en-US" dirty="0" smtClean="0"/>
              <a:t>There are various forms of Moving Average:</a:t>
            </a:r>
          </a:p>
          <a:p>
            <a:pPr marL="342900" indent="-342900" algn="just">
              <a:buAutoNum type="arabicPeriod"/>
            </a:pPr>
            <a:r>
              <a:rPr lang="en-US" sz="2000" b="1" dirty="0" smtClean="0"/>
              <a:t>Simple Moving Average:</a:t>
            </a:r>
          </a:p>
          <a:p>
            <a:pPr algn="just"/>
            <a:r>
              <a:rPr lang="en-US" dirty="0"/>
              <a:t>In financial applications a simple moving average (SMA) is the unweighted mean of the previous n data. However, in science and engineering, the mean is normally taken from an equal number of data on either side of a central value. This ensures that variations in the mean are aligned with the variations in the data rather than being shifted in time. An example of a simple equally weighted running mean for a n-day sample of closing price is the mean of the previous n days' closing prices</a:t>
            </a:r>
            <a:r>
              <a:rPr lang="en-US" dirty="0" smtClean="0"/>
              <a:t>.</a:t>
            </a:r>
          </a:p>
          <a:p>
            <a:pPr algn="just"/>
            <a:endParaRPr lang="en-US" dirty="0" smtClean="0"/>
          </a:p>
          <a:p>
            <a:pPr algn="just"/>
            <a:endParaRPr lang="en-US" dirty="0"/>
          </a:p>
          <a:p>
            <a:pPr algn="just"/>
            <a:endParaRPr lang="en-US" dirty="0" smtClean="0"/>
          </a:p>
        </p:txBody>
      </p:sp>
      <p:pic>
        <p:nvPicPr>
          <p:cNvPr id="16" name="Picture 15"/>
          <p:cNvPicPr>
            <a:picLocks noChangeAspect="1"/>
          </p:cNvPicPr>
          <p:nvPr/>
        </p:nvPicPr>
        <p:blipFill>
          <a:blip r:embed="rId2"/>
          <a:stretch>
            <a:fillRect/>
          </a:stretch>
        </p:blipFill>
        <p:spPr>
          <a:xfrm>
            <a:off x="4130560" y="5140448"/>
            <a:ext cx="2800350" cy="952500"/>
          </a:xfrm>
          <a:prstGeom prst="rect">
            <a:avLst/>
          </a:prstGeom>
        </p:spPr>
      </p:pic>
    </p:spTree>
    <p:extLst>
      <p:ext uri="{BB962C8B-B14F-4D97-AF65-F5344CB8AC3E}">
        <p14:creationId xmlns:p14="http://schemas.microsoft.com/office/powerpoint/2010/main" val="4002329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249</TotalTime>
  <Words>1403</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TIME SERIES FORCASTING</vt:lpstr>
      <vt:lpstr>Introduction:</vt:lpstr>
      <vt:lpstr>Components of Time Series</vt:lpstr>
      <vt:lpstr>Let’s start with some basics:</vt:lpstr>
      <vt:lpstr>PowerPoint Presentation</vt:lpstr>
      <vt:lpstr>PowerPoint Presentation</vt:lpstr>
      <vt:lpstr>Difference between a time series and regression problem </vt:lpstr>
      <vt:lpstr>Various methods of Time series</vt:lpstr>
      <vt:lpstr>Moving Average</vt:lpstr>
      <vt:lpstr>PowerPoint Presentation</vt:lpstr>
      <vt:lpstr>Simple exponential smoothing</vt:lpstr>
      <vt:lpstr>Holt’s Linear Trend Model</vt:lpstr>
      <vt:lpstr>Arima (auto-regression integrated moving average)</vt:lpstr>
      <vt:lpstr>Parameter tuning for ARIMA model</vt:lpstr>
      <vt:lpstr>PowerPoint Presentation</vt:lpstr>
    </vt:vector>
  </TitlesOfParts>
  <Company>Barclays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FORCASTING</dc:title>
  <dc:creator>Dwivedi, Kushal</dc:creator>
  <cp:lastModifiedBy>kushal dwivedi</cp:lastModifiedBy>
  <cp:revision>12</cp:revision>
  <dcterms:created xsi:type="dcterms:W3CDTF">2019-12-20T15:35:29Z</dcterms:created>
  <dcterms:modified xsi:type="dcterms:W3CDTF">2019-12-28T10:12:08Z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iteId">
    <vt:lpwstr>c4b62f1d-01e0-4107-a0cc-5ac886858b23</vt:lpwstr>
  </property>
  <property fmtid="{D5CDD505-2E9C-101B-9397-08002B2CF9AE}" pid="4" name="MSIP_Label_c754cbb2-29ed-4ffe-af90-a08465e0dd2c_Owner">
    <vt:lpwstr>KDwivedi@juniper.com</vt:lpwstr>
  </property>
  <property fmtid="{D5CDD505-2E9C-101B-9397-08002B2CF9AE}" pid="5" name="MSIP_Label_c754cbb2-29ed-4ffe-af90-a08465e0dd2c_SetDate">
    <vt:lpwstr>2019-12-20T15:58:07.3198621Z</vt:lpwstr>
  </property>
  <property fmtid="{D5CDD505-2E9C-101B-9397-08002B2CF9AE}" pid="6" name="MSIP_Label_c754cbb2-29ed-4ffe-af90-a08465e0dd2c_Name">
    <vt:lpwstr>Unrestricted</vt:lpwstr>
  </property>
  <property fmtid="{D5CDD505-2E9C-101B-9397-08002B2CF9AE}" pid="7" name="MSIP_Label_c754cbb2-29ed-4ffe-af90-a08465e0dd2c_Application">
    <vt:lpwstr>Microsoft Azure Information Protection</vt:lpwstr>
  </property>
  <property fmtid="{D5CDD505-2E9C-101B-9397-08002B2CF9AE}" pid="8" name="MSIP_Label_c754cbb2-29ed-4ffe-af90-a08465e0dd2c_Extended_MSFT_Method">
    <vt:lpwstr>Manual</vt:lpwstr>
  </property>
  <property fmtid="{D5CDD505-2E9C-101B-9397-08002B2CF9AE}" pid="9" name="BarclaysDC">
    <vt:lpwstr>Unrestricted</vt:lpwstr>
  </property>
</Properties>
</file>