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6"/>
  </p:normalViewPr>
  <p:slideViewPr>
    <p:cSldViewPr snapToGrid="0" snapToObjects="1">
      <p:cViewPr varScale="1">
        <p:scale>
          <a:sx n="93" d="100"/>
          <a:sy n="93" d="100"/>
        </p:scale>
        <p:origin x="7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D9909-E093-9B47-B785-FB9CDCAD5C46}" type="datetimeFigureOut">
              <a:rPr lang="en-US" smtClean="0"/>
              <a:t>3/2/16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C984D-03FA-984F-85F5-A15C71CA2252}" type="slidenum">
              <a:rPr lang="en-US" smtClean="0"/>
              <a:t>‹#›</a:t>
            </a:fld>
            <a:endParaRPr lang="en-US"/>
          </a:p>
        </p:txBody>
      </p:sp>
    </p:spTree>
    <p:extLst>
      <p:ext uri="{BB962C8B-B14F-4D97-AF65-F5344CB8AC3E}">
        <p14:creationId xmlns:p14="http://schemas.microsoft.com/office/powerpoint/2010/main" val="1054422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 Wikipedia</a:t>
            </a:r>
            <a:endParaRPr lang="en-US" dirty="0"/>
          </a:p>
        </p:txBody>
      </p:sp>
      <p:sp>
        <p:nvSpPr>
          <p:cNvPr id="4" name="Slide Number Placeholder 3"/>
          <p:cNvSpPr>
            <a:spLocks noGrp="1"/>
          </p:cNvSpPr>
          <p:nvPr>
            <p:ph type="sldNum" sz="quarter" idx="10"/>
          </p:nvPr>
        </p:nvSpPr>
        <p:spPr/>
        <p:txBody>
          <a:bodyPr/>
          <a:lstStyle/>
          <a:p>
            <a:fld id="{F5DC984D-03FA-984F-85F5-A15C71CA2252}" type="slidenum">
              <a:rPr lang="en-US" smtClean="0"/>
              <a:t>2</a:t>
            </a:fld>
            <a:endParaRPr lang="en-US"/>
          </a:p>
        </p:txBody>
      </p:sp>
    </p:spTree>
    <p:extLst>
      <p:ext uri="{BB962C8B-B14F-4D97-AF65-F5344CB8AC3E}">
        <p14:creationId xmlns:p14="http://schemas.microsoft.com/office/powerpoint/2010/main" val="650910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DC984D-03FA-984F-85F5-A15C71CA2252}" type="slidenum">
              <a:rPr lang="en-US" smtClean="0"/>
              <a:t>5</a:t>
            </a:fld>
            <a:endParaRPr lang="en-US"/>
          </a:p>
        </p:txBody>
      </p:sp>
    </p:spTree>
    <p:extLst>
      <p:ext uri="{BB962C8B-B14F-4D97-AF65-F5344CB8AC3E}">
        <p14:creationId xmlns:p14="http://schemas.microsoft.com/office/powerpoint/2010/main" val="1298685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Abusing WMI to build persistent, Asynchronous, and </a:t>
            </a:r>
            <a:r>
              <a:rPr lang="en-US" sz="4800" dirty="0" err="1" smtClean="0"/>
              <a:t>Fileless</a:t>
            </a:r>
            <a:r>
              <a:rPr lang="en-US" sz="4800" dirty="0" smtClean="0"/>
              <a:t> Backdoor</a:t>
            </a:r>
            <a:endParaRPr lang="en-US" sz="4800" dirty="0"/>
          </a:p>
        </p:txBody>
      </p:sp>
      <p:sp>
        <p:nvSpPr>
          <p:cNvPr id="3" name="Subtitle 2"/>
          <p:cNvSpPr>
            <a:spLocks noGrp="1"/>
          </p:cNvSpPr>
          <p:nvPr>
            <p:ph type="subTitle" idx="1"/>
          </p:nvPr>
        </p:nvSpPr>
        <p:spPr/>
        <p:txBody>
          <a:bodyPr/>
          <a:lstStyle/>
          <a:p>
            <a:r>
              <a:rPr lang="en-US" dirty="0" smtClean="0"/>
              <a:t>From Matt </a:t>
            </a:r>
            <a:r>
              <a:rPr lang="en-US" dirty="0" err="1" smtClean="0"/>
              <a:t>Graeber’s</a:t>
            </a:r>
            <a:r>
              <a:rPr lang="en-US" dirty="0" smtClean="0"/>
              <a:t> Presentation in </a:t>
            </a:r>
            <a:r>
              <a:rPr lang="en-US" dirty="0" err="1" smtClean="0"/>
              <a:t>Blackhat</a:t>
            </a:r>
            <a:r>
              <a:rPr lang="en-US" dirty="0" smtClean="0"/>
              <a:t> 2015</a:t>
            </a:r>
          </a:p>
          <a:p>
            <a:r>
              <a:rPr lang="en-US" dirty="0" smtClean="0"/>
              <a:t>By Rajat Vij</a:t>
            </a:r>
            <a:endParaRPr lang="en-US" dirty="0"/>
          </a:p>
        </p:txBody>
      </p:sp>
    </p:spTree>
    <p:extLst>
      <p:ext uri="{BB962C8B-B14F-4D97-AF65-F5344CB8AC3E}">
        <p14:creationId xmlns:p14="http://schemas.microsoft.com/office/powerpoint/2010/main" val="118235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55073"/>
          </a:xfrm>
        </p:spPr>
        <p:txBody>
          <a:bodyPr/>
          <a:lstStyle/>
          <a:p>
            <a:r>
              <a:rPr lang="en-US" dirty="0" smtClean="0"/>
              <a:t>WMI </a:t>
            </a:r>
            <a:r>
              <a:rPr lang="en-US" dirty="0" err="1" smtClean="0"/>
              <a:t>Eventing</a:t>
            </a:r>
            <a:endParaRPr lang="en-US" dirty="0"/>
          </a:p>
        </p:txBody>
      </p:sp>
      <p:sp>
        <p:nvSpPr>
          <p:cNvPr id="3" name="Content Placeholder 2"/>
          <p:cNvSpPr>
            <a:spLocks noGrp="1"/>
          </p:cNvSpPr>
          <p:nvPr>
            <p:ph idx="1"/>
          </p:nvPr>
        </p:nvSpPr>
        <p:spPr>
          <a:xfrm>
            <a:off x="1371600" y="1440873"/>
            <a:ext cx="9601200" cy="4426527"/>
          </a:xfrm>
        </p:spPr>
        <p:txBody>
          <a:bodyPr>
            <a:normAutofit fontScale="92500" lnSpcReduction="20000"/>
          </a:bodyPr>
          <a:lstStyle/>
          <a:p>
            <a:r>
              <a:rPr lang="en-US" dirty="0"/>
              <a:t>WMI has the ability to trigger off nearly any conceivable event. </a:t>
            </a:r>
          </a:p>
          <a:p>
            <a:pPr marL="0" indent="0">
              <a:buNone/>
            </a:pPr>
            <a:r>
              <a:rPr lang="en-US" dirty="0" smtClean="0"/>
              <a:t>	– </a:t>
            </a:r>
            <a:r>
              <a:rPr lang="en-US" dirty="0"/>
              <a:t>Great for attackers and defenders </a:t>
            </a:r>
          </a:p>
          <a:p>
            <a:r>
              <a:rPr lang="en-US" dirty="0"/>
              <a:t>Three requirements </a:t>
            </a:r>
          </a:p>
          <a:p>
            <a:pPr marL="0" indent="0">
              <a:buNone/>
            </a:pPr>
            <a:r>
              <a:rPr lang="en-US" dirty="0" smtClean="0"/>
              <a:t>	1</a:t>
            </a:r>
            <a:r>
              <a:rPr lang="en-US" dirty="0"/>
              <a:t>. Filter – An action to trigger off </a:t>
            </a:r>
            <a:r>
              <a:rPr lang="en-US" dirty="0" smtClean="0"/>
              <a:t>of. Takes form of a WMI Query.</a:t>
            </a:r>
            <a:r>
              <a:rPr lang="en-US" dirty="0"/>
              <a:t/>
            </a:r>
            <a:br>
              <a:rPr lang="en-US" dirty="0"/>
            </a:br>
            <a:r>
              <a:rPr lang="en-US" dirty="0" smtClean="0"/>
              <a:t>	2</a:t>
            </a:r>
            <a:r>
              <a:rPr lang="en-US" dirty="0"/>
              <a:t>. Consumer – An action to take upon triggering the </a:t>
            </a:r>
            <a:r>
              <a:rPr lang="en-US" dirty="0" smtClean="0"/>
              <a:t>filter. </a:t>
            </a:r>
            <a:r>
              <a:rPr lang="en-US" dirty="0"/>
              <a:t/>
            </a:r>
            <a:br>
              <a:rPr lang="en-US" dirty="0"/>
            </a:br>
            <a:r>
              <a:rPr lang="en-US" dirty="0" smtClean="0"/>
              <a:t>	3</a:t>
            </a:r>
            <a:r>
              <a:rPr lang="en-US" dirty="0"/>
              <a:t>. Binding – Registers a Filter</a:t>
            </a:r>
            <a:r>
              <a:rPr lang="en-US" dirty="0">
                <a:latin typeface="Wingdings" charset="2"/>
              </a:rPr>
              <a:t></a:t>
            </a:r>
            <a:r>
              <a:rPr lang="en-US" dirty="0"/>
              <a:t>Consumer </a:t>
            </a:r>
          </a:p>
          <a:p>
            <a:r>
              <a:rPr lang="en-US" dirty="0"/>
              <a:t>Local events run for the lifetime of the host process. </a:t>
            </a:r>
          </a:p>
          <a:p>
            <a:r>
              <a:rPr lang="en-US" dirty="0"/>
              <a:t>Permanent WMI events are persistent and run as SYSTEM. </a:t>
            </a:r>
            <a:endParaRPr lang="en-US" dirty="0" smtClean="0"/>
          </a:p>
          <a:p>
            <a:r>
              <a:rPr lang="en-US" dirty="0" smtClean="0"/>
              <a:t>Type:</a:t>
            </a:r>
          </a:p>
          <a:p>
            <a:pPr marL="0" indent="0">
              <a:buNone/>
            </a:pPr>
            <a:r>
              <a:rPr lang="en-US" dirty="0" smtClean="0"/>
              <a:t>	1. Intrinsic: Intrinsic </a:t>
            </a:r>
            <a:r>
              <a:rPr lang="en-US" dirty="0"/>
              <a:t>events are system classes included in every </a:t>
            </a:r>
            <a:r>
              <a:rPr lang="en-US" dirty="0" smtClean="0"/>
              <a:t>namespace. Attacker/defender </a:t>
            </a:r>
            <a:r>
              <a:rPr lang="en-US" dirty="0"/>
              <a:t>can make a creative use of </a:t>
            </a:r>
            <a:r>
              <a:rPr lang="en-US" dirty="0" smtClean="0"/>
              <a:t>these. Must </a:t>
            </a:r>
            <a:r>
              <a:rPr lang="en-US" dirty="0"/>
              <a:t>be captured at a polling interval. Use carefully. </a:t>
            </a:r>
            <a:r>
              <a:rPr lang="en-US" dirty="0" smtClean="0"/>
              <a:t>Possible </a:t>
            </a:r>
            <a:r>
              <a:rPr lang="en-US" dirty="0"/>
              <a:t>to miss event firings. </a:t>
            </a:r>
            <a:endParaRPr lang="en-US" dirty="0" smtClean="0"/>
          </a:p>
          <a:p>
            <a:pPr marL="0" indent="0">
              <a:buNone/>
            </a:pPr>
            <a:r>
              <a:rPr lang="en-US" dirty="0"/>
              <a:t>	</a:t>
            </a:r>
            <a:r>
              <a:rPr lang="en-US" dirty="0" smtClean="0"/>
              <a:t>2. Extrinsic: </a:t>
            </a:r>
            <a:r>
              <a:rPr lang="en-US" dirty="0"/>
              <a:t>Extrinsic events are non-system classes that fire </a:t>
            </a:r>
            <a:r>
              <a:rPr lang="en-US" dirty="0" smtClean="0"/>
              <a:t>immediately. </a:t>
            </a:r>
            <a:r>
              <a:rPr lang="en-US" dirty="0"/>
              <a:t>No chance of missing </a:t>
            </a:r>
            <a:r>
              <a:rPr lang="en-US" dirty="0" smtClean="0"/>
              <a:t>these. </a:t>
            </a:r>
            <a:r>
              <a:rPr lang="en-US" dirty="0"/>
              <a:t>Generally don’t include as much </a:t>
            </a:r>
            <a:r>
              <a:rPr lang="en-US" dirty="0" smtClean="0"/>
              <a:t>information.</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28074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85800"/>
          </a:xfrm>
        </p:spPr>
        <p:txBody>
          <a:bodyPr>
            <a:normAutofit fontScale="90000"/>
          </a:bodyPr>
          <a:lstStyle/>
          <a:p>
            <a:r>
              <a:rPr lang="en-US" smtClean="0"/>
              <a:t>WMI Attacks</a:t>
            </a:r>
            <a:endParaRPr lang="en-US"/>
          </a:p>
        </p:txBody>
      </p:sp>
      <p:sp>
        <p:nvSpPr>
          <p:cNvPr id="3" name="Content Placeholder 2"/>
          <p:cNvSpPr>
            <a:spLocks noGrp="1"/>
          </p:cNvSpPr>
          <p:nvPr>
            <p:ph idx="1"/>
          </p:nvPr>
        </p:nvSpPr>
        <p:spPr>
          <a:xfrm>
            <a:off x="1371600" y="1371600"/>
            <a:ext cx="9601200" cy="4495800"/>
          </a:xfrm>
        </p:spPr>
        <p:txBody>
          <a:bodyPr>
            <a:normAutofit fontScale="77500" lnSpcReduction="20000"/>
          </a:bodyPr>
          <a:lstStyle/>
          <a:p>
            <a:r>
              <a:rPr lang="en-US" dirty="0" smtClean="0"/>
              <a:t>From </a:t>
            </a:r>
            <a:r>
              <a:rPr lang="en-US" dirty="0"/>
              <a:t>an attackers perspective, WMI can be used but is not limited to the following: </a:t>
            </a:r>
            <a:endParaRPr lang="en-US" dirty="0"/>
          </a:p>
          <a:p>
            <a:pPr marL="0" indent="0">
              <a:buNone/>
            </a:pPr>
            <a:r>
              <a:rPr lang="en-US" dirty="0" smtClean="0"/>
              <a:t>	– </a:t>
            </a:r>
            <a:r>
              <a:rPr lang="en-US" dirty="0"/>
              <a:t>Reconnaissance</a:t>
            </a:r>
            <a:br>
              <a:rPr lang="en-US" dirty="0"/>
            </a:br>
            <a:r>
              <a:rPr lang="en-US" dirty="0" smtClean="0"/>
              <a:t>	– </a:t>
            </a:r>
            <a:r>
              <a:rPr lang="en-US" dirty="0"/>
              <a:t>VM/Sandbox Detection</a:t>
            </a:r>
            <a:br>
              <a:rPr lang="en-US" dirty="0"/>
            </a:br>
            <a:r>
              <a:rPr lang="en-US" dirty="0" smtClean="0"/>
              <a:t>	– </a:t>
            </a:r>
            <a:r>
              <a:rPr lang="en-US" dirty="0"/>
              <a:t>Code execution and lateral movement – Persistence</a:t>
            </a:r>
            <a:br>
              <a:rPr lang="en-US" dirty="0"/>
            </a:br>
            <a:r>
              <a:rPr lang="en-US" dirty="0" smtClean="0"/>
              <a:t>	– </a:t>
            </a:r>
            <a:r>
              <a:rPr lang="en-US" dirty="0"/>
              <a:t>Data storage</a:t>
            </a:r>
            <a:br>
              <a:rPr lang="en-US" dirty="0"/>
            </a:br>
            <a:r>
              <a:rPr lang="en-US" dirty="0" smtClean="0"/>
              <a:t>	– </a:t>
            </a:r>
            <a:r>
              <a:rPr lang="en-US" dirty="0"/>
              <a:t>C2 </a:t>
            </a:r>
            <a:r>
              <a:rPr lang="en-US" dirty="0" smtClean="0"/>
              <a:t>communication</a:t>
            </a:r>
          </a:p>
          <a:p>
            <a:r>
              <a:rPr lang="en-US" dirty="0" smtClean="0"/>
              <a:t>Benefits:</a:t>
            </a:r>
          </a:p>
          <a:p>
            <a:pPr marL="0" indent="0">
              <a:buNone/>
            </a:pPr>
            <a:r>
              <a:rPr lang="en-US" dirty="0" smtClean="0"/>
              <a:t>	– Service </a:t>
            </a:r>
            <a:r>
              <a:rPr lang="en-US" dirty="0"/>
              <a:t>enabled and remotely available on all Windows </a:t>
            </a:r>
          </a:p>
          <a:p>
            <a:pPr marL="0" indent="0">
              <a:buNone/>
            </a:pPr>
            <a:r>
              <a:rPr lang="en-US" dirty="0" smtClean="0"/>
              <a:t>	– systems </a:t>
            </a:r>
            <a:r>
              <a:rPr lang="en-US" dirty="0"/>
              <a:t>by default </a:t>
            </a:r>
          </a:p>
          <a:p>
            <a:pPr marL="0" indent="0">
              <a:buNone/>
            </a:pPr>
            <a:r>
              <a:rPr lang="en-US" dirty="0" smtClean="0"/>
              <a:t>	– Runs </a:t>
            </a:r>
            <a:r>
              <a:rPr lang="en-US" dirty="0"/>
              <a:t>as SYSTEM </a:t>
            </a:r>
          </a:p>
          <a:p>
            <a:pPr marL="0" indent="0">
              <a:buNone/>
            </a:pPr>
            <a:r>
              <a:rPr lang="en-US" dirty="0" smtClean="0"/>
              <a:t>	– Relatively </a:t>
            </a:r>
            <a:r>
              <a:rPr lang="en-US" dirty="0"/>
              <a:t>esoteric persistence mechanism </a:t>
            </a:r>
          </a:p>
          <a:p>
            <a:pPr marL="0" indent="0">
              <a:buNone/>
            </a:pPr>
            <a:r>
              <a:rPr lang="en-US" dirty="0" smtClean="0"/>
              <a:t>	– Other </a:t>
            </a:r>
            <a:r>
              <a:rPr lang="en-US" dirty="0"/>
              <a:t>than insertion into the WMI repository, nothing touches disk </a:t>
            </a:r>
          </a:p>
          <a:p>
            <a:pPr marL="0" indent="0">
              <a:buNone/>
            </a:pPr>
            <a:r>
              <a:rPr lang="en-US" dirty="0" smtClean="0"/>
              <a:t>	– Defenders </a:t>
            </a:r>
            <a:r>
              <a:rPr lang="en-US" dirty="0"/>
              <a:t>are generally unaware of WMI as an attack vector </a:t>
            </a:r>
          </a:p>
          <a:p>
            <a:pPr marL="0" indent="0">
              <a:buNone/>
            </a:pPr>
            <a:r>
              <a:rPr lang="en-US" dirty="0" smtClean="0"/>
              <a:t>	– Uses </a:t>
            </a:r>
            <a:r>
              <a:rPr lang="en-US" dirty="0"/>
              <a:t>an existing, non-suspicious protocol </a:t>
            </a:r>
          </a:p>
          <a:p>
            <a:pPr marL="0" indent="0">
              <a:buNone/>
            </a:pPr>
            <a:r>
              <a:rPr lang="en-US" dirty="0" smtClean="0"/>
              <a:t>	– Nearly </a:t>
            </a:r>
            <a:r>
              <a:rPr lang="en-US" dirty="0"/>
              <a:t>everything on the operating system is capable of triggering a WMI event </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98629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41218"/>
          </a:xfrm>
        </p:spPr>
        <p:txBody>
          <a:bodyPr/>
          <a:lstStyle/>
          <a:p>
            <a:r>
              <a:rPr lang="en-US" dirty="0" smtClean="0"/>
              <a:t>PoC </a:t>
            </a:r>
            <a:r>
              <a:rPr lang="en-US" smtClean="0"/>
              <a:t>WMI Backdoor</a:t>
            </a:r>
            <a:endParaRPr lang="en-US"/>
          </a:p>
        </p:txBody>
      </p:sp>
      <p:sp>
        <p:nvSpPr>
          <p:cNvPr id="3" name="Content Placeholder 2"/>
          <p:cNvSpPr>
            <a:spLocks noGrp="1"/>
          </p:cNvSpPr>
          <p:nvPr>
            <p:ph idx="1"/>
          </p:nvPr>
        </p:nvSpPr>
        <p:spPr>
          <a:xfrm>
            <a:off x="1371600" y="1427018"/>
            <a:ext cx="9601200" cy="4440382"/>
          </a:xfrm>
        </p:spPr>
        <p:txBody>
          <a:bodyPr/>
          <a:lstStyle/>
          <a:p>
            <a:r>
              <a:rPr lang="en-US" dirty="0"/>
              <a:t>A pure WMI backdoor </a:t>
            </a:r>
          </a:p>
          <a:p>
            <a:r>
              <a:rPr lang="en-US" dirty="0"/>
              <a:t>PowerShell installer </a:t>
            </a:r>
          </a:p>
          <a:p>
            <a:r>
              <a:rPr lang="en-US" dirty="0"/>
              <a:t>PowerShell not required on victim </a:t>
            </a:r>
          </a:p>
          <a:p>
            <a:r>
              <a:rPr lang="en-US" dirty="0"/>
              <a:t>Intuitive syntax </a:t>
            </a:r>
          </a:p>
          <a:p>
            <a:r>
              <a:rPr lang="en-US" dirty="0"/>
              <a:t>Relies exclusively upon permanent WMI event subscriptions </a:t>
            </a:r>
          </a:p>
        </p:txBody>
      </p:sp>
    </p:spTree>
    <p:extLst>
      <p:ext uri="{BB962C8B-B14F-4D97-AF65-F5344CB8AC3E}">
        <p14:creationId xmlns:p14="http://schemas.microsoft.com/office/powerpoint/2010/main" val="148431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55073"/>
          </a:xfrm>
        </p:spPr>
        <p:txBody>
          <a:bodyPr/>
          <a:lstStyle/>
          <a:p>
            <a:r>
              <a:rPr lang="en-US" dirty="0" smtClean="0"/>
              <a:t>WMI Attack Defence </a:t>
            </a:r>
            <a:r>
              <a:rPr lang="en-US" smtClean="0"/>
              <a:t>and Mitigation</a:t>
            </a:r>
            <a:endParaRPr lang="en-US"/>
          </a:p>
        </p:txBody>
      </p:sp>
      <p:sp>
        <p:nvSpPr>
          <p:cNvPr id="3" name="Content Placeholder 2"/>
          <p:cNvSpPr>
            <a:spLocks noGrp="1"/>
          </p:cNvSpPr>
          <p:nvPr>
            <p:ph idx="1"/>
          </p:nvPr>
        </p:nvSpPr>
        <p:spPr>
          <a:xfrm>
            <a:off x="1371600" y="1440873"/>
            <a:ext cx="9601200" cy="4426527"/>
          </a:xfrm>
        </p:spPr>
        <p:txBody>
          <a:bodyPr>
            <a:normAutofit fontScale="92500" lnSpcReduction="20000"/>
          </a:bodyPr>
          <a:lstStyle/>
          <a:p>
            <a:r>
              <a:rPr lang="en-US" dirty="0" smtClean="0"/>
              <a:t>Attacker Detection with WMI</a:t>
            </a:r>
          </a:p>
          <a:p>
            <a:pPr lvl="1"/>
            <a:r>
              <a:rPr lang="en-US" dirty="0"/>
              <a:t>Persistence is still the most common WMI-based attack </a:t>
            </a:r>
            <a:endParaRPr lang="en-US" dirty="0"/>
          </a:p>
          <a:p>
            <a:pPr lvl="1"/>
            <a:r>
              <a:rPr lang="en-US" dirty="0"/>
              <a:t>Use WMI to detect WMI persistence </a:t>
            </a:r>
            <a:endParaRPr lang="en-US" dirty="0"/>
          </a:p>
          <a:p>
            <a:pPr lvl="1"/>
            <a:r>
              <a:rPr lang="en-US" dirty="0" smtClean="0"/>
              <a:t>Existing Detection Utilities:</a:t>
            </a:r>
          </a:p>
          <a:p>
            <a:pPr marL="0" lvl="1" indent="0">
              <a:buNone/>
            </a:pPr>
            <a:r>
              <a:rPr lang="en-US" dirty="0" smtClean="0"/>
              <a:t>	- </a:t>
            </a:r>
            <a:r>
              <a:rPr lang="en-US" dirty="0" err="1" smtClean="0"/>
              <a:t>Sysinternals</a:t>
            </a:r>
            <a:r>
              <a:rPr lang="en-US" dirty="0" smtClean="0"/>
              <a:t> </a:t>
            </a:r>
            <a:r>
              <a:rPr lang="en-US" dirty="0" err="1"/>
              <a:t>Autoruns</a:t>
            </a:r>
            <a:r>
              <a:rPr lang="en-US" dirty="0"/>
              <a:t> </a:t>
            </a:r>
            <a:endParaRPr lang="en-US" dirty="0"/>
          </a:p>
          <a:p>
            <a:pPr marL="0" lvl="1" indent="0">
              <a:buNone/>
            </a:pPr>
            <a:r>
              <a:rPr lang="en-US" dirty="0" smtClean="0"/>
              <a:t>	- Kansa</a:t>
            </a:r>
          </a:p>
          <a:p>
            <a:pPr lvl="1"/>
            <a:r>
              <a:rPr lang="en-US" dirty="0"/>
              <a:t>WMI is the free, agent-less host IDS that you never knew existed! </a:t>
            </a:r>
          </a:p>
          <a:p>
            <a:pPr lvl="1">
              <a:spcBef>
                <a:spcPts val="1000"/>
              </a:spcBef>
              <a:buFont typeface="Franklin Gothic Book" panose="020B0503020102020204" pitchFamily="34" charset="0"/>
              <a:buChar char="■"/>
            </a:pPr>
            <a:r>
              <a:rPr lang="en-US" i="0" dirty="0"/>
              <a:t>Mitigation</a:t>
            </a:r>
          </a:p>
          <a:p>
            <a:pPr lvl="1"/>
            <a:r>
              <a:rPr lang="en-US" dirty="0"/>
              <a:t>Stop </a:t>
            </a:r>
            <a:r>
              <a:rPr lang="en-US" dirty="0"/>
              <a:t>the WMI service - </a:t>
            </a:r>
            <a:r>
              <a:rPr lang="en-US" dirty="0" err="1"/>
              <a:t>Winmgmt</a:t>
            </a:r>
            <a:r>
              <a:rPr lang="en-US" dirty="0"/>
              <a:t>? </a:t>
            </a:r>
          </a:p>
          <a:p>
            <a:pPr lvl="1"/>
            <a:r>
              <a:rPr lang="en-US" dirty="0"/>
              <a:t>Firewall </a:t>
            </a:r>
            <a:r>
              <a:rPr lang="en-US" dirty="0"/>
              <a:t>rules </a:t>
            </a:r>
          </a:p>
          <a:p>
            <a:pPr lvl="1"/>
            <a:r>
              <a:rPr lang="en-US" dirty="0"/>
              <a:t>Existing </a:t>
            </a:r>
            <a:r>
              <a:rPr lang="en-US" dirty="0"/>
              <a:t>Event logs</a:t>
            </a:r>
            <a:br>
              <a:rPr lang="en-US" dirty="0"/>
            </a:br>
            <a:r>
              <a:rPr lang="en-US" dirty="0"/>
              <a:t>– Microsoft-Windows-</a:t>
            </a:r>
            <a:r>
              <a:rPr lang="en-US" dirty="0" err="1"/>
              <a:t>WinRM</a:t>
            </a:r>
            <a:r>
              <a:rPr lang="en-US" dirty="0"/>
              <a:t>/Operational</a:t>
            </a:r>
            <a:br>
              <a:rPr lang="en-US" dirty="0"/>
            </a:br>
            <a:r>
              <a:rPr lang="en-US" dirty="0"/>
              <a:t>– Microsoft-Windows-WMI-Activity/Operational – Microsoft-Windows-</a:t>
            </a:r>
            <a:r>
              <a:rPr lang="en-US" dirty="0" err="1"/>
              <a:t>DistributedCOM</a:t>
            </a:r>
            <a:r>
              <a:rPr lang="en-US" dirty="0"/>
              <a:t> </a:t>
            </a:r>
          </a:p>
          <a:p>
            <a:pPr lvl="1"/>
            <a:r>
              <a:rPr lang="en-US" dirty="0"/>
              <a:t>Preventative </a:t>
            </a:r>
            <a:r>
              <a:rPr lang="en-US" dirty="0"/>
              <a:t>permanent WMI event subscriptions </a:t>
            </a:r>
          </a:p>
          <a:p>
            <a:pPr lvl="1"/>
            <a:endParaRPr lang="en-US" dirty="0"/>
          </a:p>
        </p:txBody>
      </p:sp>
    </p:spTree>
    <p:extLst>
      <p:ext uri="{BB962C8B-B14F-4D97-AF65-F5344CB8AC3E}">
        <p14:creationId xmlns:p14="http://schemas.microsoft.com/office/powerpoint/2010/main" val="2126100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3" y="2265218"/>
            <a:ext cx="9601200" cy="1485900"/>
          </a:xfrm>
        </p:spPr>
        <p:txBody>
          <a:bodyPr/>
          <a:lstStyle/>
          <a:p>
            <a:pPr algn="ctr"/>
            <a:r>
              <a:rPr lang="en-US" dirty="0" smtClean="0"/>
              <a:t>Questions?</a:t>
            </a:r>
            <a:endParaRPr lang="en-US" dirty="0"/>
          </a:p>
        </p:txBody>
      </p:sp>
    </p:spTree>
    <p:extLst>
      <p:ext uri="{BB962C8B-B14F-4D97-AF65-F5344CB8AC3E}">
        <p14:creationId xmlns:p14="http://schemas.microsoft.com/office/powerpoint/2010/main" val="1720864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WMI</a:t>
            </a:r>
            <a:endParaRPr lang="en-US" dirty="0"/>
          </a:p>
        </p:txBody>
      </p:sp>
      <p:sp>
        <p:nvSpPr>
          <p:cNvPr id="3" name="Content Placeholder 2"/>
          <p:cNvSpPr>
            <a:spLocks noGrp="1"/>
          </p:cNvSpPr>
          <p:nvPr>
            <p:ph idx="1"/>
          </p:nvPr>
        </p:nvSpPr>
        <p:spPr/>
        <p:txBody>
          <a:bodyPr>
            <a:normAutofit lnSpcReduction="10000"/>
          </a:bodyPr>
          <a:lstStyle/>
          <a:p>
            <a:r>
              <a:rPr lang="en-US" dirty="0"/>
              <a:t>Windows Management Instrumentation (WMI) consists of a set of extensions to the Windows Driver Model that provides an operating system interface through which instrumented components provide information and notification. WMI is Microsoft's implementation of the Web-Based Enterprise Management (WBEM) and Common Information Model (CIM) standards from the Distributed Management Task Force (DMTF</a:t>
            </a:r>
            <a:r>
              <a:rPr lang="en-US" dirty="0" smtClean="0"/>
              <a:t>).</a:t>
            </a:r>
          </a:p>
          <a:p>
            <a:r>
              <a:rPr lang="en-US" dirty="0"/>
              <a:t>WMI allows scripting languages (such as VBScript or Windows PowerShell) to manage Microsoft Windows personal computers and servers, both locally and remotely. WMI comes preinstalled in Windows 2000 and in newer Microsoft OSs. It is available as a download for Windows NT</a:t>
            </a:r>
            <a:r>
              <a:rPr lang="en-US" dirty="0" smtClean="0"/>
              <a:t>, </a:t>
            </a:r>
            <a:r>
              <a:rPr lang="en-US" dirty="0"/>
              <a:t>Windows 95 and Windows 98</a:t>
            </a:r>
            <a:r>
              <a:rPr lang="en-US" dirty="0" smtClean="0"/>
              <a:t>.</a:t>
            </a:r>
          </a:p>
          <a:p>
            <a:r>
              <a:rPr lang="en-US" dirty="0"/>
              <a:t>Microsoft also provides a command-line interface to WMI called Windows Management Instrumentation Command-line (WMIC</a:t>
            </a:r>
            <a:r>
              <a:rPr lang="en-US" dirty="0" smtClean="0"/>
              <a:t>).</a:t>
            </a:r>
            <a:endParaRPr lang="en-US" dirty="0"/>
          </a:p>
        </p:txBody>
      </p:sp>
    </p:spTree>
    <p:extLst>
      <p:ext uri="{BB962C8B-B14F-4D97-AF65-F5344CB8AC3E}">
        <p14:creationId xmlns:p14="http://schemas.microsoft.com/office/powerpoint/2010/main" val="155755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Attackers are abusing WMI</a:t>
            </a:r>
            <a:endParaRPr lang="en-US" dirty="0"/>
          </a:p>
        </p:txBody>
      </p:sp>
      <p:sp>
        <p:nvSpPr>
          <p:cNvPr id="3" name="Content Placeholder 2"/>
          <p:cNvSpPr>
            <a:spLocks noGrp="1"/>
          </p:cNvSpPr>
          <p:nvPr>
            <p:ph idx="1"/>
          </p:nvPr>
        </p:nvSpPr>
        <p:spPr/>
        <p:txBody>
          <a:bodyPr/>
          <a:lstStyle/>
          <a:p>
            <a:r>
              <a:rPr lang="en-US" dirty="0" smtClean="0"/>
              <a:t>First publically documented case in 2010 of malicious WMI in use. </a:t>
            </a:r>
          </a:p>
          <a:p>
            <a:r>
              <a:rPr lang="en-US" dirty="0" smtClean="0"/>
              <a:t>Difficult to prevent and detect such attacks, can only use WMI against WMI attacks for mitigations and preventions.</a:t>
            </a:r>
          </a:p>
          <a:p>
            <a:r>
              <a:rPr lang="en-US" dirty="0" smtClean="0"/>
              <a:t>WMI is used by </a:t>
            </a:r>
            <a:r>
              <a:rPr lang="en-US" dirty="0" err="1" smtClean="0"/>
              <a:t>sysadmins</a:t>
            </a:r>
            <a:r>
              <a:rPr lang="en-US" dirty="0" smtClean="0"/>
              <a:t>, and any tool useful to a </a:t>
            </a:r>
            <a:r>
              <a:rPr lang="en-US" dirty="0" err="1" smtClean="0"/>
              <a:t>sysadmin</a:t>
            </a:r>
            <a:r>
              <a:rPr lang="en-US" dirty="0" smtClean="0"/>
              <a:t> is useful to an attacker.</a:t>
            </a:r>
          </a:p>
          <a:p>
            <a:r>
              <a:rPr lang="en-US" dirty="0" smtClean="0"/>
              <a:t>WMI is one means to execute your malware without dropping anything to the disk, although we can use </a:t>
            </a:r>
            <a:r>
              <a:rPr lang="en-US" dirty="0" err="1" smtClean="0"/>
              <a:t>powershell</a:t>
            </a:r>
            <a:r>
              <a:rPr lang="en-US" dirty="0" smtClean="0"/>
              <a:t> for the same by executing our malicious code in C in system memory.</a:t>
            </a:r>
          </a:p>
          <a:p>
            <a:endParaRPr lang="en-US" dirty="0"/>
          </a:p>
        </p:txBody>
      </p:sp>
    </p:spTree>
    <p:extLst>
      <p:ext uri="{BB962C8B-B14F-4D97-AF65-F5344CB8AC3E}">
        <p14:creationId xmlns:p14="http://schemas.microsoft.com/office/powerpoint/2010/main" val="2115611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18309"/>
          </a:xfrm>
        </p:spPr>
        <p:txBody>
          <a:bodyPr/>
          <a:lstStyle/>
          <a:p>
            <a:r>
              <a:rPr lang="en-US" dirty="0" smtClean="0"/>
              <a:t>Outline</a:t>
            </a:r>
            <a:endParaRPr lang="en-US" dirty="0"/>
          </a:p>
        </p:txBody>
      </p:sp>
      <p:sp>
        <p:nvSpPr>
          <p:cNvPr id="3" name="Content Placeholder 2"/>
          <p:cNvSpPr>
            <a:spLocks noGrp="1"/>
          </p:cNvSpPr>
          <p:nvPr>
            <p:ph idx="1"/>
          </p:nvPr>
        </p:nvSpPr>
        <p:spPr>
          <a:xfrm>
            <a:off x="1371600" y="1856509"/>
            <a:ext cx="9601200" cy="4010891"/>
          </a:xfrm>
        </p:spPr>
        <p:txBody>
          <a:bodyPr>
            <a:normAutofit/>
          </a:bodyPr>
          <a:lstStyle/>
          <a:p>
            <a:r>
              <a:rPr lang="en-US" dirty="0"/>
              <a:t>Abridged History of WMI Malware </a:t>
            </a:r>
          </a:p>
          <a:p>
            <a:r>
              <a:rPr lang="en-US" dirty="0" smtClean="0"/>
              <a:t>WMI Basics</a:t>
            </a:r>
          </a:p>
          <a:p>
            <a:r>
              <a:rPr lang="en-US" dirty="0" smtClean="0"/>
              <a:t>WMI Architecture</a:t>
            </a:r>
          </a:p>
          <a:p>
            <a:r>
              <a:rPr lang="en-US" dirty="0" smtClean="0"/>
              <a:t>WMI Interaction</a:t>
            </a:r>
          </a:p>
          <a:p>
            <a:r>
              <a:rPr lang="en-US" dirty="0" smtClean="0"/>
              <a:t>Remote WMI</a:t>
            </a:r>
          </a:p>
          <a:p>
            <a:r>
              <a:rPr lang="en-US" dirty="0"/>
              <a:t>WMI </a:t>
            </a:r>
            <a:r>
              <a:rPr lang="en-US" dirty="0" err="1" smtClean="0"/>
              <a:t>Eventing</a:t>
            </a:r>
            <a:endParaRPr lang="en-US" dirty="0" smtClean="0"/>
          </a:p>
          <a:p>
            <a:r>
              <a:rPr lang="en-US" dirty="0" smtClean="0"/>
              <a:t>WMI Attacks</a:t>
            </a:r>
          </a:p>
          <a:p>
            <a:r>
              <a:rPr lang="en-US" dirty="0" smtClean="0"/>
              <a:t>PoC WMI backdoor(by Matt </a:t>
            </a:r>
            <a:r>
              <a:rPr lang="en-US" dirty="0" err="1" smtClean="0"/>
              <a:t>Greaber</a:t>
            </a:r>
            <a:r>
              <a:rPr lang="en-US" dirty="0" smtClean="0"/>
              <a:t>)</a:t>
            </a:r>
          </a:p>
          <a:p>
            <a:r>
              <a:rPr lang="en-US" dirty="0" smtClean="0"/>
              <a:t>Detection and Mitigation</a:t>
            </a:r>
          </a:p>
          <a:p>
            <a:endParaRPr lang="en-US" dirty="0"/>
          </a:p>
        </p:txBody>
      </p:sp>
    </p:spTree>
    <p:extLst>
      <p:ext uri="{BB962C8B-B14F-4D97-AF65-F5344CB8AC3E}">
        <p14:creationId xmlns:p14="http://schemas.microsoft.com/office/powerpoint/2010/main" val="1032064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13509"/>
          </a:xfrm>
        </p:spPr>
        <p:txBody>
          <a:bodyPr/>
          <a:lstStyle/>
          <a:p>
            <a:r>
              <a:rPr lang="en-US" dirty="0" smtClean="0"/>
              <a:t>WMI Malware History</a:t>
            </a:r>
            <a:endParaRPr lang="en-US" dirty="0"/>
          </a:p>
        </p:txBody>
      </p:sp>
      <p:sp>
        <p:nvSpPr>
          <p:cNvPr id="3" name="Content Placeholder 2"/>
          <p:cNvSpPr>
            <a:spLocks noGrp="1"/>
          </p:cNvSpPr>
          <p:nvPr>
            <p:ph idx="1"/>
          </p:nvPr>
        </p:nvSpPr>
        <p:spPr>
          <a:xfrm>
            <a:off x="1371600" y="1496291"/>
            <a:ext cx="9601200" cy="4371109"/>
          </a:xfrm>
        </p:spPr>
        <p:txBody>
          <a:bodyPr vert="horz" lIns="91440" tIns="45720" rIns="91440" bIns="45720" rtlCol="0">
            <a:normAutofit fontScale="92500" lnSpcReduction="20000"/>
          </a:bodyPr>
          <a:lstStyle/>
          <a:p>
            <a:r>
              <a:rPr lang="en-US" dirty="0"/>
              <a:t>2010-Stuxnet</a:t>
            </a:r>
          </a:p>
          <a:p>
            <a:pPr lvl="1"/>
            <a:r>
              <a:rPr lang="en-US" dirty="0"/>
              <a:t>Exploited MS10-061 – Windows Printer Spooler </a:t>
            </a:r>
          </a:p>
          <a:p>
            <a:pPr lvl="1"/>
            <a:r>
              <a:rPr lang="en-US" dirty="0"/>
              <a:t>Exploited an arbitrary file write vulnerability </a:t>
            </a:r>
          </a:p>
          <a:p>
            <a:pPr lvl="1"/>
            <a:r>
              <a:rPr lang="en-US" dirty="0"/>
              <a:t>WMI provided a generic means of turning a file write to SYSTEM code execution! </a:t>
            </a:r>
          </a:p>
          <a:p>
            <a:pPr lvl="1"/>
            <a:r>
              <a:rPr lang="en-US" dirty="0"/>
              <a:t>The </a:t>
            </a:r>
            <a:r>
              <a:rPr lang="en-US" dirty="0"/>
              <a:t>attackers dropped a MOF file to gain SYSTEM-level execution. </a:t>
            </a:r>
            <a:endParaRPr lang="en-US" dirty="0"/>
          </a:p>
          <a:p>
            <a:pPr lvl="1"/>
            <a:r>
              <a:rPr lang="en-US" dirty="0"/>
              <a:t>2010-Ghost</a:t>
            </a:r>
          </a:p>
          <a:p>
            <a:pPr lvl="1"/>
            <a:r>
              <a:rPr lang="en-US" dirty="0"/>
              <a:t>Utilized permanent WMI event subscriptions to: </a:t>
            </a:r>
          </a:p>
          <a:p>
            <a:pPr lvl="1"/>
            <a:r>
              <a:rPr lang="en-US" dirty="0"/>
              <a:t>Monitor changes to “Recent” folder </a:t>
            </a:r>
          </a:p>
          <a:p>
            <a:pPr lvl="1"/>
            <a:r>
              <a:rPr lang="en-US" dirty="0" err="1"/>
              <a:t>Compressedanduploadedallnewdocuments</a:t>
            </a:r>
            <a:r>
              <a:rPr lang="en-US" dirty="0"/>
              <a:t> </a:t>
            </a:r>
          </a:p>
          <a:p>
            <a:pPr lvl="1"/>
            <a:r>
              <a:rPr lang="en-US" dirty="0"/>
              <a:t>Activates an ActiveX control that uses IE as a C2 channel </a:t>
            </a:r>
          </a:p>
          <a:p>
            <a:pPr lvl="2">
              <a:spcBef>
                <a:spcPts val="1000"/>
              </a:spcBef>
            </a:pPr>
            <a:r>
              <a:rPr lang="en-US" sz="2100" dirty="0"/>
              <a:t>2014-WMI Shell(Andrei </a:t>
            </a:r>
            <a:r>
              <a:rPr lang="en-US" sz="2100" dirty="0" err="1"/>
              <a:t>Dumitrescu</a:t>
            </a:r>
            <a:r>
              <a:rPr lang="en-US" sz="2100" dirty="0" smtClean="0"/>
              <a:t>)</a:t>
            </a:r>
          </a:p>
          <a:p>
            <a:pPr lvl="3">
              <a:spcBef>
                <a:spcPts val="1000"/>
              </a:spcBef>
            </a:pPr>
            <a:r>
              <a:rPr lang="en-US" sz="2400" dirty="0"/>
              <a:t>Uses WMI as a C2 channel </a:t>
            </a:r>
          </a:p>
          <a:p>
            <a:pPr lvl="3">
              <a:spcBef>
                <a:spcPts val="1000"/>
              </a:spcBef>
            </a:pPr>
            <a:r>
              <a:rPr lang="en-US" sz="2000" dirty="0"/>
              <a:t>Clever use of WMI namespaces stage data </a:t>
            </a:r>
            <a:r>
              <a:rPr lang="en-US" sz="2000" dirty="0" err="1"/>
              <a:t>exfil</a:t>
            </a:r>
            <a:r>
              <a:rPr lang="en-US" sz="2000" dirty="0"/>
              <a:t> </a:t>
            </a:r>
          </a:p>
          <a:p>
            <a:pPr lvl="3">
              <a:spcBef>
                <a:spcPts val="1000"/>
              </a:spcBef>
            </a:pPr>
            <a:endParaRPr lang="en-US" sz="2100" dirty="0"/>
          </a:p>
          <a:p>
            <a:pPr marL="0" lvl="2" indent="0">
              <a:spcBef>
                <a:spcPts val="1000"/>
              </a:spcBef>
              <a:buNone/>
            </a:pPr>
            <a:endParaRPr lang="en-US" dirty="0"/>
          </a:p>
          <a:p>
            <a:pPr lvl="1"/>
            <a:endParaRPr lang="en-US" dirty="0"/>
          </a:p>
        </p:txBody>
      </p:sp>
    </p:spTree>
    <p:extLst>
      <p:ext uri="{BB962C8B-B14F-4D97-AF65-F5344CB8AC3E}">
        <p14:creationId xmlns:p14="http://schemas.microsoft.com/office/powerpoint/2010/main" val="110035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10491"/>
          </a:xfrm>
        </p:spPr>
        <p:txBody>
          <a:bodyPr/>
          <a:lstStyle/>
          <a:p>
            <a:r>
              <a:rPr lang="en-US" smtClean="0"/>
              <a:t>WMI Basics</a:t>
            </a:r>
            <a:endParaRPr lang="en-US"/>
          </a:p>
        </p:txBody>
      </p:sp>
      <p:sp>
        <p:nvSpPr>
          <p:cNvPr id="3" name="Content Placeholder 2"/>
          <p:cNvSpPr>
            <a:spLocks noGrp="1"/>
          </p:cNvSpPr>
          <p:nvPr>
            <p:ph idx="1"/>
          </p:nvPr>
        </p:nvSpPr>
        <p:spPr>
          <a:xfrm>
            <a:off x="1371600" y="1496291"/>
            <a:ext cx="9601200" cy="4371109"/>
          </a:xfrm>
        </p:spPr>
        <p:txBody>
          <a:bodyPr/>
          <a:lstStyle/>
          <a:p>
            <a:r>
              <a:rPr lang="en-US" dirty="0"/>
              <a:t>Powerful local &amp; remote system management </a:t>
            </a:r>
            <a:r>
              <a:rPr lang="en-US" dirty="0" smtClean="0"/>
              <a:t>infrastructure.</a:t>
            </a:r>
          </a:p>
          <a:p>
            <a:r>
              <a:rPr lang="en-US" dirty="0"/>
              <a:t>Present since Win98 and NT4. Seriously. </a:t>
            </a:r>
            <a:endParaRPr lang="en-US" dirty="0"/>
          </a:p>
          <a:p>
            <a:r>
              <a:rPr lang="en-US" dirty="0"/>
              <a:t>Can be used to: </a:t>
            </a:r>
            <a:endParaRPr lang="en-US" dirty="0"/>
          </a:p>
          <a:p>
            <a:pPr marL="0" indent="0">
              <a:buNone/>
            </a:pPr>
            <a:r>
              <a:rPr lang="en-US" dirty="0" smtClean="0"/>
              <a:t>	– </a:t>
            </a:r>
            <a:r>
              <a:rPr lang="en-US" dirty="0"/>
              <a:t>Obtain system information </a:t>
            </a:r>
            <a:endParaRPr lang="en-US" dirty="0" smtClean="0"/>
          </a:p>
          <a:p>
            <a:pPr marL="0" indent="0">
              <a:buNone/>
            </a:pPr>
            <a:r>
              <a:rPr lang="en-US" dirty="0"/>
              <a:t>	</a:t>
            </a:r>
            <a:r>
              <a:rPr lang="en-US" dirty="0" smtClean="0"/>
              <a:t>	• </a:t>
            </a:r>
            <a:r>
              <a:rPr lang="en-US" dirty="0"/>
              <a:t>Registry </a:t>
            </a:r>
            <a:endParaRPr lang="en-US" dirty="0"/>
          </a:p>
          <a:p>
            <a:pPr marL="0" indent="0">
              <a:buNone/>
            </a:pPr>
            <a:r>
              <a:rPr lang="en-US" dirty="0" smtClean="0"/>
              <a:t>		• </a:t>
            </a:r>
            <a:r>
              <a:rPr lang="en-US" dirty="0"/>
              <a:t>File system </a:t>
            </a:r>
            <a:endParaRPr lang="en-US" dirty="0" smtClean="0"/>
          </a:p>
          <a:p>
            <a:pPr marL="0" indent="0">
              <a:buNone/>
            </a:pPr>
            <a:r>
              <a:rPr lang="en-US" dirty="0"/>
              <a:t>	</a:t>
            </a:r>
            <a:r>
              <a:rPr lang="en-US" dirty="0" smtClean="0"/>
              <a:t>	• </a:t>
            </a:r>
            <a:r>
              <a:rPr lang="en-US" dirty="0"/>
              <a:t>Etc. </a:t>
            </a:r>
            <a:endParaRPr lang="en-US" dirty="0"/>
          </a:p>
          <a:p>
            <a:pPr marL="0" indent="0">
              <a:buNone/>
            </a:pPr>
            <a:r>
              <a:rPr lang="en-US" dirty="0" smtClean="0"/>
              <a:t>	– </a:t>
            </a:r>
            <a:r>
              <a:rPr lang="en-US" dirty="0"/>
              <a:t>Execute commands </a:t>
            </a:r>
            <a:endParaRPr lang="en-US" dirty="0" smtClean="0"/>
          </a:p>
          <a:p>
            <a:pPr marL="0" indent="0">
              <a:buNone/>
            </a:pPr>
            <a:r>
              <a:rPr lang="en-US" dirty="0"/>
              <a:t>	</a:t>
            </a:r>
            <a:r>
              <a:rPr lang="en-US" dirty="0" smtClean="0"/>
              <a:t>– </a:t>
            </a:r>
            <a:r>
              <a:rPr lang="en-US" dirty="0"/>
              <a:t>Subscribe to events </a:t>
            </a:r>
            <a:endParaRPr lang="en-US" dirty="0"/>
          </a:p>
          <a:p>
            <a:endParaRPr lang="en-US" dirty="0"/>
          </a:p>
          <a:p>
            <a:endParaRPr lang="en-US" dirty="0"/>
          </a:p>
        </p:txBody>
      </p:sp>
    </p:spTree>
    <p:extLst>
      <p:ext uri="{BB962C8B-B14F-4D97-AF65-F5344CB8AC3E}">
        <p14:creationId xmlns:p14="http://schemas.microsoft.com/office/powerpoint/2010/main" val="916282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00" y="228600"/>
            <a:ext cx="9779000" cy="6388100"/>
          </a:xfrm>
          <a:prstGeom prst="rect">
            <a:avLst/>
          </a:prstGeom>
        </p:spPr>
      </p:pic>
    </p:spTree>
    <p:extLst>
      <p:ext uri="{BB962C8B-B14F-4D97-AF65-F5344CB8AC3E}">
        <p14:creationId xmlns:p14="http://schemas.microsoft.com/office/powerpoint/2010/main" val="756258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41218"/>
          </a:xfrm>
        </p:spPr>
        <p:txBody>
          <a:bodyPr/>
          <a:lstStyle/>
          <a:p>
            <a:r>
              <a:rPr lang="en-US" dirty="0" smtClean="0"/>
              <a:t>WMI Interaction</a:t>
            </a:r>
            <a:endParaRPr lang="en-US" dirty="0"/>
          </a:p>
        </p:txBody>
      </p:sp>
      <p:sp>
        <p:nvSpPr>
          <p:cNvPr id="3" name="Content Placeholder 2"/>
          <p:cNvSpPr>
            <a:spLocks noGrp="1"/>
          </p:cNvSpPr>
          <p:nvPr>
            <p:ph idx="1"/>
          </p:nvPr>
        </p:nvSpPr>
        <p:spPr>
          <a:xfrm>
            <a:off x="1371600" y="1427018"/>
            <a:ext cx="9601200" cy="4440382"/>
          </a:xfrm>
        </p:spPr>
        <p:txBody>
          <a:bodyPr>
            <a:normAutofit fontScale="92500" lnSpcReduction="10000"/>
          </a:bodyPr>
          <a:lstStyle/>
          <a:p>
            <a:r>
              <a:rPr lang="en-US" dirty="0" smtClean="0"/>
              <a:t>Utilities</a:t>
            </a:r>
          </a:p>
          <a:p>
            <a:pPr lvl="1"/>
            <a:r>
              <a:rPr lang="en-US" dirty="0" err="1" smtClean="0"/>
              <a:t>Powershell</a:t>
            </a:r>
            <a:endParaRPr lang="en-US" dirty="0" smtClean="0"/>
          </a:p>
          <a:p>
            <a:pPr lvl="1"/>
            <a:r>
              <a:rPr lang="en-US" dirty="0" err="1" smtClean="0"/>
              <a:t>Wmi.exe</a:t>
            </a:r>
            <a:endParaRPr lang="en-US" dirty="0" smtClean="0"/>
          </a:p>
          <a:p>
            <a:pPr lvl="1"/>
            <a:r>
              <a:rPr lang="en-US" dirty="0" err="1" smtClean="0"/>
              <a:t>Sapien</a:t>
            </a:r>
            <a:r>
              <a:rPr lang="en-US" dirty="0" smtClean="0"/>
              <a:t> WMI Explorer</a:t>
            </a:r>
          </a:p>
          <a:p>
            <a:pPr lvl="1"/>
            <a:r>
              <a:rPr lang="en-US" dirty="0" err="1" smtClean="0"/>
              <a:t>Wbemtest.exe</a:t>
            </a:r>
            <a:endParaRPr lang="en-US" dirty="0" smtClean="0"/>
          </a:p>
          <a:p>
            <a:pPr lvl="1"/>
            <a:r>
              <a:rPr lang="en-US" dirty="0" err="1" smtClean="0"/>
              <a:t>Winrm.exe</a:t>
            </a:r>
            <a:endParaRPr lang="en-US" dirty="0" smtClean="0"/>
          </a:p>
          <a:p>
            <a:pPr lvl="1">
              <a:spcBef>
                <a:spcPts val="1000"/>
              </a:spcBef>
              <a:buFont typeface="Franklin Gothic Book" panose="020B0503020102020204" pitchFamily="34" charset="0"/>
              <a:buChar char="■"/>
            </a:pPr>
            <a:r>
              <a:rPr lang="en-US" i="0" dirty="0"/>
              <a:t>Linux Utilities: </a:t>
            </a:r>
            <a:r>
              <a:rPr lang="en-US" i="0" dirty="0" err="1"/>
              <a:t>wmic</a:t>
            </a:r>
            <a:r>
              <a:rPr lang="en-US" i="0" dirty="0"/>
              <a:t>, </a:t>
            </a:r>
            <a:r>
              <a:rPr lang="en-US" i="0" dirty="0" err="1"/>
              <a:t>wmis</a:t>
            </a:r>
            <a:r>
              <a:rPr lang="en-US" i="0" dirty="0"/>
              <a:t>, </a:t>
            </a:r>
            <a:r>
              <a:rPr lang="en-US" i="0" dirty="0" err="1"/>
              <a:t>wmis-pth</a:t>
            </a:r>
            <a:r>
              <a:rPr lang="en-US" i="0" dirty="0"/>
              <a:t>(pass-the-hash</a:t>
            </a:r>
            <a:r>
              <a:rPr lang="en-US" i="0" dirty="0" smtClean="0"/>
              <a:t>)</a:t>
            </a:r>
          </a:p>
          <a:p>
            <a:pPr lvl="1">
              <a:spcBef>
                <a:spcPts val="1000"/>
              </a:spcBef>
              <a:buFont typeface="Franklin Gothic Book" panose="020B0503020102020204" pitchFamily="34" charset="0"/>
              <a:buChar char="■"/>
            </a:pPr>
            <a:r>
              <a:rPr lang="en-US" i="0" dirty="0" smtClean="0"/>
              <a:t>Windows Script Host Languages</a:t>
            </a:r>
          </a:p>
          <a:p>
            <a:pPr lvl="1"/>
            <a:r>
              <a:rPr lang="en-US" dirty="0"/>
              <a:t>VBScript</a:t>
            </a:r>
          </a:p>
          <a:p>
            <a:pPr lvl="1"/>
            <a:r>
              <a:rPr lang="en-US" dirty="0" smtClean="0"/>
              <a:t>Jscript</a:t>
            </a:r>
          </a:p>
          <a:p>
            <a:pPr lvl="1">
              <a:lnSpc>
                <a:spcPct val="104000"/>
              </a:lnSpc>
              <a:spcBef>
                <a:spcPts val="1000"/>
              </a:spcBef>
              <a:buFont typeface="Franklin Gothic Book" panose="020B0503020102020204" pitchFamily="34" charset="0"/>
              <a:buChar char="■"/>
            </a:pPr>
            <a:r>
              <a:rPr lang="en-US" i="0" dirty="0" err="1"/>
              <a:t>IWbem</a:t>
            </a:r>
            <a:r>
              <a:rPr lang="en-US" i="0" dirty="0"/>
              <a:t>* COM API </a:t>
            </a:r>
          </a:p>
          <a:p>
            <a:pPr lvl="1">
              <a:lnSpc>
                <a:spcPct val="104000"/>
              </a:lnSpc>
              <a:spcBef>
                <a:spcPts val="1000"/>
              </a:spcBef>
              <a:buFont typeface="Franklin Gothic Book" panose="020B0503020102020204" pitchFamily="34" charset="0"/>
              <a:buChar char="■"/>
            </a:pPr>
            <a:r>
              <a:rPr lang="en-US" i="0" dirty="0"/>
              <a:t>.NET </a:t>
            </a:r>
            <a:r>
              <a:rPr lang="en-US" i="0" dirty="0" err="1"/>
              <a:t>System.Management</a:t>
            </a:r>
            <a:r>
              <a:rPr lang="en-US" i="0" dirty="0"/>
              <a:t> classes </a:t>
            </a:r>
          </a:p>
          <a:p>
            <a:pPr marL="0" lvl="1" indent="0">
              <a:buNone/>
            </a:pPr>
            <a:endParaRPr lang="en-US" dirty="0"/>
          </a:p>
        </p:txBody>
      </p:sp>
    </p:spTree>
    <p:extLst>
      <p:ext uri="{BB962C8B-B14F-4D97-AF65-F5344CB8AC3E}">
        <p14:creationId xmlns:p14="http://schemas.microsoft.com/office/powerpoint/2010/main" val="210830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27364"/>
          </a:xfrm>
        </p:spPr>
        <p:txBody>
          <a:bodyPr/>
          <a:lstStyle/>
          <a:p>
            <a:r>
              <a:rPr lang="en-US" dirty="0" smtClean="0"/>
              <a:t>Remote WMI Protocols</a:t>
            </a:r>
            <a:endParaRPr lang="en-US" dirty="0"/>
          </a:p>
        </p:txBody>
      </p:sp>
      <p:sp>
        <p:nvSpPr>
          <p:cNvPr id="3" name="Content Placeholder 2"/>
          <p:cNvSpPr>
            <a:spLocks noGrp="1"/>
          </p:cNvSpPr>
          <p:nvPr>
            <p:ph idx="1"/>
          </p:nvPr>
        </p:nvSpPr>
        <p:spPr>
          <a:xfrm>
            <a:off x="1371600" y="1413164"/>
            <a:ext cx="9601200" cy="4454236"/>
          </a:xfrm>
        </p:spPr>
        <p:txBody>
          <a:bodyPr>
            <a:normAutofit fontScale="85000" lnSpcReduction="10000"/>
          </a:bodyPr>
          <a:lstStyle/>
          <a:p>
            <a:r>
              <a:rPr lang="en-US" dirty="0" smtClean="0"/>
              <a:t>DCOM</a:t>
            </a:r>
          </a:p>
          <a:p>
            <a:pPr lvl="1"/>
            <a:r>
              <a:rPr lang="en-US" dirty="0"/>
              <a:t>DCOM connections established on port 135 </a:t>
            </a:r>
          </a:p>
          <a:p>
            <a:pPr lvl="1"/>
            <a:r>
              <a:rPr lang="en-US" dirty="0"/>
              <a:t>Subsequent data exchanged on port dictated by </a:t>
            </a:r>
          </a:p>
          <a:p>
            <a:pPr marL="0" lvl="1" indent="0">
              <a:buNone/>
            </a:pPr>
            <a:r>
              <a:rPr lang="en-US" dirty="0" smtClean="0"/>
              <a:t>	– </a:t>
            </a:r>
            <a:r>
              <a:rPr lang="en-US" dirty="0"/>
              <a:t>HKEY_LOCAL_MACHINE\Software\Microsoft\</a:t>
            </a:r>
            <a:r>
              <a:rPr lang="en-US" dirty="0" err="1"/>
              <a:t>Rpc</a:t>
            </a:r>
            <a:r>
              <a:rPr lang="en-US" dirty="0"/>
              <a:t>\Internet – Ports (REG_MULTI_SZ) </a:t>
            </a:r>
          </a:p>
          <a:p>
            <a:pPr marL="0" indent="0">
              <a:buNone/>
            </a:pPr>
            <a:r>
              <a:rPr lang="en-US" dirty="0" smtClean="0"/>
              <a:t>	– configurable via </a:t>
            </a:r>
            <a:r>
              <a:rPr lang="en-US" dirty="0" err="1" smtClean="0"/>
              <a:t>DCOMCNFG.exe</a:t>
            </a:r>
            <a:r>
              <a:rPr lang="en-US" dirty="0" smtClean="0"/>
              <a:t> </a:t>
            </a:r>
            <a:endParaRPr lang="en-US" dirty="0"/>
          </a:p>
          <a:p>
            <a:pPr lvl="1"/>
            <a:r>
              <a:rPr lang="en-US" dirty="0"/>
              <a:t>Not firewall friendly </a:t>
            </a:r>
          </a:p>
          <a:p>
            <a:pPr lvl="1"/>
            <a:r>
              <a:rPr lang="en-US" dirty="0"/>
              <a:t>By default, the WMI service – </a:t>
            </a:r>
            <a:r>
              <a:rPr lang="en-US" dirty="0" err="1"/>
              <a:t>Winmgmt</a:t>
            </a:r>
            <a:r>
              <a:rPr lang="en-US" dirty="0"/>
              <a:t> is running and listening on port 135 </a:t>
            </a:r>
          </a:p>
          <a:p>
            <a:r>
              <a:rPr lang="en-US" dirty="0" err="1"/>
              <a:t>WinRM</a:t>
            </a:r>
            <a:r>
              <a:rPr lang="en-US" dirty="0"/>
              <a:t>/PowerShell </a:t>
            </a:r>
            <a:r>
              <a:rPr lang="en-US" dirty="0" err="1"/>
              <a:t>Remoting</a:t>
            </a:r>
            <a:r>
              <a:rPr lang="en-US" dirty="0"/>
              <a:t> </a:t>
            </a:r>
            <a:endParaRPr lang="en-US" dirty="0"/>
          </a:p>
          <a:p>
            <a:pPr lvl="1"/>
            <a:r>
              <a:rPr lang="en-US" dirty="0"/>
              <a:t>SOAP protocol based on the </a:t>
            </a:r>
            <a:r>
              <a:rPr lang="en-US" dirty="0" err="1"/>
              <a:t>WSMan</a:t>
            </a:r>
            <a:r>
              <a:rPr lang="en-US" dirty="0"/>
              <a:t> specification </a:t>
            </a:r>
          </a:p>
          <a:p>
            <a:pPr lvl="1"/>
            <a:r>
              <a:rPr lang="en-US" dirty="0"/>
              <a:t>Encrypted by default </a:t>
            </a:r>
          </a:p>
          <a:p>
            <a:pPr lvl="1"/>
            <a:r>
              <a:rPr lang="en-US" dirty="0"/>
              <a:t>Single management port – 5985 (HTTP) or 5986 (HTTPS) </a:t>
            </a:r>
          </a:p>
          <a:p>
            <a:pPr lvl="1"/>
            <a:r>
              <a:rPr lang="en-US" dirty="0"/>
              <a:t>The official remote management protocol in Windows 2012 R2+ </a:t>
            </a:r>
          </a:p>
          <a:p>
            <a:pPr lvl="1"/>
            <a:r>
              <a:rPr lang="en-US" dirty="0"/>
              <a:t>SSH on steroids – Supports WMI and code execution, object serialization </a:t>
            </a:r>
          </a:p>
          <a:p>
            <a:pPr lvl="1"/>
            <a:r>
              <a:rPr lang="en-US" dirty="0"/>
              <a:t>Scriptable configuration via </a:t>
            </a:r>
            <a:r>
              <a:rPr lang="en-US" dirty="0" err="1"/>
              <a:t>WSMan</a:t>
            </a:r>
            <a:r>
              <a:rPr lang="en-US" dirty="0"/>
              <a:t> “drive” in PowerShell </a:t>
            </a:r>
          </a:p>
          <a:p>
            <a:endParaRPr lang="en-US" dirty="0"/>
          </a:p>
        </p:txBody>
      </p:sp>
    </p:spTree>
    <p:extLst>
      <p:ext uri="{BB962C8B-B14F-4D97-AF65-F5344CB8AC3E}">
        <p14:creationId xmlns:p14="http://schemas.microsoft.com/office/powerpoint/2010/main" val="114582992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476</TotalTime>
  <Words>521</Words>
  <Application>Microsoft Macintosh PowerPoint</Application>
  <PresentationFormat>Widescreen</PresentationFormat>
  <Paragraphs>121</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Franklin Gothic Book</vt:lpstr>
      <vt:lpstr>Wingdings</vt:lpstr>
      <vt:lpstr>Crop</vt:lpstr>
      <vt:lpstr>Abusing WMI to build persistent, Asynchronous, and Fileless Backdoor</vt:lpstr>
      <vt:lpstr>What is WMI</vt:lpstr>
      <vt:lpstr>Attackers are abusing WMI</vt:lpstr>
      <vt:lpstr>Outline</vt:lpstr>
      <vt:lpstr>WMI Malware History</vt:lpstr>
      <vt:lpstr>WMI Basics</vt:lpstr>
      <vt:lpstr>PowerPoint Presentation</vt:lpstr>
      <vt:lpstr>WMI Interaction</vt:lpstr>
      <vt:lpstr>Remote WMI Protocols</vt:lpstr>
      <vt:lpstr>WMI Eventing</vt:lpstr>
      <vt:lpstr>WMI Attacks</vt:lpstr>
      <vt:lpstr>PoC WMI Backdoor</vt:lpstr>
      <vt:lpstr>WMI Attack Defence and Mitigation</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Abusing WMI to build persistent, Asynchronous, and Fileless Backdoor</dc:title>
  <dc:creator>Rajat Vij</dc:creator>
  <cp:lastModifiedBy>Rajat Vij</cp:lastModifiedBy>
  <cp:revision>12</cp:revision>
  <dcterms:created xsi:type="dcterms:W3CDTF">2016-03-02T15:12:28Z</dcterms:created>
  <dcterms:modified xsi:type="dcterms:W3CDTF">2016-03-02T23:09:10Z</dcterms:modified>
</cp:coreProperties>
</file>