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62" r:id="rId4"/>
    <p:sldId id="263" r:id="rId5"/>
    <p:sldId id="264" r:id="rId6"/>
    <p:sldId id="258" r:id="rId7"/>
    <p:sldId id="265" r:id="rId8"/>
    <p:sldId id="282" r:id="rId9"/>
    <p:sldId id="271" r:id="rId10"/>
    <p:sldId id="272" r:id="rId11"/>
    <p:sldId id="270" r:id="rId12"/>
    <p:sldId id="273" r:id="rId13"/>
    <p:sldId id="259" r:id="rId14"/>
    <p:sldId id="268" r:id="rId15"/>
    <p:sldId id="266" r:id="rId16"/>
    <p:sldId id="267" r:id="rId17"/>
    <p:sldId id="274" r:id="rId18"/>
    <p:sldId id="275" r:id="rId19"/>
    <p:sldId id="269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79" autoAdjust="0"/>
  </p:normalViewPr>
  <p:slideViewPr>
    <p:cSldViewPr>
      <p:cViewPr varScale="1">
        <p:scale>
          <a:sx n="59" d="100"/>
          <a:sy n="59" d="100"/>
        </p:scale>
        <p:origin x="178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75E2B70-A2E9-4095-8EB8-1850971651B2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0F048D7-E06A-4C2D-BC2B-3A47A3FE3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Eric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Rescorla</a:t>
            </a:r>
            <a:r>
              <a:rPr lang="en-US" baseline="0" dirty="0" smtClean="0"/>
              <a:t> is </a:t>
            </a:r>
            <a:r>
              <a:rPr lang="en-US" dirty="0" smtClean="0"/>
              <a:t>Author of “SSL and TLS: Designing</a:t>
            </a:r>
            <a:r>
              <a:rPr lang="en-US" baseline="0" dirty="0" smtClean="0"/>
              <a:t> and building Secure Systems” well read book on </a:t>
            </a:r>
            <a:r>
              <a:rPr lang="en-US" baseline="0" dirty="0" err="1" smtClean="0"/>
              <a:t>ssl</a:t>
            </a:r>
            <a:r>
              <a:rPr lang="en-US" baseline="0" dirty="0" smtClean="0"/>
              <a:t>/</a:t>
            </a:r>
            <a:r>
              <a:rPr lang="en-US" baseline="0" dirty="0" err="1" smtClean="0"/>
              <a:t>tls</a:t>
            </a:r>
            <a:r>
              <a:rPr lang="en-US" baseline="0" dirty="0" smtClean="0"/>
              <a:t>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048D7-E06A-4C2D-BC2B-3A47A3FE3E0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5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048D7-E06A-4C2D-BC2B-3A47A3FE3E0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3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048D7-E06A-4C2D-BC2B-3A47A3FE3E0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6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048D7-E06A-4C2D-BC2B-3A47A3FE3E0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2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Pipeline stalls… not well</a:t>
            </a:r>
            <a:r>
              <a:rPr lang="en-US" baseline="0" dirty="0" smtClean="0"/>
              <a:t> explained in the RFC.  Deduce that they didn’t want non-handshake messages to be bundled together.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048D7-E06A-4C2D-BC2B-3A47A3FE3E0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7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(MAC) Message Authentication Code,</a:t>
            </a:r>
            <a:r>
              <a:rPr lang="en-US" baseline="0" dirty="0" smtClean="0"/>
              <a:t> in TLS Hash MAC used. </a:t>
            </a:r>
          </a:p>
          <a:p>
            <a:r>
              <a:rPr lang="en-US" baseline="0" dirty="0" smtClean="0"/>
              <a:t>Sequence number maintained by both sides – </a:t>
            </a:r>
            <a:r>
              <a:rPr lang="en-US" baseline="0" dirty="0" err="1" smtClean="0"/>
              <a:t>prepended</a:t>
            </a:r>
            <a:r>
              <a:rPr lang="en-US" baseline="0" dirty="0" smtClean="0"/>
              <a:t> for the MAC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048D7-E06A-4C2D-BC2B-3A47A3FE3E0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90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Rizzo/Duong</a:t>
            </a:r>
            <a:r>
              <a:rPr lang="en-US" baseline="0" dirty="0" smtClean="0"/>
              <a:t>, Sifted the encryption boundaries to allow 1 byte to be guessed at a time.  Used other web technologies (i.e. Java Applet) to send cross-origin traffic.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048D7-E06A-4C2D-BC2B-3A47A3FE3E0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0F4C-531F-4F18-93F5-7ED7FCCE0D32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6CFC-4D80-4CB3-B6E5-830E5DF89795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C70B-6539-4800-BEAC-0475630C99D7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923A-1E84-47A8-9051-44C865F1A830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94F7-059A-4FF0-B348-CD94DD224CA2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586D-8537-4F79-96A3-468FCC043C01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787A-BF7F-4A74-9FA3-53CA1E8A07A5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793C-4628-4B03-B3E6-78834C396D52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7F7E-7D7E-4F4E-8C6E-EB84CB1673A9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1487-D478-4B27-BF7A-C2660726B74B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21E-802E-43E4-886B-3C2A5E810942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1B0AE-774A-4DC6-A1DC-C2E1B12F2E05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2B250-3D63-4563-95CC-989806869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Cryptography for Ecommerce</a:t>
            </a:r>
            <a:br>
              <a:rPr lang="en-US" dirty="0" smtClean="0"/>
            </a:br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CSCI 6548</a:t>
            </a:r>
          </a:p>
          <a:p>
            <a:r>
              <a:rPr lang="en-US" dirty="0" smtClean="0"/>
              <a:t>Kevin Yasuda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Plaintext Header Structure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1" y="2667000"/>
            <a:ext cx="5791200" cy="164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900" dirty="0" smtClean="0"/>
              <a:t>SSL/TLS Header: Handshake Header Fields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 type</a:t>
            </a:r>
          </a:p>
          <a:p>
            <a:pPr lvl="1"/>
            <a:r>
              <a:rPr lang="en-US" dirty="0" smtClean="0"/>
              <a:t>Different handshake steps have different IDs</a:t>
            </a:r>
          </a:p>
          <a:p>
            <a:r>
              <a:rPr lang="en-US" dirty="0" smtClean="0"/>
              <a:t>Length</a:t>
            </a:r>
          </a:p>
          <a:p>
            <a:pPr lvl="1"/>
            <a:r>
              <a:rPr lang="en-US" dirty="0" smtClean="0"/>
              <a:t>24 bit length of handshake message field</a:t>
            </a:r>
          </a:p>
          <a:p>
            <a:r>
              <a:rPr lang="en-US" dirty="0" smtClean="0"/>
              <a:t>Handshake message body</a:t>
            </a:r>
          </a:p>
          <a:p>
            <a:pPr lvl="1"/>
            <a:r>
              <a:rPr lang="en-US" dirty="0" smtClean="0"/>
              <a:t>The contents, variable depending on the message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Handshake Header Structure</a:t>
            </a:r>
            <a:br>
              <a:rPr lang="en-US" dirty="0" smtClean="0"/>
            </a:br>
            <a:r>
              <a:rPr lang="en-US" dirty="0" smtClean="0"/>
              <a:t>(inside plaintext header)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514600"/>
            <a:ext cx="7004658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SSL/TLS Client Hello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33800" y="1600201"/>
            <a:ext cx="4953000" cy="1981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Client is responsible for starting things</a:t>
            </a:r>
          </a:p>
          <a:p>
            <a:pPr lvl="1"/>
            <a:r>
              <a:rPr lang="en-US" dirty="0" smtClean="0"/>
              <a:t>Client Hello is the first thing sent</a:t>
            </a:r>
          </a:p>
          <a:p>
            <a:r>
              <a:rPr lang="en-US" dirty="0" smtClean="0"/>
              <a:t>Client Hello structure: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19600" y="3352800"/>
            <a:ext cx="403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Protocol Version;</a:t>
            </a:r>
          </a:p>
          <a:p>
            <a:r>
              <a:rPr lang="en-US" dirty="0" smtClean="0"/>
              <a:t>	random;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sesson</a:t>
            </a:r>
            <a:r>
              <a:rPr lang="en-US" dirty="0" smtClean="0"/>
              <a:t> ID length;</a:t>
            </a:r>
          </a:p>
          <a:p>
            <a:r>
              <a:rPr lang="en-US" dirty="0" smtClean="0"/>
              <a:t>	*session ID;</a:t>
            </a:r>
          </a:p>
          <a:p>
            <a:r>
              <a:rPr lang="en-US" dirty="0" smtClean="0"/>
              <a:t>	Cipher Suites Length;</a:t>
            </a:r>
          </a:p>
          <a:p>
            <a:r>
              <a:rPr lang="en-US" dirty="0" smtClean="0"/>
              <a:t>	*Cipher Suites;</a:t>
            </a:r>
          </a:p>
          <a:p>
            <a:r>
              <a:rPr lang="en-US" dirty="0" smtClean="0"/>
              <a:t>	Compression Methods Length;</a:t>
            </a:r>
          </a:p>
          <a:p>
            <a:r>
              <a:rPr lang="en-US" dirty="0" smtClean="0"/>
              <a:t>	*Compression Methods;</a:t>
            </a:r>
          </a:p>
          <a:p>
            <a:r>
              <a:rPr lang="en-US" dirty="0" smtClean="0"/>
              <a:t>} </a:t>
            </a:r>
            <a:r>
              <a:rPr lang="en-US" dirty="0" err="1" smtClean="0"/>
              <a:t>clientHello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28289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Client Hello Structure</a:t>
            </a:r>
            <a:br>
              <a:rPr lang="en-US" dirty="0" smtClean="0"/>
            </a:br>
            <a:r>
              <a:rPr lang="en-US" dirty="0" smtClean="0"/>
              <a:t>(with headers)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805781"/>
            <a:ext cx="72009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Hello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blank session ID means the client is requesting a new session</a:t>
            </a:r>
          </a:p>
          <a:p>
            <a:r>
              <a:rPr lang="en-US" dirty="0" smtClean="0"/>
              <a:t>The Random value is mandated to contain the first 4 bytes be UNIX time</a:t>
            </a:r>
          </a:p>
          <a:p>
            <a:r>
              <a:rPr lang="en-US" dirty="0" smtClean="0"/>
              <a:t>Compression is optional – may specify “no compression”</a:t>
            </a:r>
          </a:p>
          <a:p>
            <a:pPr lvl="1"/>
            <a:r>
              <a:rPr lang="en-US" dirty="0" smtClean="0"/>
              <a:t>If compression is used, it must be used before encryption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Cipher Suites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Client specifies which cipher suites it supports</a:t>
            </a:r>
          </a:p>
          <a:p>
            <a:pPr lvl="1"/>
            <a:r>
              <a:rPr lang="en-US" dirty="0" smtClean="0"/>
              <a:t>Cipher suites are defined with a Asymmetric Crypto + Symmetric Crypto + Secure Hash Algorithm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TLS_NULL_WITH_NULL_NULL = 0x000</a:t>
            </a:r>
          </a:p>
          <a:p>
            <a:pPr lvl="1"/>
            <a:r>
              <a:rPr lang="en-US" dirty="0" smtClean="0"/>
              <a:t>TLS_RSA_WITH_RC4_128_SHA = 0x0005</a:t>
            </a:r>
          </a:p>
          <a:p>
            <a:pPr lvl="1"/>
            <a:r>
              <a:rPr lang="en-US" dirty="0" smtClean="0"/>
              <a:t>TLS_RSA_WITH_DES_CBC_SHA = 0x0009</a:t>
            </a:r>
          </a:p>
          <a:p>
            <a:pPr lvl="1"/>
            <a:r>
              <a:rPr lang="en-US" dirty="0" smtClean="0"/>
              <a:t>TSL_RSA_WITH_3DES_EDE_CBC_SHA = 0x000A</a:t>
            </a:r>
          </a:p>
          <a:p>
            <a:pPr lvl="1"/>
            <a:r>
              <a:rPr lang="en-US" dirty="0" smtClean="0"/>
              <a:t>TLS_DH_RSA_WITH_DES_CBC_SHA = 0x000F</a:t>
            </a:r>
          </a:p>
          <a:p>
            <a:pPr lvl="1"/>
            <a:r>
              <a:rPr lang="en-US" dirty="0" smtClean="0"/>
              <a:t>....etc…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SSL/TLS Server Hello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600201"/>
            <a:ext cx="5410200" cy="40385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Server picks which options to use</a:t>
            </a:r>
          </a:p>
          <a:p>
            <a:pPr lvl="1"/>
            <a:r>
              <a:rPr lang="en-US" dirty="0" smtClean="0"/>
              <a:t>Selects the SSL/TLS version</a:t>
            </a:r>
          </a:p>
          <a:p>
            <a:pPr lvl="1"/>
            <a:r>
              <a:rPr lang="en-US" dirty="0" smtClean="0"/>
              <a:t>Selects which cipher suite to use</a:t>
            </a:r>
          </a:p>
          <a:p>
            <a:pPr lvl="1"/>
            <a:r>
              <a:rPr lang="en-US" dirty="0" smtClean="0"/>
              <a:t>Selects which compression method to use</a:t>
            </a:r>
          </a:p>
          <a:p>
            <a:r>
              <a:rPr lang="en-US" dirty="0" smtClean="0"/>
              <a:t>Assigns a session ID</a:t>
            </a:r>
          </a:p>
          <a:p>
            <a:r>
              <a:rPr lang="en-US" dirty="0" smtClean="0"/>
              <a:t>Provides a random value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28289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Server Hello Structure</a:t>
            </a:r>
            <a:br>
              <a:rPr lang="en-US" dirty="0" smtClean="0"/>
            </a:br>
            <a:r>
              <a:rPr lang="en-US" dirty="0" smtClean="0"/>
              <a:t>(without headers)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6787" y="2572544"/>
            <a:ext cx="72104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SSL/TLS Certificate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1600200"/>
            <a:ext cx="5181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Server sends its certificate after the Hello message</a:t>
            </a:r>
          </a:p>
          <a:p>
            <a:pPr lvl="1"/>
            <a:r>
              <a:rPr lang="en-US" dirty="0" smtClean="0"/>
              <a:t>Provides the server’s identity</a:t>
            </a:r>
          </a:p>
          <a:p>
            <a:pPr lvl="1"/>
            <a:r>
              <a:rPr lang="en-US" dirty="0" smtClean="0"/>
              <a:t>Provides the server’s public key</a:t>
            </a:r>
          </a:p>
          <a:p>
            <a:r>
              <a:rPr lang="en-US" dirty="0" smtClean="0"/>
              <a:t>This is dependant on what was selected in the previous Hello message</a:t>
            </a:r>
          </a:p>
          <a:p>
            <a:pPr lvl="1"/>
            <a:r>
              <a:rPr lang="en-US" dirty="0" smtClean="0"/>
              <a:t>i.e. DH, RSA, DH w/ RSA, etc. </a:t>
            </a:r>
          </a:p>
          <a:p>
            <a:pPr lvl="1"/>
            <a:r>
              <a:rPr lang="en-US" dirty="0" smtClean="0"/>
              <a:t>May be more than one certificate (i.e. the cert chain)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524000"/>
            <a:ext cx="28289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SSL/TLS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protocol developed over 10 years ago</a:t>
            </a:r>
          </a:p>
          <a:p>
            <a:r>
              <a:rPr lang="en-US" dirty="0" smtClean="0"/>
              <a:t>One name change</a:t>
            </a:r>
          </a:p>
          <a:p>
            <a:r>
              <a:rPr lang="en-US" dirty="0" smtClean="0"/>
              <a:t>One ownership change</a:t>
            </a:r>
          </a:p>
          <a:p>
            <a:r>
              <a:rPr lang="en-US" dirty="0" smtClean="0"/>
              <a:t>Most used version is SSLv3/TLS 1.0</a:t>
            </a:r>
          </a:p>
          <a:p>
            <a:r>
              <a:rPr lang="en-US" dirty="0" smtClean="0"/>
              <a:t>Most current version is TLS 1.2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SSL/TLS Server Hello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600200"/>
            <a:ext cx="4953000" cy="4525963"/>
          </a:xfrm>
        </p:spPr>
        <p:txBody>
          <a:bodyPr/>
          <a:lstStyle/>
          <a:p>
            <a:r>
              <a:rPr lang="en-US" dirty="0" smtClean="0"/>
              <a:t>Indicates the server will no longer send handshake messages</a:t>
            </a:r>
          </a:p>
          <a:p>
            <a:r>
              <a:rPr lang="en-US" dirty="0" smtClean="0"/>
              <a:t>Handshake type 0x0E</a:t>
            </a:r>
          </a:p>
          <a:p>
            <a:r>
              <a:rPr lang="en-US" dirty="0" smtClean="0"/>
              <a:t>Client verifies certificate before continuing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524000"/>
            <a:ext cx="28289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SSL/TLS </a:t>
            </a:r>
            <a:r>
              <a:rPr lang="en-US" dirty="0" err="1" smtClean="0"/>
              <a:t>ClientKeyExchange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600200"/>
            <a:ext cx="4953000" cy="4525963"/>
          </a:xfrm>
        </p:spPr>
        <p:txBody>
          <a:bodyPr/>
          <a:lstStyle/>
          <a:p>
            <a:r>
              <a:rPr lang="en-US" dirty="0" smtClean="0"/>
              <a:t>Client uses server’s public key to encrypt and send a </a:t>
            </a:r>
            <a:r>
              <a:rPr lang="en-US" b="1" dirty="0" err="1" smtClean="0"/>
              <a:t>preMaster</a:t>
            </a:r>
            <a:r>
              <a:rPr lang="en-US" b="1" dirty="0" smtClean="0"/>
              <a:t> Secret</a:t>
            </a:r>
            <a:r>
              <a:rPr lang="en-US" dirty="0" smtClean="0"/>
              <a:t> value</a:t>
            </a:r>
          </a:p>
          <a:p>
            <a:pPr lvl="1"/>
            <a:r>
              <a:rPr lang="en-US" dirty="0" smtClean="0"/>
              <a:t>Used to prevent vulnerabilities in secret generation</a:t>
            </a:r>
          </a:p>
          <a:p>
            <a:pPr lvl="1"/>
            <a:r>
              <a:rPr lang="en-US" dirty="0" smtClean="0"/>
              <a:t>Used as a seed to prevent replay attacks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675" y="1524000"/>
            <a:ext cx="28289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PreMaster</a:t>
            </a:r>
            <a:r>
              <a:rPr lang="en-US" dirty="0" smtClean="0"/>
              <a:t> Secret to Master Secret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4876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a pseudo random number generator (PRNG) to create a secret</a:t>
            </a:r>
          </a:p>
          <a:p>
            <a:pPr lvl="1"/>
            <a:r>
              <a:rPr lang="en-US" dirty="0" smtClean="0"/>
              <a:t>Based on the required hash functions MD5 and SHA1</a:t>
            </a:r>
          </a:p>
          <a:p>
            <a:r>
              <a:rPr lang="en-US" dirty="0" smtClean="0"/>
              <a:t>PRNG splits the premaster secret between MD5 and SHA1</a:t>
            </a:r>
          </a:p>
          <a:p>
            <a:pPr lvl="1"/>
            <a:r>
              <a:rPr lang="en-US" dirty="0" smtClean="0"/>
              <a:t>Each hash function is run multiple times to generate enough output</a:t>
            </a:r>
          </a:p>
          <a:p>
            <a:pPr lvl="1"/>
            <a:r>
              <a:rPr lang="en-US" dirty="0" smtClean="0"/>
              <a:t>Output is </a:t>
            </a:r>
            <a:r>
              <a:rPr lang="en-US" dirty="0" err="1" smtClean="0"/>
              <a:t>XOR’ed</a:t>
            </a:r>
            <a:r>
              <a:rPr lang="en-US" dirty="0" smtClean="0"/>
              <a:t> together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981200"/>
            <a:ext cx="312322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PreMaster</a:t>
            </a:r>
            <a:r>
              <a:rPr lang="en-US" dirty="0" smtClean="0"/>
              <a:t> Secret to Master Secret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PRNG’s three inputs</a:t>
            </a:r>
          </a:p>
          <a:p>
            <a:pPr lvl="1"/>
            <a:r>
              <a:rPr lang="en-US" dirty="0" smtClean="0"/>
              <a:t>The secret is passed via the client key exchange</a:t>
            </a:r>
          </a:p>
          <a:p>
            <a:pPr lvl="1"/>
            <a:r>
              <a:rPr lang="en-US" dirty="0" smtClean="0"/>
              <a:t>The label is hardcoded string “master secret”</a:t>
            </a:r>
          </a:p>
          <a:p>
            <a:pPr lvl="1"/>
            <a:r>
              <a:rPr lang="en-US" dirty="0" smtClean="0"/>
              <a:t>The seed is the Client Random + Server Random</a:t>
            </a:r>
          </a:p>
          <a:p>
            <a:pPr lvl="2"/>
            <a:r>
              <a:rPr lang="en-US" dirty="0" smtClean="0"/>
              <a:t>This prevents replay attacks</a:t>
            </a:r>
          </a:p>
          <a:p>
            <a:r>
              <a:rPr lang="en-US" dirty="0" smtClean="0"/>
              <a:t>PRNG output is a 48-byte master secret</a:t>
            </a:r>
          </a:p>
          <a:p>
            <a:pPr lvl="1"/>
            <a:r>
              <a:rPr lang="en-US" dirty="0" smtClean="0"/>
              <a:t>The master secret is used to derive keying material</a:t>
            </a:r>
          </a:p>
          <a:p>
            <a:pPr lvl="1"/>
            <a:r>
              <a:rPr lang="en-US" dirty="0" smtClean="0"/>
              <a:t>If a encryption cipher needs more than 48-bytes of key material (e.g. AES 256) the PNG is used on the master secret</a:t>
            </a:r>
          </a:p>
          <a:p>
            <a:pPr lvl="2"/>
            <a:r>
              <a:rPr lang="en-US" dirty="0" smtClean="0"/>
              <a:t>The label changes to “key expansion”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SSL/TLS Client Change Cipher 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600200"/>
            <a:ext cx="4876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Marker message to indicate key exchange has completed</a:t>
            </a:r>
          </a:p>
          <a:p>
            <a:pPr lvl="1"/>
            <a:r>
              <a:rPr lang="en-US" dirty="0" smtClean="0"/>
              <a:t>Everything sent will now be encrypted</a:t>
            </a:r>
          </a:p>
          <a:p>
            <a:pPr lvl="1"/>
            <a:r>
              <a:rPr lang="en-US" dirty="0" smtClean="0"/>
              <a:t>Client still listens in unencrypted mode (for server’s response)</a:t>
            </a:r>
          </a:p>
          <a:p>
            <a:r>
              <a:rPr lang="en-US" dirty="0" smtClean="0"/>
              <a:t>This message is not a handshake message (although only happens in the context of a handshake)</a:t>
            </a:r>
          </a:p>
          <a:p>
            <a:pPr lvl="1"/>
            <a:r>
              <a:rPr lang="en-US" dirty="0" smtClean="0"/>
              <a:t>“To help avoid pipeline stalls, </a:t>
            </a:r>
            <a:r>
              <a:rPr lang="en-US" dirty="0" err="1" smtClean="0"/>
              <a:t>ChangeCipherSpec</a:t>
            </a:r>
            <a:r>
              <a:rPr lang="en-US" dirty="0" smtClean="0"/>
              <a:t> is an independent TLS Protocol content type, and is not actually a TLS handshake message.” (RFC 2246)</a:t>
            </a:r>
          </a:p>
          <a:p>
            <a:pPr lvl="1"/>
            <a:endParaRPr 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675" y="1524000"/>
            <a:ext cx="28289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Change Cipher 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enum</a:t>
            </a:r>
            <a:r>
              <a:rPr lang="en-US" dirty="0" smtClean="0"/>
              <a:t> { </a:t>
            </a:r>
            <a:r>
              <a:rPr lang="en-US" dirty="0" err="1" smtClean="0"/>
              <a:t>change_cipher_spec</a:t>
            </a:r>
            <a:r>
              <a:rPr lang="en-US" dirty="0" smtClean="0"/>
              <a:t>(1), (255) } type; </a:t>
            </a:r>
          </a:p>
          <a:p>
            <a:pPr>
              <a:buNone/>
            </a:pPr>
            <a:r>
              <a:rPr lang="en-US" dirty="0" smtClean="0"/>
              <a:t>} </a:t>
            </a:r>
            <a:r>
              <a:rPr lang="en-US" dirty="0" err="1" smtClean="0"/>
              <a:t>ChangeCipherSpec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SSL/TLS Finished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600200"/>
            <a:ext cx="5029200" cy="4525963"/>
          </a:xfrm>
        </p:spPr>
        <p:txBody>
          <a:bodyPr/>
          <a:lstStyle/>
          <a:p>
            <a:r>
              <a:rPr lang="en-US" dirty="0" smtClean="0"/>
              <a:t>An 12 byte hash value of the content of the handshake is sent</a:t>
            </a:r>
          </a:p>
          <a:p>
            <a:pPr lvl="1"/>
            <a:r>
              <a:rPr lang="en-US" dirty="0" smtClean="0"/>
              <a:t>This is to prevent MITM attacks on the handshake</a:t>
            </a:r>
          </a:p>
          <a:p>
            <a:pPr lvl="2"/>
            <a:r>
              <a:rPr lang="en-US" dirty="0" smtClean="0"/>
              <a:t>An issue with SSLv2</a:t>
            </a:r>
          </a:p>
          <a:p>
            <a:pPr lvl="1"/>
            <a:r>
              <a:rPr lang="en-US" dirty="0" smtClean="0"/>
              <a:t>This is the first encrypted message using the agreed upon parameters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495425"/>
            <a:ext cx="28289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SSL/TLS Server Change Cipher 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600200"/>
            <a:ext cx="5029200" cy="4525963"/>
          </a:xfrm>
        </p:spPr>
        <p:txBody>
          <a:bodyPr/>
          <a:lstStyle/>
          <a:p>
            <a:r>
              <a:rPr lang="en-US" dirty="0" smtClean="0"/>
              <a:t>Server replies with its own key exchange confirmation 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495425"/>
            <a:ext cx="28289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SSL/TLS Server Finished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600200"/>
            <a:ext cx="4876800" cy="4525963"/>
          </a:xfrm>
        </p:spPr>
        <p:txBody>
          <a:bodyPr/>
          <a:lstStyle/>
          <a:p>
            <a:r>
              <a:rPr lang="en-US" dirty="0" smtClean="0"/>
              <a:t>Server replies with its own finished message</a:t>
            </a:r>
          </a:p>
          <a:p>
            <a:pPr lvl="1"/>
            <a:r>
              <a:rPr lang="en-US" dirty="0" smtClean="0"/>
              <a:t>First encrypted message sent by the server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95425"/>
            <a:ext cx="28289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SSL/TLS Sending Data Securely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is used to provide message integrity</a:t>
            </a:r>
          </a:p>
          <a:p>
            <a:pPr lvl="1"/>
            <a:r>
              <a:rPr lang="en-US" dirty="0" smtClean="0"/>
              <a:t>The MAC value is appended to the message</a:t>
            </a:r>
          </a:p>
          <a:p>
            <a:r>
              <a:rPr lang="en-US" dirty="0" smtClean="0"/>
              <a:t>Sequence numbers are assigned to each message</a:t>
            </a:r>
          </a:p>
          <a:p>
            <a:pPr lvl="1"/>
            <a:r>
              <a:rPr lang="en-US" dirty="0" smtClean="0"/>
              <a:t>To prevent replay attacks</a:t>
            </a:r>
          </a:p>
          <a:p>
            <a:pPr lvl="1"/>
            <a:r>
              <a:rPr lang="en-US" dirty="0" smtClean="0"/>
              <a:t>Sequence numbers start at 0 after a change cipher spec message, and increment on send/</a:t>
            </a:r>
            <a:r>
              <a:rPr lang="en-US" dirty="0" err="1" smtClean="0"/>
              <a:t>recv</a:t>
            </a:r>
            <a:endParaRPr lang="en-US" dirty="0" smtClean="0"/>
          </a:p>
          <a:p>
            <a:pPr lvl="1"/>
            <a:r>
              <a:rPr lang="en-US" dirty="0" smtClean="0"/>
              <a:t>Included in the MAC but not sent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SSLv2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1995 SSLv2 first public draft released</a:t>
            </a:r>
          </a:p>
          <a:p>
            <a:pPr lvl="1"/>
            <a:r>
              <a:rPr lang="en-US" dirty="0" smtClean="0"/>
              <a:t>Submitted by </a:t>
            </a:r>
            <a:r>
              <a:rPr lang="en-US" dirty="0" err="1" smtClean="0"/>
              <a:t>Kipp</a:t>
            </a:r>
            <a:r>
              <a:rPr lang="en-US" dirty="0" smtClean="0"/>
              <a:t> Hickman of Netscape Communications</a:t>
            </a:r>
          </a:p>
          <a:p>
            <a:pPr lvl="1"/>
            <a:r>
              <a:rPr lang="en-US" dirty="0" smtClean="0"/>
              <a:t>Submitted to the IETF</a:t>
            </a:r>
          </a:p>
          <a:p>
            <a:pPr lvl="1"/>
            <a:r>
              <a:rPr lang="en-US" dirty="0" smtClean="0"/>
              <a:t>Rejected by the IETF</a:t>
            </a:r>
          </a:p>
          <a:p>
            <a:pPr lvl="2"/>
            <a:r>
              <a:rPr lang="en-US" dirty="0" smtClean="0"/>
              <a:t>Had several flaws</a:t>
            </a:r>
          </a:p>
          <a:p>
            <a:pPr lvl="2"/>
            <a:r>
              <a:rPr lang="en-US" dirty="0" smtClean="0"/>
              <a:t>Not considered safe to use for credit card information by the Payment Card Industry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6866" name="Picture 2" descr="http://24.media.tumblr.com/tumblr_mblxr53JmO1ryzvxro1_500.jpg"/>
          <p:cNvPicPr>
            <a:picLocks noChangeAspect="1" noChangeArrowheads="1"/>
          </p:cNvPicPr>
          <p:nvPr/>
        </p:nvPicPr>
        <p:blipFill>
          <a:blip r:embed="rId2" cstate="print"/>
          <a:srcRect l="12800" t="6400" r="8800" b="10400"/>
          <a:stretch>
            <a:fillRect/>
          </a:stretch>
        </p:blipFill>
        <p:spPr bwMode="auto">
          <a:xfrm>
            <a:off x="5257800" y="2209800"/>
            <a:ext cx="3733800" cy="297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SSL/TLS Sending Data Securely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1"/>
            <a:ext cx="8229600" cy="1371600"/>
          </a:xfrm>
        </p:spPr>
        <p:txBody>
          <a:bodyPr/>
          <a:lstStyle/>
          <a:p>
            <a:r>
              <a:rPr lang="en-US" dirty="0" smtClean="0"/>
              <a:t>Above is what is </a:t>
            </a:r>
            <a:r>
              <a:rPr lang="en-US" dirty="0" err="1" smtClean="0"/>
              <a:t>MAC’ed</a:t>
            </a:r>
            <a:endParaRPr lang="en-US" dirty="0" smtClean="0"/>
          </a:p>
          <a:p>
            <a:r>
              <a:rPr lang="en-US" dirty="0" smtClean="0"/>
              <a:t>Below is what is sent encrypted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71600"/>
            <a:ext cx="655208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419600"/>
            <a:ext cx="621836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SSL/TLS Shutdown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party wants to end the connection they sent an Alert message with code 0 (close-notify)</a:t>
            </a:r>
          </a:p>
          <a:p>
            <a:pPr lvl="1"/>
            <a:r>
              <a:rPr lang="en-US" dirty="0" smtClean="0"/>
              <a:t>SSLv2 had no authenticated shutdown message any connection could be closed with a TCP FIN packet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a TLS Connection: </a:t>
            </a:r>
            <a:br>
              <a:rPr lang="en-US" dirty="0" smtClean="0"/>
            </a:br>
            <a:r>
              <a:rPr lang="en-US" dirty="0" smtClean="0"/>
              <a:t>Client Hello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600201"/>
            <a:ext cx="2971800" cy="3429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Client hello</a:t>
            </a:r>
          </a:p>
          <a:p>
            <a:pPr lvl="1"/>
            <a:r>
              <a:rPr lang="en-US" dirty="0" smtClean="0"/>
              <a:t>Highest available version is TLS 1.0</a:t>
            </a:r>
          </a:p>
          <a:p>
            <a:pPr lvl="1"/>
            <a:r>
              <a:rPr lang="en-US" dirty="0" smtClean="0"/>
              <a:t>36 Cipher Suites</a:t>
            </a:r>
          </a:p>
          <a:p>
            <a:pPr lvl="1"/>
            <a:r>
              <a:rPr lang="en-US" dirty="0" smtClean="0"/>
              <a:t>1 Compression method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520895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a TLS Connection: </a:t>
            </a:r>
            <a:br>
              <a:rPr lang="en-US" dirty="0" smtClean="0"/>
            </a:br>
            <a:r>
              <a:rPr lang="en-US" dirty="0" smtClean="0"/>
              <a:t>Server Hello through Hello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0" y="1600201"/>
            <a:ext cx="3048000" cy="4191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Multiple messages have “piggy” backed</a:t>
            </a:r>
          </a:p>
          <a:p>
            <a:pPr lvl="1"/>
            <a:r>
              <a:rPr lang="en-US" dirty="0" smtClean="0"/>
              <a:t>Server Hello</a:t>
            </a:r>
          </a:p>
          <a:p>
            <a:pPr lvl="1"/>
            <a:r>
              <a:rPr lang="en-US" dirty="0" smtClean="0"/>
              <a:t>Server Certificate </a:t>
            </a:r>
          </a:p>
          <a:p>
            <a:pPr lvl="1"/>
            <a:r>
              <a:rPr lang="en-US" dirty="0" smtClean="0"/>
              <a:t>Server Hello Done</a:t>
            </a:r>
          </a:p>
          <a:p>
            <a:r>
              <a:rPr lang="en-US" dirty="0" smtClean="0"/>
              <a:t>Server Hello</a:t>
            </a:r>
          </a:p>
          <a:p>
            <a:pPr lvl="1"/>
            <a:r>
              <a:rPr lang="en-US" dirty="0" smtClean="0"/>
              <a:t>Selected RSA w/ RC4 and 128 bit MD5</a:t>
            </a:r>
          </a:p>
          <a:p>
            <a:pPr lvl="1"/>
            <a:r>
              <a:rPr lang="en-US" dirty="0" smtClean="0"/>
              <a:t>No compression</a:t>
            </a:r>
          </a:p>
          <a:p>
            <a:pPr lvl="1"/>
            <a:endParaRPr 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08051"/>
            <a:ext cx="5226538" cy="4740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a TLS Connection: </a:t>
            </a:r>
            <a:br>
              <a:rPr lang="en-US" dirty="0" smtClean="0"/>
            </a:br>
            <a:r>
              <a:rPr lang="en-US" dirty="0" smtClean="0"/>
              <a:t>Client Key Exchange through Finish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0" y="1600200"/>
            <a:ext cx="3048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Three TLS messages piggy backed onto the same TCP packet</a:t>
            </a:r>
          </a:p>
          <a:p>
            <a:pPr lvl="1"/>
            <a:r>
              <a:rPr lang="en-US" dirty="0" smtClean="0"/>
              <a:t>Client Key Exchange</a:t>
            </a:r>
          </a:p>
          <a:p>
            <a:pPr lvl="1"/>
            <a:r>
              <a:rPr lang="en-US" dirty="0" smtClean="0"/>
              <a:t>Change Cipher Spec</a:t>
            </a:r>
          </a:p>
          <a:p>
            <a:pPr lvl="1"/>
            <a:r>
              <a:rPr lang="en-US" dirty="0" smtClean="0"/>
              <a:t>Client Finished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1600200"/>
            <a:ext cx="5257800" cy="4768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a TLS Connection: </a:t>
            </a:r>
            <a:br>
              <a:rPr lang="en-US" dirty="0" smtClean="0"/>
            </a:br>
            <a:r>
              <a:rPr lang="en-US" dirty="0" smtClean="0"/>
              <a:t>Server Key Exchange through Finish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600200"/>
            <a:ext cx="2971800" cy="4525963"/>
          </a:xfrm>
        </p:spPr>
        <p:txBody>
          <a:bodyPr/>
          <a:lstStyle/>
          <a:p>
            <a:r>
              <a:rPr lang="en-US" dirty="0" smtClean="0"/>
              <a:t>Two Server TLS messages contained in TCP Packet</a:t>
            </a:r>
          </a:p>
          <a:p>
            <a:pPr lvl="1"/>
            <a:r>
              <a:rPr lang="en-US" dirty="0" smtClean="0"/>
              <a:t>Server Change Cipher Spec</a:t>
            </a:r>
          </a:p>
          <a:p>
            <a:pPr lvl="1"/>
            <a:r>
              <a:rPr lang="en-US" dirty="0" smtClean="0"/>
              <a:t>Server Finish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5334000" cy="483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a TLS Connection:</a:t>
            </a:r>
            <a:br>
              <a:rPr lang="en-US" dirty="0" smtClean="0"/>
            </a:br>
            <a:r>
              <a:rPr lang="en-US" dirty="0" smtClean="0"/>
              <a:t>Sending/Receiving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600" y="1600200"/>
            <a:ext cx="3124200" cy="4525963"/>
          </a:xfrm>
        </p:spPr>
        <p:txBody>
          <a:bodyPr/>
          <a:lstStyle/>
          <a:p>
            <a:r>
              <a:rPr lang="en-US" dirty="0" smtClean="0"/>
              <a:t>Only the plaintext header is readable</a:t>
            </a:r>
          </a:p>
          <a:p>
            <a:pPr lvl="1"/>
            <a:r>
              <a:rPr lang="en-US" dirty="0" smtClean="0"/>
              <a:t>Everything else is encrypted 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5181600" cy="4699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http://idjh.files.wordpress.com/2011/09/bea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8268" y="0"/>
            <a:ext cx="3115732" cy="1524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5562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BEAST – Rizzo &amp; Duong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Browser exploit against SSL/TLS (BEAST, 2009)</a:t>
            </a:r>
          </a:p>
          <a:p>
            <a:pPr lvl="1"/>
            <a:r>
              <a:rPr lang="en-US" dirty="0" smtClean="0"/>
              <a:t>Techniques and a tool to exploit a previously known chosen plaintext vulnerability in SSL/TLS CBC modes</a:t>
            </a:r>
          </a:p>
          <a:p>
            <a:r>
              <a:rPr lang="en-US" dirty="0" smtClean="0"/>
              <a:t>Original predictable IV in SSL/TLS 1.0</a:t>
            </a:r>
          </a:p>
          <a:p>
            <a:pPr lvl="1"/>
            <a:r>
              <a:rPr lang="en-US" dirty="0" smtClean="0"/>
              <a:t>The IV for record j is CBC reside of j-1</a:t>
            </a:r>
          </a:p>
          <a:p>
            <a:pPr lvl="1"/>
            <a:r>
              <a:rPr lang="en-US" dirty="0" smtClean="0"/>
              <a:t>CBC mode, means </a:t>
            </a:r>
            <a:r>
              <a:rPr lang="en-US" dirty="0" err="1" smtClean="0"/>
              <a:t>Ci</a:t>
            </a:r>
            <a:r>
              <a:rPr lang="en-US" dirty="0" smtClean="0"/>
              <a:t> = E(key, Ci-1 </a:t>
            </a:r>
            <a:r>
              <a:rPr lang="en-US" dirty="0" err="1" smtClean="0"/>
              <a:t>xor</a:t>
            </a:r>
            <a:r>
              <a:rPr lang="en-US" dirty="0" smtClean="0"/>
              <a:t> Mi)</a:t>
            </a:r>
          </a:p>
          <a:p>
            <a:pPr lvl="1"/>
            <a:r>
              <a:rPr lang="en-US" dirty="0" smtClean="0"/>
              <a:t>If you can get (Cj-1 </a:t>
            </a:r>
            <a:r>
              <a:rPr lang="en-US" dirty="0" err="1" smtClean="0"/>
              <a:t>xor</a:t>
            </a:r>
            <a:r>
              <a:rPr lang="en-US" dirty="0" smtClean="0"/>
              <a:t> Ci-1 </a:t>
            </a:r>
            <a:r>
              <a:rPr lang="en-US" dirty="0" err="1" smtClean="0"/>
              <a:t>xor</a:t>
            </a:r>
            <a:r>
              <a:rPr lang="en-US" dirty="0" smtClean="0"/>
              <a:t> </a:t>
            </a:r>
            <a:r>
              <a:rPr lang="en-US" dirty="0" err="1" smtClean="0"/>
              <a:t>guessMi</a:t>
            </a:r>
            <a:r>
              <a:rPr lang="en-US" dirty="0" smtClean="0"/>
              <a:t>) encrypted</a:t>
            </a:r>
          </a:p>
          <a:p>
            <a:pPr lvl="2"/>
            <a:r>
              <a:rPr lang="en-US" dirty="0" smtClean="0"/>
              <a:t>i.e. E(key, IV </a:t>
            </a:r>
            <a:r>
              <a:rPr lang="en-US" dirty="0" err="1" smtClean="0"/>
              <a:t>xor</a:t>
            </a:r>
            <a:r>
              <a:rPr lang="en-US" dirty="0" smtClean="0"/>
              <a:t> (Cj-1 </a:t>
            </a:r>
            <a:r>
              <a:rPr lang="en-US" dirty="0" err="1" smtClean="0"/>
              <a:t>xor</a:t>
            </a:r>
            <a:r>
              <a:rPr lang="en-US" dirty="0" smtClean="0"/>
              <a:t> Ci-1 </a:t>
            </a:r>
            <a:r>
              <a:rPr lang="en-US" dirty="0" err="1" smtClean="0"/>
              <a:t>xor</a:t>
            </a:r>
            <a:r>
              <a:rPr lang="en-US" dirty="0" smtClean="0"/>
              <a:t> </a:t>
            </a:r>
            <a:r>
              <a:rPr lang="en-US" dirty="0" err="1" smtClean="0"/>
              <a:t>guessMi</a:t>
            </a:r>
            <a:r>
              <a:rPr lang="en-US" dirty="0" smtClean="0"/>
              <a:t>)) = C’</a:t>
            </a:r>
          </a:p>
          <a:p>
            <a:pPr lvl="1"/>
            <a:r>
              <a:rPr lang="en-US" dirty="0" smtClean="0"/>
              <a:t>Then if </a:t>
            </a:r>
            <a:r>
              <a:rPr lang="en-US" dirty="0" err="1" smtClean="0"/>
              <a:t>Ci</a:t>
            </a:r>
            <a:r>
              <a:rPr lang="en-US" dirty="0" smtClean="0"/>
              <a:t> = C’ your guess for Mi was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http://isecpartners.com/storage/images/match-comp-1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7778" y="0"/>
            <a:ext cx="4936222" cy="1752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57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CRIME – Rizzo &amp; Duong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Compression Ratio Info-leak Made Easy (2012)</a:t>
            </a:r>
          </a:p>
          <a:p>
            <a:pPr lvl="1"/>
            <a:r>
              <a:rPr lang="en-US" dirty="0" smtClean="0"/>
              <a:t>Attacks SSL compression and SPDY </a:t>
            </a:r>
          </a:p>
          <a:p>
            <a:r>
              <a:rPr lang="en-US" dirty="0" smtClean="0"/>
              <a:t>Basic compression method</a:t>
            </a:r>
          </a:p>
          <a:p>
            <a:pPr lvl="1"/>
            <a:r>
              <a:rPr lang="en-US" dirty="0" smtClean="0"/>
              <a:t>Look for repeated strings, put into dictionary, replace occurrences with dictionary references</a:t>
            </a:r>
          </a:p>
          <a:p>
            <a:r>
              <a:rPr lang="en-US" dirty="0" smtClean="0"/>
              <a:t>Length of encryption output identifies correct guess of data</a:t>
            </a:r>
          </a:p>
          <a:p>
            <a:pPr lvl="1"/>
            <a:r>
              <a:rPr lang="en-US" dirty="0" smtClean="0"/>
              <a:t>E(M0 + secret + M1) = C’, Len(C’) = 10</a:t>
            </a:r>
          </a:p>
          <a:p>
            <a:pPr lvl="1"/>
            <a:r>
              <a:rPr lang="en-US" dirty="0" smtClean="0"/>
              <a:t>E(M0 + secret + M1 + secret) = C’’, Len(C’’) =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57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BREACH – Rizzo &amp; Duong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Browser Reconnaissance and Exfiltration via Adaptive Compression of Hypertext (2013)</a:t>
            </a:r>
          </a:p>
          <a:p>
            <a:pPr lvl="1"/>
            <a:r>
              <a:rPr lang="en-US" dirty="0" smtClean="0"/>
              <a:t>Attacks HTTP compression (</a:t>
            </a:r>
            <a:r>
              <a:rPr lang="en-US" dirty="0" err="1" smtClean="0"/>
              <a:t>gzip</a:t>
            </a:r>
            <a:r>
              <a:rPr lang="en-US" dirty="0" smtClean="0"/>
              <a:t> or DEFLATE)</a:t>
            </a:r>
          </a:p>
          <a:p>
            <a:r>
              <a:rPr lang="en-US" dirty="0" smtClean="0"/>
              <a:t>Exploits compression similarly to CRIME</a:t>
            </a:r>
          </a:p>
          <a:p>
            <a:pPr lvl="1"/>
            <a:r>
              <a:rPr lang="en-US" dirty="0" smtClean="0"/>
              <a:t>Use output sizes to (statistically) guess secrets</a:t>
            </a:r>
          </a:p>
          <a:p>
            <a:r>
              <a:rPr lang="en-US" dirty="0" smtClean="0"/>
              <a:t>Mitigations</a:t>
            </a:r>
          </a:p>
          <a:p>
            <a:pPr lvl="1"/>
            <a:r>
              <a:rPr lang="en-US" dirty="0" smtClean="0"/>
              <a:t>Randomize length?</a:t>
            </a:r>
          </a:p>
          <a:p>
            <a:pPr lvl="1"/>
            <a:r>
              <a:rPr lang="en-US" dirty="0" smtClean="0"/>
              <a:t>Throttle and monitor traffic</a:t>
            </a:r>
          </a:p>
          <a:p>
            <a:pPr lvl="1"/>
            <a:r>
              <a:rPr lang="en-US" dirty="0" smtClean="0"/>
              <a:t>Disable </a:t>
            </a:r>
            <a:r>
              <a:rPr lang="en-US" dirty="0" err="1" smtClean="0"/>
              <a:t>gzip</a:t>
            </a:r>
            <a:r>
              <a:rPr lang="en-US" dirty="0" smtClean="0"/>
              <a:t>/DEFLATE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026" name="Picture 2" descr="http://4.bp.blogspot.com/_JdybrokZBAk/TTSOAvjvNjI/AAAAAAAAB2c/nOSCIS1gnTk/s1600/IMG_22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394" y="-26894"/>
            <a:ext cx="2531606" cy="168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75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SSLv3 and TLS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32003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SSLv3 submitted to the IETF</a:t>
            </a:r>
          </a:p>
          <a:p>
            <a:pPr lvl="1"/>
            <a:r>
              <a:rPr lang="en-US" dirty="0" smtClean="0"/>
              <a:t>A few changes made (mostly superficial)</a:t>
            </a:r>
          </a:p>
          <a:p>
            <a:pPr lvl="1"/>
            <a:r>
              <a:rPr lang="en-US" dirty="0" smtClean="0"/>
              <a:t>Changed name to TLS 1.0</a:t>
            </a:r>
          </a:p>
          <a:p>
            <a:pPr lvl="2"/>
            <a:r>
              <a:rPr lang="en-US" dirty="0" smtClean="0"/>
              <a:t>Versions in the protocol still follow SSL versions</a:t>
            </a:r>
          </a:p>
          <a:p>
            <a:pPr lvl="1"/>
            <a:r>
              <a:rPr lang="en-US" dirty="0" smtClean="0"/>
              <a:t>Made TLS 1.0 interoperable with SSLv3</a:t>
            </a:r>
          </a:p>
          <a:p>
            <a:r>
              <a:rPr lang="en-US" dirty="0" smtClean="0"/>
              <a:t>TLS 1.0 specified in RFC 2246</a:t>
            </a:r>
          </a:p>
          <a:p>
            <a:pPr lvl="1"/>
            <a:r>
              <a:rPr lang="en-US" dirty="0" smtClean="0"/>
              <a:t>SSLv3 is not interoperable with TLS 1.0</a:t>
            </a:r>
          </a:p>
          <a:p>
            <a:r>
              <a:rPr lang="en-US" dirty="0" smtClean="0"/>
              <a:t>Both SSLv3 and TLS 1.0 are widely used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724400"/>
            <a:ext cx="36861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029200" y="53340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Trusted Servers SSL Support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Qualys</a:t>
            </a:r>
            <a:r>
              <a:rPr lang="en-US" dirty="0" smtClean="0"/>
              <a:t> SSL Labs, </a:t>
            </a:r>
            <a:r>
              <a:rPr lang="en-US" dirty="0" err="1" smtClean="0"/>
              <a:t>Blackhat</a:t>
            </a:r>
            <a:r>
              <a:rPr lang="en-US" dirty="0" smtClean="0"/>
              <a:t>, 2010)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1.1 and 1.2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TLS 1.1 released in 2006</a:t>
            </a:r>
          </a:p>
          <a:p>
            <a:pPr lvl="1"/>
            <a:r>
              <a:rPr lang="en-US" dirty="0" smtClean="0"/>
              <a:t>RFC 4363</a:t>
            </a:r>
          </a:p>
          <a:p>
            <a:pPr lvl="1"/>
            <a:r>
              <a:rPr lang="en-US" dirty="0" smtClean="0"/>
              <a:t>Added protection against CBC attacks</a:t>
            </a:r>
          </a:p>
          <a:p>
            <a:r>
              <a:rPr lang="en-US" dirty="0" smtClean="0"/>
              <a:t>TLS 1.2 released in 2008</a:t>
            </a:r>
          </a:p>
          <a:p>
            <a:pPr lvl="1"/>
            <a:r>
              <a:rPr lang="en-US" dirty="0" smtClean="0"/>
              <a:t>RFC 5246</a:t>
            </a:r>
          </a:p>
          <a:p>
            <a:pPr lvl="1"/>
            <a:r>
              <a:rPr lang="en-US" dirty="0" smtClean="0"/>
              <a:t>Replacement of MD5 hashes with SHA</a:t>
            </a:r>
          </a:p>
          <a:p>
            <a:pPr lvl="1"/>
            <a:r>
              <a:rPr lang="en-US" dirty="0" smtClean="0"/>
              <a:t>More encryption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SSL/TLS Basic Operation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6322" y="1600200"/>
            <a:ext cx="59113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over SSL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SSL or TLS specifications do not specify how clients tell a web server they want to talk over SSL</a:t>
            </a:r>
          </a:p>
          <a:p>
            <a:pPr lvl="1"/>
            <a:r>
              <a:rPr lang="en-US" dirty="0" smtClean="0"/>
              <a:t>Eric </a:t>
            </a:r>
            <a:r>
              <a:rPr lang="en-US" dirty="0" err="1" smtClean="0"/>
              <a:t>Rescorla</a:t>
            </a:r>
            <a:r>
              <a:rPr lang="en-US" dirty="0" smtClean="0"/>
              <a:t> submitted RFC 2818 to formalize it</a:t>
            </a:r>
          </a:p>
          <a:p>
            <a:r>
              <a:rPr lang="en-US" dirty="0" smtClean="0"/>
              <a:t>Web servers use a different TCP port (443) to accept HTTP over SSL connections</a:t>
            </a:r>
          </a:p>
          <a:p>
            <a:r>
              <a:rPr lang="en-US" dirty="0" smtClean="0"/>
              <a:t>Browsers allow users to specify SSL via ‘https’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SSL/TLS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is an overview of the protocol</a:t>
            </a:r>
          </a:p>
          <a:p>
            <a:pPr lvl="1"/>
            <a:r>
              <a:rPr lang="en-US" dirty="0" smtClean="0"/>
              <a:t>Many of the optional steps have been omitted for brevity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1746" name="Picture 2" descr="Secur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352800"/>
            <a:ext cx="4267200" cy="260985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038600" y="601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xkcd.com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SSL/TLS Header: Plaintext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SSL/TLS messages are pre-pended by this header to describe its type and length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Change cipher spec = 20</a:t>
            </a:r>
          </a:p>
          <a:p>
            <a:pPr lvl="1"/>
            <a:r>
              <a:rPr lang="en-US" dirty="0" smtClean="0"/>
              <a:t>Alert = 21</a:t>
            </a:r>
          </a:p>
          <a:p>
            <a:pPr lvl="1"/>
            <a:r>
              <a:rPr lang="en-US" dirty="0" smtClean="0"/>
              <a:t>Handshake = 22</a:t>
            </a:r>
          </a:p>
          <a:p>
            <a:pPr lvl="1"/>
            <a:r>
              <a:rPr lang="en-US" dirty="0" smtClean="0"/>
              <a:t>Application data = 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B250-3D63-4563-95CC-98980686984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2399</TotalTime>
  <Words>1465</Words>
  <Application>Microsoft Office PowerPoint</Application>
  <PresentationFormat>On-screen Show (4:3)</PresentationFormat>
  <Paragraphs>266</Paragraphs>
  <Slides>39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Cryptography for Ecommerce Part 2</vt:lpstr>
      <vt:lpstr>SSL/TLS History</vt:lpstr>
      <vt:lpstr>SSLv2</vt:lpstr>
      <vt:lpstr>SSLv3 and TLS 1.0</vt:lpstr>
      <vt:lpstr>TLS 1.1 and 1.2</vt:lpstr>
      <vt:lpstr>SSL/TLS Basic Operation</vt:lpstr>
      <vt:lpstr>HTTP over SSL</vt:lpstr>
      <vt:lpstr>SSL/TLS Overview</vt:lpstr>
      <vt:lpstr>SSL/TLS Header: Plaintext Header</vt:lpstr>
      <vt:lpstr>Plaintext Header Structure</vt:lpstr>
      <vt:lpstr>SSL/TLS Header: Handshake Header Fields</vt:lpstr>
      <vt:lpstr>Handshake Header Structure (inside plaintext header)</vt:lpstr>
      <vt:lpstr>SSL/TLS Client Hello</vt:lpstr>
      <vt:lpstr>Client Hello Structure (with headers)</vt:lpstr>
      <vt:lpstr>Client Hello</vt:lpstr>
      <vt:lpstr>Cipher Suites</vt:lpstr>
      <vt:lpstr>SSL/TLS Server Hello</vt:lpstr>
      <vt:lpstr>Server Hello Structure (without headers)</vt:lpstr>
      <vt:lpstr>SSL/TLS Certificate</vt:lpstr>
      <vt:lpstr>SSL/TLS Server Hello Done</vt:lpstr>
      <vt:lpstr>SSL/TLS ClientKeyExchange</vt:lpstr>
      <vt:lpstr>PreMaster Secret to Master Secret</vt:lpstr>
      <vt:lpstr>PreMaster Secret to Master Secret</vt:lpstr>
      <vt:lpstr>SSL/TLS Client Change Cipher Spec</vt:lpstr>
      <vt:lpstr>Client Change Cipher Spec</vt:lpstr>
      <vt:lpstr>SSL/TLS Finished</vt:lpstr>
      <vt:lpstr>SSL/TLS Server Change Cipher Spec</vt:lpstr>
      <vt:lpstr>SSL/TLS Server Finished</vt:lpstr>
      <vt:lpstr>SSL/TLS Sending Data Securely</vt:lpstr>
      <vt:lpstr>SSL/TLS Sending Data Securely</vt:lpstr>
      <vt:lpstr>SSL/TLS Shutdown</vt:lpstr>
      <vt:lpstr>Walkthrough a TLS Connection:  Client Hello</vt:lpstr>
      <vt:lpstr>Walkthrough a TLS Connection:  Server Hello through Hello Done</vt:lpstr>
      <vt:lpstr>Walkthrough a TLS Connection:  Client Key Exchange through Finish</vt:lpstr>
      <vt:lpstr>Walkthrough a TLS Connection:  Server Key Exchange through Finish</vt:lpstr>
      <vt:lpstr>Walkthrough a TLS Connection: Sending/Receiving Data</vt:lpstr>
      <vt:lpstr>BEAST – Rizzo &amp; Duong</vt:lpstr>
      <vt:lpstr>CRIME – Rizzo &amp; Duong</vt:lpstr>
      <vt:lpstr>BREACH – Rizzo &amp; Duong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for Ecommerce Part 1</dc:title>
  <dc:creator>Kevin</dc:creator>
  <cp:lastModifiedBy>Jellymonster</cp:lastModifiedBy>
  <cp:revision>167</cp:revision>
  <dcterms:created xsi:type="dcterms:W3CDTF">2011-11-07T00:11:29Z</dcterms:created>
  <dcterms:modified xsi:type="dcterms:W3CDTF">2014-10-13T21:12:44Z</dcterms:modified>
</cp:coreProperties>
</file>