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14"/>
  </p:notesMasterIdLst>
  <p:sldIdLst>
    <p:sldId id="280" r:id="rId2"/>
    <p:sldId id="283" r:id="rId3"/>
    <p:sldId id="293" r:id="rId4"/>
    <p:sldId id="294" r:id="rId5"/>
    <p:sldId id="295" r:id="rId6"/>
    <p:sldId id="296" r:id="rId7"/>
    <p:sldId id="297" r:id="rId8"/>
    <p:sldId id="272" r:id="rId9"/>
    <p:sldId id="290" r:id="rId10"/>
    <p:sldId id="291" r:id="rId11"/>
    <p:sldId id="275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7" autoAdjust="0"/>
    <p:restoredTop sz="94660"/>
  </p:normalViewPr>
  <p:slideViewPr>
    <p:cSldViewPr>
      <p:cViewPr varScale="1">
        <p:scale>
          <a:sx n="133" d="100"/>
          <a:sy n="133" d="100"/>
        </p:scale>
        <p:origin x="1733" y="10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8136E-DBE4-460F-848B-21446858B696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4B6D7-EB34-4D6C-ACEC-2A2ED4089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57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5C4BE4-1345-4E59-8754-ED99BD15C0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4340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5C4BE4-1345-4E59-8754-ED99BD15C0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917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5C4BE4-1345-4E59-8754-ED99BD15C0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475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5C4BE4-1345-4E59-8754-ED99BD15C0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8248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5C4BE4-1345-4E59-8754-ED99BD15C0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7583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5C4BE4-1345-4E59-8754-ED99BD15C0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162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5C4BE4-1345-4E59-8754-ED99BD15C0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5080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5C4BE4-1345-4E59-8754-ED99BD15C0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9863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5C4BE4-1345-4E59-8754-ED99BD15C0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5058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5C4BE4-1345-4E59-8754-ED99BD15C0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2739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5C4BE4-1345-4E59-8754-ED99BD15C0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9119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5C4BE4-1345-4E59-8754-ED99BD15C0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9842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682E-C0BE-4FD4-A12B-CF90CE509213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B894-91BA-437B-AB0F-17ADE8337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9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682E-C0BE-4FD4-A12B-CF90CE509213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B894-91BA-437B-AB0F-17ADE8337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5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682E-C0BE-4FD4-A12B-CF90CE509213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B894-91BA-437B-AB0F-17ADE8337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1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682E-C0BE-4FD4-A12B-CF90CE509213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B894-91BA-437B-AB0F-17ADE8337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0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682E-C0BE-4FD4-A12B-CF90CE509213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B894-91BA-437B-AB0F-17ADE8337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682E-C0BE-4FD4-A12B-CF90CE509213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B894-91BA-437B-AB0F-17ADE8337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1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682E-C0BE-4FD4-A12B-CF90CE509213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B894-91BA-437B-AB0F-17ADE8337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7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682E-C0BE-4FD4-A12B-CF90CE509213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B894-91BA-437B-AB0F-17ADE8337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2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682E-C0BE-4FD4-A12B-CF90CE509213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B894-91BA-437B-AB0F-17ADE8337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682E-C0BE-4FD4-A12B-CF90CE509213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B894-91BA-437B-AB0F-17ADE8337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9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682E-C0BE-4FD4-A12B-CF90CE509213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B894-91BA-437B-AB0F-17ADE8337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1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8746998B-7467-F3FA-23C9-E38926125F6B}"/>
              </a:ext>
            </a:extLst>
          </p:cNvPr>
          <p:cNvGrpSpPr/>
          <p:nvPr/>
        </p:nvGrpSpPr>
        <p:grpSpPr>
          <a:xfrm>
            <a:off x="719572" y="1556792"/>
            <a:ext cx="7416824" cy="4320480"/>
            <a:chOff x="966896" y="1606575"/>
            <a:chExt cx="7000448" cy="3954549"/>
          </a:xfrm>
        </p:grpSpPr>
        <p:sp>
          <p:nvSpPr>
            <p:cNvPr id="2" name="AutoShape 4" descr="Diagram that shows an example workload Azure architecture for sports analytics.">
              <a:extLst>
                <a:ext uri="{FF2B5EF4-FFF2-40B4-BE49-F238E27FC236}">
                  <a16:creationId xmlns:a16="http://schemas.microsoft.com/office/drawing/2014/main" id="{FBD7988E-C059-5CF3-ED50-A8D6ECF3589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57700" y="3961899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pic>
          <p:nvPicPr>
            <p:cNvPr id="4106" name="Picture 10" descr="Synapse High Level Architecture">
              <a:extLst>
                <a:ext uri="{FF2B5EF4-FFF2-40B4-BE49-F238E27FC236}">
                  <a16:creationId xmlns:a16="http://schemas.microsoft.com/office/drawing/2014/main" id="{7144A6FF-8470-2481-E746-00295192A6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29" t="18676" r="48425" b="36551"/>
            <a:stretch/>
          </p:blipFill>
          <p:spPr bwMode="auto">
            <a:xfrm>
              <a:off x="5164980" y="2691171"/>
              <a:ext cx="310762" cy="326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 descr="Synapse High Level Architecture">
              <a:extLst>
                <a:ext uri="{FF2B5EF4-FFF2-40B4-BE49-F238E27FC236}">
                  <a16:creationId xmlns:a16="http://schemas.microsoft.com/office/drawing/2014/main" id="{B64C322A-387D-A010-E947-534D6E02A7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61" t="23661" r="31488" b="45572"/>
            <a:stretch/>
          </p:blipFill>
          <p:spPr bwMode="auto">
            <a:xfrm>
              <a:off x="5188945" y="2974276"/>
              <a:ext cx="280202" cy="226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6AB1011-9C2F-5355-0578-CBD6BFB4908C}"/>
                </a:ext>
              </a:extLst>
            </p:cNvPr>
            <p:cNvSpPr/>
            <p:nvPr/>
          </p:nvSpPr>
          <p:spPr>
            <a:xfrm>
              <a:off x="966896" y="1606575"/>
              <a:ext cx="2537351" cy="39286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BEBCED63-B5F7-6C1F-E27B-246C4D6E1B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2083" y="2158986"/>
              <a:ext cx="1028700" cy="253746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0F598F-E498-D9AB-A2DA-E04E7A62C50A}"/>
                </a:ext>
              </a:extLst>
            </p:cNvPr>
            <p:cNvCxnSpPr/>
            <p:nvPr/>
          </p:nvCxnSpPr>
          <p:spPr>
            <a:xfrm>
              <a:off x="2257689" y="4134518"/>
              <a:ext cx="12465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FDD20D-3C21-133E-04C8-0DAB643371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753"/>
            <a:stretch/>
          </p:blipFill>
          <p:spPr>
            <a:xfrm>
              <a:off x="3398263" y="1735817"/>
              <a:ext cx="4549112" cy="379941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3A5D107-5382-3A5D-12A3-791CD914E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36288" y="1795007"/>
              <a:ext cx="851582" cy="302202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C538FF6-EF89-BA77-FE56-71CFFC0F5EA2}"/>
                </a:ext>
              </a:extLst>
            </p:cNvPr>
            <p:cNvSpPr/>
            <p:nvPr/>
          </p:nvSpPr>
          <p:spPr>
            <a:xfrm>
              <a:off x="2298457" y="2082292"/>
              <a:ext cx="194312" cy="324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64D3DA9-23CE-7B77-EFC1-86888FBA8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84757" y="3072208"/>
              <a:ext cx="734345" cy="85889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EDC4B0B-2A1F-9894-C903-700AA023A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31961" y="3069909"/>
              <a:ext cx="734345" cy="8588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0F85A23-1021-0F16-D258-B48FAB27C6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753"/>
            <a:stretch/>
          </p:blipFill>
          <p:spPr>
            <a:xfrm>
              <a:off x="3418232" y="1761706"/>
              <a:ext cx="4549112" cy="379941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1B57B7B-253F-7D70-7232-F355E38C2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04726" y="3098097"/>
              <a:ext cx="734345" cy="85889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6977376-76CF-D39C-EA32-320104F41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51930" y="3095798"/>
              <a:ext cx="734345" cy="85889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864D5DB-60EB-5573-28EB-933B52AE20F6}"/>
              </a:ext>
            </a:extLst>
          </p:cNvPr>
          <p:cNvSpPr txBox="1"/>
          <p:nvPr/>
        </p:nvSpPr>
        <p:spPr>
          <a:xfrm>
            <a:off x="1799692" y="620688"/>
            <a:ext cx="57440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Azure Data Architecture</a:t>
            </a:r>
            <a:endParaRPr lang="en-US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53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B19C055-D5EB-8C58-2EFB-A151D1279705}"/>
              </a:ext>
            </a:extLst>
          </p:cNvPr>
          <p:cNvSpPr/>
          <p:nvPr/>
        </p:nvSpPr>
        <p:spPr>
          <a:xfrm>
            <a:off x="1453755" y="1736985"/>
            <a:ext cx="1864517" cy="3150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Service </a:t>
            </a:r>
          </a:p>
          <a:p>
            <a:pPr algn="ctr"/>
            <a:r>
              <a:rPr lang="en-US" sz="1350" dirty="0"/>
              <a:t>Architecture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1E5579-4365-27A8-7E06-41781D5EF71A}"/>
              </a:ext>
            </a:extLst>
          </p:cNvPr>
          <p:cNvSpPr/>
          <p:nvPr/>
        </p:nvSpPr>
        <p:spPr>
          <a:xfrm>
            <a:off x="4173892" y="1993106"/>
            <a:ext cx="2691253" cy="27711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Service Level Agreements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00321BD-3BD4-6999-15D6-6DF79260E71E}"/>
              </a:ext>
            </a:extLst>
          </p:cNvPr>
          <p:cNvSpPr/>
          <p:nvPr/>
        </p:nvSpPr>
        <p:spPr>
          <a:xfrm>
            <a:off x="3425432" y="3005882"/>
            <a:ext cx="662737" cy="36775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E9D5E7-D93C-A910-3D64-8973F1A7B141}"/>
              </a:ext>
            </a:extLst>
          </p:cNvPr>
          <p:cNvSpPr/>
          <p:nvPr/>
        </p:nvSpPr>
        <p:spPr>
          <a:xfrm>
            <a:off x="4184611" y="2405771"/>
            <a:ext cx="2691257" cy="262563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Delivery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025E493-87F6-B65E-C592-777D45B9E568}"/>
              </a:ext>
            </a:extLst>
          </p:cNvPr>
          <p:cNvSpPr/>
          <p:nvPr/>
        </p:nvSpPr>
        <p:spPr>
          <a:xfrm>
            <a:off x="4184610" y="2784078"/>
            <a:ext cx="2691257" cy="262563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Quality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BAD448-C6DC-0741-44A6-C65AE9EB2EEC}"/>
              </a:ext>
            </a:extLst>
          </p:cNvPr>
          <p:cNvSpPr/>
          <p:nvPr/>
        </p:nvSpPr>
        <p:spPr>
          <a:xfrm>
            <a:off x="4195326" y="3124966"/>
            <a:ext cx="2691257" cy="262563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Change Requests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95DB0C-9F4F-A04A-AEBB-278B5C927DA8}"/>
              </a:ext>
            </a:extLst>
          </p:cNvPr>
          <p:cNvSpPr/>
          <p:nvPr/>
        </p:nvSpPr>
        <p:spPr>
          <a:xfrm>
            <a:off x="4184609" y="3482001"/>
            <a:ext cx="2691257" cy="262563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Defect Fixes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534962-2DC5-8C2A-DF31-5872CBE66FCE}"/>
              </a:ext>
            </a:extLst>
          </p:cNvPr>
          <p:cNvSpPr/>
          <p:nvPr/>
        </p:nvSpPr>
        <p:spPr>
          <a:xfrm>
            <a:off x="4173886" y="3852652"/>
            <a:ext cx="2691257" cy="262563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Upgrades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AE07D4-C9F1-C3EF-A4E6-F0E90579F153}"/>
              </a:ext>
            </a:extLst>
          </p:cNvPr>
          <p:cNvSpPr/>
          <p:nvPr/>
        </p:nvSpPr>
        <p:spPr>
          <a:xfrm>
            <a:off x="4173886" y="4223584"/>
            <a:ext cx="2691257" cy="262563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Maintenance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265E73-187A-6D19-2B2C-6DA0572C1F28}"/>
              </a:ext>
            </a:extLst>
          </p:cNvPr>
          <p:cNvSpPr/>
          <p:nvPr/>
        </p:nvSpPr>
        <p:spPr>
          <a:xfrm>
            <a:off x="4184609" y="4608110"/>
            <a:ext cx="2691257" cy="262563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 Ups</a:t>
            </a:r>
          </a:p>
        </p:txBody>
      </p:sp>
    </p:spTree>
    <p:extLst>
      <p:ext uri="{BB962C8B-B14F-4D97-AF65-F5344CB8AC3E}">
        <p14:creationId xmlns:p14="http://schemas.microsoft.com/office/powerpoint/2010/main" val="2937485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222889F-F5D0-A9AA-546E-B0B994DAB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232756"/>
            <a:ext cx="6858000" cy="506000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042F317-6D88-B6B0-B088-116F727915F5}"/>
              </a:ext>
            </a:extLst>
          </p:cNvPr>
          <p:cNvSpPr/>
          <p:nvPr/>
        </p:nvSpPr>
        <p:spPr>
          <a:xfrm>
            <a:off x="2555776" y="216860"/>
            <a:ext cx="3807995" cy="1017421"/>
          </a:xfrm>
          <a:prstGeom prst="roundRect">
            <a:avLst>
              <a:gd name="adj" fmla="val 8451"/>
            </a:avLst>
          </a:prstGeom>
          <a:ln cap="sq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8580" rtlCol="0" anchor="ctr"/>
          <a:lstStyle/>
          <a:p>
            <a:pPr algn="ctr"/>
            <a:r>
              <a:rPr lang="en-US" sz="1350" b="1" dirty="0"/>
              <a:t>Data Integration</a:t>
            </a:r>
          </a:p>
        </p:txBody>
      </p:sp>
    </p:spTree>
    <p:extLst>
      <p:ext uri="{BB962C8B-B14F-4D97-AF65-F5344CB8AC3E}">
        <p14:creationId xmlns:p14="http://schemas.microsoft.com/office/powerpoint/2010/main" val="2381790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7376D6-A5AB-4C3F-11F5-27B3DB97B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592796"/>
            <a:ext cx="6858000" cy="4757942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79C28F7-97FB-3AEF-9DFD-E3C581D53B62}"/>
              </a:ext>
            </a:extLst>
          </p:cNvPr>
          <p:cNvSpPr/>
          <p:nvPr/>
        </p:nvSpPr>
        <p:spPr>
          <a:xfrm>
            <a:off x="2375756" y="224644"/>
            <a:ext cx="3807995" cy="1017421"/>
          </a:xfrm>
          <a:prstGeom prst="roundRect">
            <a:avLst>
              <a:gd name="adj" fmla="val 8451"/>
            </a:avLst>
          </a:prstGeom>
          <a:ln cap="sq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8580" rtlCol="0" anchor="ctr"/>
          <a:lstStyle/>
          <a:p>
            <a:pPr algn="ctr"/>
            <a:r>
              <a:rPr lang="en-US" sz="1350" b="1" dirty="0"/>
              <a:t>Data Integration</a:t>
            </a:r>
          </a:p>
        </p:txBody>
      </p:sp>
    </p:spTree>
    <p:extLst>
      <p:ext uri="{BB962C8B-B14F-4D97-AF65-F5344CB8AC3E}">
        <p14:creationId xmlns:p14="http://schemas.microsoft.com/office/powerpoint/2010/main" val="369619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DAA631-5AB9-0909-0DFA-06F8B3FD9D93}"/>
              </a:ext>
            </a:extLst>
          </p:cNvPr>
          <p:cNvSpPr/>
          <p:nvPr/>
        </p:nvSpPr>
        <p:spPr>
          <a:xfrm>
            <a:off x="2127808" y="1333316"/>
            <a:ext cx="914400" cy="6446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Corporate Strategy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B19C055-D5EB-8C58-2EFB-A151D1279705}"/>
              </a:ext>
            </a:extLst>
          </p:cNvPr>
          <p:cNvSpPr/>
          <p:nvPr/>
        </p:nvSpPr>
        <p:spPr>
          <a:xfrm>
            <a:off x="2674754" y="2203494"/>
            <a:ext cx="3998654" cy="353631"/>
          </a:xfrm>
          <a:prstGeom prst="roundRect">
            <a:avLst>
              <a:gd name="adj" fmla="val 1062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Intelligence Solution Requirements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3A24C77-BA99-358C-5DF8-6597860DAEDD}"/>
              </a:ext>
            </a:extLst>
          </p:cNvPr>
          <p:cNvSpPr/>
          <p:nvPr/>
        </p:nvSpPr>
        <p:spPr>
          <a:xfrm>
            <a:off x="2674754" y="2938408"/>
            <a:ext cx="3905570" cy="754675"/>
          </a:xfrm>
          <a:prstGeom prst="roundRect">
            <a:avLst>
              <a:gd name="adj" fmla="val 9109"/>
            </a:avLst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Intelligence Solution Requirements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1E5579-4365-27A8-7E06-41781D5EF71A}"/>
              </a:ext>
            </a:extLst>
          </p:cNvPr>
          <p:cNvSpPr/>
          <p:nvPr/>
        </p:nvSpPr>
        <p:spPr>
          <a:xfrm>
            <a:off x="1491100" y="4016770"/>
            <a:ext cx="1415726" cy="50507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Architecture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6CFB507-51FA-992F-253A-E972954BAF03}"/>
              </a:ext>
            </a:extLst>
          </p:cNvPr>
          <p:cNvSpPr/>
          <p:nvPr/>
        </p:nvSpPr>
        <p:spPr>
          <a:xfrm>
            <a:off x="3106271" y="4021819"/>
            <a:ext cx="1415726" cy="50507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Information Architecture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C6000B2-F393-81B8-D0CF-2B626E02C59F}"/>
              </a:ext>
            </a:extLst>
          </p:cNvPr>
          <p:cNvSpPr/>
          <p:nvPr/>
        </p:nvSpPr>
        <p:spPr>
          <a:xfrm>
            <a:off x="4702554" y="4026163"/>
            <a:ext cx="1415726" cy="50507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 Architecture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2A268A0-35FB-C18E-5A56-B3C7F136C0A8}"/>
              </a:ext>
            </a:extLst>
          </p:cNvPr>
          <p:cNvSpPr/>
          <p:nvPr/>
        </p:nvSpPr>
        <p:spPr>
          <a:xfrm>
            <a:off x="6298835" y="4031397"/>
            <a:ext cx="1421996" cy="50507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Infrastructure Architecture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54471D1-5BCF-AD30-D06E-3EF625D9780C}"/>
              </a:ext>
            </a:extLst>
          </p:cNvPr>
          <p:cNvSpPr/>
          <p:nvPr/>
        </p:nvSpPr>
        <p:spPr>
          <a:xfrm>
            <a:off x="1512937" y="5225764"/>
            <a:ext cx="1421996" cy="50507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Architecture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720EA69-E8E6-BB3F-E6DD-72ED9EEC0865}"/>
              </a:ext>
            </a:extLst>
          </p:cNvPr>
          <p:cNvSpPr/>
          <p:nvPr/>
        </p:nvSpPr>
        <p:spPr>
          <a:xfrm>
            <a:off x="3130645" y="5222003"/>
            <a:ext cx="1421996" cy="50507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Integration Architecture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862C68E-1B44-1C4C-B037-00A3E02452DE}"/>
              </a:ext>
            </a:extLst>
          </p:cNvPr>
          <p:cNvSpPr/>
          <p:nvPr/>
        </p:nvSpPr>
        <p:spPr>
          <a:xfrm>
            <a:off x="4748350" y="5222003"/>
            <a:ext cx="1428266" cy="505076"/>
          </a:xfrm>
          <a:prstGeom prst="roundRect">
            <a:avLst>
              <a:gd name="adj" fmla="val 13093"/>
            </a:avLst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Service Architecture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59BEF4C-6151-EE1A-F446-A62177A9D92C}"/>
              </a:ext>
            </a:extLst>
          </p:cNvPr>
          <p:cNvSpPr/>
          <p:nvPr/>
        </p:nvSpPr>
        <p:spPr>
          <a:xfrm rot="16200000" flipH="1">
            <a:off x="4427617" y="2508327"/>
            <a:ext cx="250049" cy="472366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ADB4203-D49A-C487-74B0-3610070CEACB}"/>
              </a:ext>
            </a:extLst>
          </p:cNvPr>
          <p:cNvSpPr/>
          <p:nvPr/>
        </p:nvSpPr>
        <p:spPr>
          <a:xfrm>
            <a:off x="3133329" y="1329650"/>
            <a:ext cx="876755" cy="6446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BI Vision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A8B1B8B-5166-E915-CF02-40AD33B1D69A}"/>
              </a:ext>
            </a:extLst>
          </p:cNvPr>
          <p:cNvSpPr/>
          <p:nvPr/>
        </p:nvSpPr>
        <p:spPr>
          <a:xfrm>
            <a:off x="4122620" y="1326885"/>
            <a:ext cx="876755" cy="6446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BI Strategy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05BDF79-D8DD-575D-D84F-6CFD06C617C2}"/>
              </a:ext>
            </a:extLst>
          </p:cNvPr>
          <p:cNvSpPr/>
          <p:nvPr/>
        </p:nvSpPr>
        <p:spPr>
          <a:xfrm>
            <a:off x="5063542" y="1309787"/>
            <a:ext cx="960120" cy="6446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BI Mission statement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E18F97C-FA41-1A0D-2A08-4191F10E12C3}"/>
              </a:ext>
            </a:extLst>
          </p:cNvPr>
          <p:cNvSpPr/>
          <p:nvPr/>
        </p:nvSpPr>
        <p:spPr>
          <a:xfrm>
            <a:off x="6083940" y="1293616"/>
            <a:ext cx="876755" cy="644652"/>
          </a:xfrm>
          <a:prstGeom prst="roundRect">
            <a:avLst/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BI Stake-holders</a:t>
            </a:r>
          </a:p>
        </p:txBody>
      </p:sp>
      <p:sp>
        <p:nvSpPr>
          <p:cNvPr id="4" name="Ribbon: Tilted Up 3">
            <a:extLst>
              <a:ext uri="{FF2B5EF4-FFF2-40B4-BE49-F238E27FC236}">
                <a16:creationId xmlns:a16="http://schemas.microsoft.com/office/drawing/2014/main" id="{16E7CCEA-B098-CEEB-FBFE-6C02678CF956}"/>
              </a:ext>
            </a:extLst>
          </p:cNvPr>
          <p:cNvSpPr/>
          <p:nvPr/>
        </p:nvSpPr>
        <p:spPr>
          <a:xfrm>
            <a:off x="6120205" y="4828239"/>
            <a:ext cx="1819046" cy="1091866"/>
          </a:xfrm>
          <a:prstGeom prst="ribbon2">
            <a:avLst>
              <a:gd name="adj1" fmla="val 12535"/>
              <a:gd name="adj2" fmla="val 65378"/>
            </a:avLst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BI Solution Architecture</a:t>
            </a:r>
            <a:endParaRPr lang="en-AU" sz="1350" dirty="0">
              <a:solidFill>
                <a:schemeClr val="tx1"/>
              </a:solidFill>
            </a:endParaRPr>
          </a:p>
          <a:p>
            <a:pPr algn="ctr"/>
            <a:endParaRPr lang="en-US" sz="135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3C5D0F5-946A-3D6E-F709-067A06C76A82}"/>
              </a:ext>
            </a:extLst>
          </p:cNvPr>
          <p:cNvSpPr/>
          <p:nvPr/>
        </p:nvSpPr>
        <p:spPr>
          <a:xfrm rot="16200000" flipH="1">
            <a:off x="4487694" y="3668090"/>
            <a:ext cx="218647" cy="430001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AB692-C43C-2FD6-61B7-53B80AEEA5E4}"/>
              </a:ext>
            </a:extLst>
          </p:cNvPr>
          <p:cNvSpPr txBox="1"/>
          <p:nvPr/>
        </p:nvSpPr>
        <p:spPr>
          <a:xfrm>
            <a:off x="1830517" y="354287"/>
            <a:ext cx="5736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 Solution Architecture</a:t>
            </a:r>
            <a:endParaRPr lang="en-US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31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3830A72-D5AE-D391-3FF9-BA91D933A8EB}"/>
              </a:ext>
            </a:extLst>
          </p:cNvPr>
          <p:cNvSpPr/>
          <p:nvPr/>
        </p:nvSpPr>
        <p:spPr>
          <a:xfrm>
            <a:off x="2898106" y="1092343"/>
            <a:ext cx="3807995" cy="1017421"/>
          </a:xfrm>
          <a:prstGeom prst="roundRect">
            <a:avLst>
              <a:gd name="adj" fmla="val 8451"/>
            </a:avLst>
          </a:prstGeom>
          <a:ln cap="sq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8580" rtlCol="0" anchor="ctr"/>
          <a:lstStyle/>
          <a:p>
            <a:pPr algn="ctr"/>
            <a:r>
              <a:rPr lang="en-US" sz="1350" b="1" dirty="0"/>
              <a:t>Business Architecture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F558A01-AF15-4603-73A7-2ED584D77723}"/>
              </a:ext>
            </a:extLst>
          </p:cNvPr>
          <p:cNvSpPr/>
          <p:nvPr/>
        </p:nvSpPr>
        <p:spPr>
          <a:xfrm>
            <a:off x="2080079" y="2380499"/>
            <a:ext cx="2584105" cy="380229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Business Strategy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34111B-E88F-706C-B8C8-3E3BF7D72A57}"/>
              </a:ext>
            </a:extLst>
          </p:cNvPr>
          <p:cNvSpPr/>
          <p:nvPr/>
        </p:nvSpPr>
        <p:spPr>
          <a:xfrm>
            <a:off x="4768980" y="2379780"/>
            <a:ext cx="2584105" cy="380229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Business Objectives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57E19F-04A2-5AFD-DC45-103A4930F574}"/>
              </a:ext>
            </a:extLst>
          </p:cNvPr>
          <p:cNvSpPr/>
          <p:nvPr/>
        </p:nvSpPr>
        <p:spPr>
          <a:xfrm>
            <a:off x="2063286" y="3094232"/>
            <a:ext cx="2584105" cy="380229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Business Structure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56B988E-3DD7-0169-CB11-6492CDFD95B2}"/>
              </a:ext>
            </a:extLst>
          </p:cNvPr>
          <p:cNvSpPr/>
          <p:nvPr/>
        </p:nvSpPr>
        <p:spPr>
          <a:xfrm>
            <a:off x="4798971" y="3081014"/>
            <a:ext cx="2584105" cy="380229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Business Capabilities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7A6BF0-70C9-68F3-BA7F-7AD8E5DC5349}"/>
              </a:ext>
            </a:extLst>
          </p:cNvPr>
          <p:cNvSpPr/>
          <p:nvPr/>
        </p:nvSpPr>
        <p:spPr>
          <a:xfrm>
            <a:off x="2063285" y="3766806"/>
            <a:ext cx="2584105" cy="380229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Business Process Area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A33979-1778-30AB-1548-E8A3941D1651}"/>
              </a:ext>
            </a:extLst>
          </p:cNvPr>
          <p:cNvSpPr/>
          <p:nvPr/>
        </p:nvSpPr>
        <p:spPr>
          <a:xfrm>
            <a:off x="4798971" y="3759933"/>
            <a:ext cx="2584105" cy="380229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Process Flows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5C06869-D76E-1E0C-91E7-3D224A9556F7}"/>
              </a:ext>
            </a:extLst>
          </p:cNvPr>
          <p:cNvSpPr/>
          <p:nvPr/>
        </p:nvSpPr>
        <p:spPr>
          <a:xfrm>
            <a:off x="2063284" y="4495569"/>
            <a:ext cx="2584105" cy="380229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Ways of Working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166D474-4042-0E03-52F5-98A4CA050097}"/>
              </a:ext>
            </a:extLst>
          </p:cNvPr>
          <p:cNvSpPr/>
          <p:nvPr/>
        </p:nvSpPr>
        <p:spPr>
          <a:xfrm>
            <a:off x="4798971" y="4513334"/>
            <a:ext cx="2584105" cy="380229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Business Analysis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F293BD9-5485-5EB3-0575-B4DD9154716E}"/>
              </a:ext>
            </a:extLst>
          </p:cNvPr>
          <p:cNvSpPr/>
          <p:nvPr/>
        </p:nvSpPr>
        <p:spPr>
          <a:xfrm>
            <a:off x="2080079" y="5209302"/>
            <a:ext cx="2584105" cy="380229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Interviews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EB9CB5-9EC1-4894-EC46-7CDC970D0027}"/>
              </a:ext>
            </a:extLst>
          </p:cNvPr>
          <p:cNvSpPr/>
          <p:nvPr/>
        </p:nvSpPr>
        <p:spPr>
          <a:xfrm>
            <a:off x="4839382" y="5209302"/>
            <a:ext cx="2584105" cy="380229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Requirements Workshops</a:t>
            </a:r>
          </a:p>
        </p:txBody>
      </p:sp>
    </p:spTree>
    <p:extLst>
      <p:ext uri="{BB962C8B-B14F-4D97-AF65-F5344CB8AC3E}">
        <p14:creationId xmlns:p14="http://schemas.microsoft.com/office/powerpoint/2010/main" val="1592837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7A7E6DA-6906-8612-BB5F-2A32E37F215A}"/>
              </a:ext>
            </a:extLst>
          </p:cNvPr>
          <p:cNvSpPr/>
          <p:nvPr/>
        </p:nvSpPr>
        <p:spPr>
          <a:xfrm>
            <a:off x="1313552" y="1884477"/>
            <a:ext cx="1005840" cy="359299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Information Architecture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EBEF4A-9DE3-E92F-A3CF-FE7D19B47950}"/>
              </a:ext>
            </a:extLst>
          </p:cNvPr>
          <p:cNvSpPr/>
          <p:nvPr/>
        </p:nvSpPr>
        <p:spPr>
          <a:xfrm>
            <a:off x="2642346" y="2002251"/>
            <a:ext cx="1479598" cy="2194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r>
              <a:rPr lang="en-US" sz="1050" dirty="0"/>
              <a:t>Legacy Mainframe</a:t>
            </a:r>
          </a:p>
          <a:p>
            <a:pPr algn="ctr"/>
            <a:endParaRPr lang="en-US" sz="10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r>
              <a:rPr lang="en-US" sz="1350" dirty="0"/>
              <a:t>legacy 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35B6428-46E1-DF09-ED7B-9C848C1346FC}"/>
              </a:ext>
            </a:extLst>
          </p:cNvPr>
          <p:cNvSpPr/>
          <p:nvPr/>
        </p:nvSpPr>
        <p:spPr>
          <a:xfrm>
            <a:off x="2352412" y="3641654"/>
            <a:ext cx="258815" cy="3802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7F994D8-29B3-0839-1F31-7250C4C2779D}"/>
              </a:ext>
            </a:extLst>
          </p:cNvPr>
          <p:cNvSpPr/>
          <p:nvPr/>
        </p:nvSpPr>
        <p:spPr>
          <a:xfrm>
            <a:off x="4218077" y="3579036"/>
            <a:ext cx="258815" cy="3802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3760A5-BDF5-0B72-6BC5-5EFAF0FA1FEB}"/>
              </a:ext>
            </a:extLst>
          </p:cNvPr>
          <p:cNvSpPr/>
          <p:nvPr/>
        </p:nvSpPr>
        <p:spPr>
          <a:xfrm>
            <a:off x="4518421" y="2708337"/>
            <a:ext cx="1671640" cy="32258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Landing Space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FE64BE-0195-176B-CB06-B0D5BA993A4F}"/>
              </a:ext>
            </a:extLst>
          </p:cNvPr>
          <p:cNvSpPr/>
          <p:nvPr/>
        </p:nvSpPr>
        <p:spPr>
          <a:xfrm>
            <a:off x="2642346" y="2264734"/>
            <a:ext cx="1479598" cy="2194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Third Party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EB8415E-1906-0EFF-BFB8-E852D71F9A3E}"/>
              </a:ext>
            </a:extLst>
          </p:cNvPr>
          <p:cNvSpPr/>
          <p:nvPr/>
        </p:nvSpPr>
        <p:spPr>
          <a:xfrm>
            <a:off x="2642346" y="2534717"/>
            <a:ext cx="1479598" cy="2194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SAP ERP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F7E40B-E6B6-1196-1FBE-14C3CB210296}"/>
              </a:ext>
            </a:extLst>
          </p:cNvPr>
          <p:cNvSpPr/>
          <p:nvPr/>
        </p:nvSpPr>
        <p:spPr>
          <a:xfrm>
            <a:off x="2642346" y="2811508"/>
            <a:ext cx="1479598" cy="2194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Data Capture System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79E8F82-886E-6AF1-B774-72D094FB6F9C}"/>
              </a:ext>
            </a:extLst>
          </p:cNvPr>
          <p:cNvSpPr/>
          <p:nvPr/>
        </p:nvSpPr>
        <p:spPr>
          <a:xfrm>
            <a:off x="2653061" y="3092207"/>
            <a:ext cx="1479598" cy="2194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Finance Application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54E3D1-E3FF-BD01-7199-87DF3F1BECCA}"/>
              </a:ext>
            </a:extLst>
          </p:cNvPr>
          <p:cNvSpPr/>
          <p:nvPr/>
        </p:nvSpPr>
        <p:spPr>
          <a:xfrm>
            <a:off x="2652822" y="3363580"/>
            <a:ext cx="1479598" cy="2194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Call Centre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0B3D257-3293-AE92-3A35-F709A63F3E8E}"/>
              </a:ext>
            </a:extLst>
          </p:cNvPr>
          <p:cNvSpPr/>
          <p:nvPr/>
        </p:nvSpPr>
        <p:spPr>
          <a:xfrm>
            <a:off x="2652822" y="3636558"/>
            <a:ext cx="1479598" cy="2194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Ecommerce Web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90EDD08-9AC5-43A4-A895-674989AA9677}"/>
              </a:ext>
            </a:extLst>
          </p:cNvPr>
          <p:cNvSpPr/>
          <p:nvPr/>
        </p:nvSpPr>
        <p:spPr>
          <a:xfrm>
            <a:off x="2664805" y="3928480"/>
            <a:ext cx="1479598" cy="2194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GPS Satellites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9CDB442-EA33-7627-09A9-E87DF5F0480F}"/>
              </a:ext>
            </a:extLst>
          </p:cNvPr>
          <p:cNvSpPr/>
          <p:nvPr/>
        </p:nvSpPr>
        <p:spPr>
          <a:xfrm>
            <a:off x="2663538" y="4210062"/>
            <a:ext cx="1479598" cy="2194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Point of Sale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DA4733C-4064-F326-C1B7-0B077419FC58}"/>
              </a:ext>
            </a:extLst>
          </p:cNvPr>
          <p:cNvSpPr/>
          <p:nvPr/>
        </p:nvSpPr>
        <p:spPr>
          <a:xfrm>
            <a:off x="2663538" y="4491643"/>
            <a:ext cx="1479598" cy="2194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Barcode Logistics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84444A4-5920-C6BF-04D6-D8CA351452FB}"/>
              </a:ext>
            </a:extLst>
          </p:cNvPr>
          <p:cNvSpPr/>
          <p:nvPr/>
        </p:nvSpPr>
        <p:spPr>
          <a:xfrm>
            <a:off x="2674254" y="4774962"/>
            <a:ext cx="1479598" cy="2194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Loyalty Cards</a:t>
            </a:r>
            <a:endParaRPr lang="en-US" sz="135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203FAAA-9B3F-F8C2-647D-F2D33BE48824}"/>
              </a:ext>
            </a:extLst>
          </p:cNvPr>
          <p:cNvSpPr/>
          <p:nvPr/>
        </p:nvSpPr>
        <p:spPr>
          <a:xfrm>
            <a:off x="2674254" y="5065522"/>
            <a:ext cx="1479598" cy="2194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r>
              <a:rPr lang="en-US" sz="1050" dirty="0"/>
              <a:t>Web Clicks</a:t>
            </a:r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r>
              <a:rPr lang="en-US" sz="1350" dirty="0"/>
              <a:t>legacy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87113F6-B054-FE17-BC8C-84D5C51F6E7D}"/>
              </a:ext>
            </a:extLst>
          </p:cNvPr>
          <p:cNvSpPr/>
          <p:nvPr/>
        </p:nvSpPr>
        <p:spPr>
          <a:xfrm>
            <a:off x="4518421" y="3092208"/>
            <a:ext cx="1671640" cy="32258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Staging Tables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D7D44E3-2DB7-522E-BFF3-BE096178DFC1}"/>
              </a:ext>
            </a:extLst>
          </p:cNvPr>
          <p:cNvSpPr/>
          <p:nvPr/>
        </p:nvSpPr>
        <p:spPr>
          <a:xfrm>
            <a:off x="4518420" y="3461487"/>
            <a:ext cx="1671640" cy="32258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Operational Data Store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271A2D4-73D9-3991-00EC-711AF1B7F57E}"/>
              </a:ext>
            </a:extLst>
          </p:cNvPr>
          <p:cNvSpPr/>
          <p:nvPr/>
        </p:nvSpPr>
        <p:spPr>
          <a:xfrm>
            <a:off x="4518420" y="3837681"/>
            <a:ext cx="1671640" cy="32258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Third Normal Form Tables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78A3B0C-9F74-6F1D-00E2-9D1E088DDDB2}"/>
              </a:ext>
            </a:extLst>
          </p:cNvPr>
          <p:cNvSpPr/>
          <p:nvPr/>
        </p:nvSpPr>
        <p:spPr>
          <a:xfrm>
            <a:off x="4518420" y="4208710"/>
            <a:ext cx="1671640" cy="32258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Reference Data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22ED450-7D72-B019-EE94-D30528412368}"/>
              </a:ext>
            </a:extLst>
          </p:cNvPr>
          <p:cNvSpPr/>
          <p:nvPr/>
        </p:nvSpPr>
        <p:spPr>
          <a:xfrm>
            <a:off x="4518420" y="4599820"/>
            <a:ext cx="1671640" cy="32258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Slab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6FF006E-0910-5675-E5A4-035805149ED2}"/>
              </a:ext>
            </a:extLst>
          </p:cNvPr>
          <p:cNvSpPr/>
          <p:nvPr/>
        </p:nvSpPr>
        <p:spPr>
          <a:xfrm>
            <a:off x="6231586" y="3579036"/>
            <a:ext cx="258815" cy="3802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700AAE9-C6BC-FB51-58AA-176B567F4B71}"/>
              </a:ext>
            </a:extLst>
          </p:cNvPr>
          <p:cNvSpPr/>
          <p:nvPr/>
        </p:nvSpPr>
        <p:spPr>
          <a:xfrm>
            <a:off x="6531929" y="3311616"/>
            <a:ext cx="1179234" cy="3225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Data Marts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FD9C956-D4CB-C694-008B-5F6270FF402F}"/>
              </a:ext>
            </a:extLst>
          </p:cNvPr>
          <p:cNvSpPr/>
          <p:nvPr/>
        </p:nvSpPr>
        <p:spPr>
          <a:xfrm>
            <a:off x="6531929" y="3670479"/>
            <a:ext cx="1179234" cy="3225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SAP BW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CAA5AC2-72B5-0DE4-4964-F0C31A2B6F4B}"/>
              </a:ext>
            </a:extLst>
          </p:cNvPr>
          <p:cNvSpPr/>
          <p:nvPr/>
        </p:nvSpPr>
        <p:spPr>
          <a:xfrm>
            <a:off x="6531929" y="4050711"/>
            <a:ext cx="1179234" cy="3225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SAP HANA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3D1EB19-2BC8-682E-DDD3-9655468AF05A}"/>
              </a:ext>
            </a:extLst>
          </p:cNvPr>
          <p:cNvSpPr/>
          <p:nvPr/>
        </p:nvSpPr>
        <p:spPr>
          <a:xfrm>
            <a:off x="3318364" y="1566481"/>
            <a:ext cx="1553765" cy="314263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 Ownership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8DB14469-02F5-5E0A-5191-E642C3EAFAFD}"/>
              </a:ext>
            </a:extLst>
          </p:cNvPr>
          <p:cNvSpPr/>
          <p:nvPr/>
        </p:nvSpPr>
        <p:spPr>
          <a:xfrm>
            <a:off x="5019174" y="1589324"/>
            <a:ext cx="1489988" cy="314263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 Contracts</a:t>
            </a:r>
            <a:endParaRPr lang="en-AU" sz="1350" dirty="0">
              <a:solidFill>
                <a:schemeClr val="tx1"/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8F84F22-DDAD-1B92-D8CE-DF806CE378DB}"/>
              </a:ext>
            </a:extLst>
          </p:cNvPr>
          <p:cNvSpPr/>
          <p:nvPr/>
        </p:nvSpPr>
        <p:spPr>
          <a:xfrm>
            <a:off x="1313553" y="5779033"/>
            <a:ext cx="1489988" cy="314263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Structural Design</a:t>
            </a:r>
            <a:endParaRPr lang="en-AU" sz="1350" dirty="0">
              <a:solidFill>
                <a:schemeClr val="tx1"/>
              </a:solidFill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7649DC9-E9BF-B35C-1556-A829BEE934CF}"/>
              </a:ext>
            </a:extLst>
          </p:cNvPr>
          <p:cNvSpPr/>
          <p:nvPr/>
        </p:nvSpPr>
        <p:spPr>
          <a:xfrm>
            <a:off x="2986904" y="5768005"/>
            <a:ext cx="1489988" cy="314263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Shared Info Env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3690A6D-9793-9CDE-DAD8-5340F2748AF4}"/>
              </a:ext>
            </a:extLst>
          </p:cNvPr>
          <p:cNvSpPr/>
          <p:nvPr/>
        </p:nvSpPr>
        <p:spPr>
          <a:xfrm>
            <a:off x="4609244" y="5752580"/>
            <a:ext cx="1489988" cy="314263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Flow &amp; Lineage</a:t>
            </a:r>
            <a:endParaRPr lang="en-AU" sz="1350" dirty="0">
              <a:solidFill>
                <a:schemeClr val="tx1"/>
              </a:solidFill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685FCAD-6F8F-89EE-15C7-63E6F17C8EED}"/>
              </a:ext>
            </a:extLst>
          </p:cNvPr>
          <p:cNvSpPr/>
          <p:nvPr/>
        </p:nvSpPr>
        <p:spPr>
          <a:xfrm>
            <a:off x="6221175" y="5752579"/>
            <a:ext cx="1489988" cy="314263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Meaning &amp; Use</a:t>
            </a:r>
            <a:endParaRPr lang="en-AU" sz="1350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0BB5A46-B652-B6BE-3D67-B410CFCDB036}"/>
              </a:ext>
            </a:extLst>
          </p:cNvPr>
          <p:cNvSpPr/>
          <p:nvPr/>
        </p:nvSpPr>
        <p:spPr>
          <a:xfrm>
            <a:off x="2443486" y="161114"/>
            <a:ext cx="3807995" cy="1017421"/>
          </a:xfrm>
          <a:prstGeom prst="roundRect">
            <a:avLst>
              <a:gd name="adj" fmla="val 8451"/>
            </a:avLst>
          </a:prstGeom>
          <a:ln cap="sq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8580" rtlCol="0" anchor="ctr"/>
          <a:lstStyle/>
          <a:p>
            <a:pPr algn="ctr"/>
            <a:r>
              <a:rPr lang="en-US" sz="1350" b="1" dirty="0"/>
              <a:t>Information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405189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5C31F8B-AE71-C2CE-20AF-6A5244239B9B}"/>
              </a:ext>
            </a:extLst>
          </p:cNvPr>
          <p:cNvSpPr/>
          <p:nvPr/>
        </p:nvSpPr>
        <p:spPr>
          <a:xfrm>
            <a:off x="1485901" y="1757364"/>
            <a:ext cx="1757363" cy="3150394"/>
          </a:xfrm>
          <a:prstGeom prst="roundRect">
            <a:avLst>
              <a:gd name="adj" fmla="val 1024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Application Architecture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6B8E36A-56AD-4939-DE7D-E29CEE18674A}"/>
              </a:ext>
            </a:extLst>
          </p:cNvPr>
          <p:cNvSpPr/>
          <p:nvPr/>
        </p:nvSpPr>
        <p:spPr>
          <a:xfrm>
            <a:off x="4045304" y="1379052"/>
            <a:ext cx="2969860" cy="213142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SAP BusinessObjects BI 4.1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9EB06F6-821B-1295-6514-5794AB517C7D}"/>
              </a:ext>
            </a:extLst>
          </p:cNvPr>
          <p:cNvSpPr/>
          <p:nvPr/>
        </p:nvSpPr>
        <p:spPr>
          <a:xfrm>
            <a:off x="3318272" y="3005882"/>
            <a:ext cx="662737" cy="36775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F1B1ED-4818-1128-46D6-24051BC2695B}"/>
              </a:ext>
            </a:extLst>
          </p:cNvPr>
          <p:cNvSpPr/>
          <p:nvPr/>
        </p:nvSpPr>
        <p:spPr>
          <a:xfrm>
            <a:off x="4056019" y="1660439"/>
            <a:ext cx="2969864" cy="23154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CORBA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7416A-FF6E-7AC7-83C0-01EC30A67CBA}"/>
              </a:ext>
            </a:extLst>
          </p:cNvPr>
          <p:cNvSpPr/>
          <p:nvPr/>
        </p:nvSpPr>
        <p:spPr>
          <a:xfrm>
            <a:off x="4056019" y="1963735"/>
            <a:ext cx="2969864" cy="23154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Apache Tomcat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1D5E2B-6064-BF0F-AF54-35215485F4B9}"/>
              </a:ext>
            </a:extLst>
          </p:cNvPr>
          <p:cNvSpPr/>
          <p:nvPr/>
        </p:nvSpPr>
        <p:spPr>
          <a:xfrm>
            <a:off x="4066735" y="2261759"/>
            <a:ext cx="2969864" cy="23154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SAP BusinessObjects Data Services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F6AFAFD-9C59-E047-7909-10DAAB75A712}"/>
              </a:ext>
            </a:extLst>
          </p:cNvPr>
          <p:cNvSpPr/>
          <p:nvPr/>
        </p:nvSpPr>
        <p:spPr>
          <a:xfrm>
            <a:off x="4056018" y="2575930"/>
            <a:ext cx="2969864" cy="23154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SAP BusinessObjects Predictive Analytics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FCC6D1B-9E0C-2D0C-CFF4-6B045D650033}"/>
              </a:ext>
            </a:extLst>
          </p:cNvPr>
          <p:cNvSpPr/>
          <p:nvPr/>
        </p:nvSpPr>
        <p:spPr>
          <a:xfrm>
            <a:off x="4056017" y="2890108"/>
            <a:ext cx="2969864" cy="23154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SAP BusinessObjects Design Studio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87CC819-19A2-EF42-331E-1CAE7D7CA648}"/>
              </a:ext>
            </a:extLst>
          </p:cNvPr>
          <p:cNvSpPr/>
          <p:nvPr/>
        </p:nvSpPr>
        <p:spPr>
          <a:xfrm>
            <a:off x="4066735" y="3177576"/>
            <a:ext cx="2969864" cy="23154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SAP BusinessObjects Explorer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D107D50-1EB8-8C09-6381-7B8247B4E1B1}"/>
              </a:ext>
            </a:extLst>
          </p:cNvPr>
          <p:cNvSpPr/>
          <p:nvPr/>
        </p:nvSpPr>
        <p:spPr>
          <a:xfrm>
            <a:off x="4066735" y="3485651"/>
            <a:ext cx="2969864" cy="23154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SAP BusinessObjects Mobile Server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E3B9F7-FEB3-07E2-8888-7D0ED69FE1DB}"/>
              </a:ext>
            </a:extLst>
          </p:cNvPr>
          <p:cNvSpPr/>
          <p:nvPr/>
        </p:nvSpPr>
        <p:spPr>
          <a:xfrm>
            <a:off x="4056016" y="3777747"/>
            <a:ext cx="2969864" cy="23154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SAP HANA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3EAABA3-9FAA-005D-B604-942C4480FA9D}"/>
              </a:ext>
            </a:extLst>
          </p:cNvPr>
          <p:cNvSpPr/>
          <p:nvPr/>
        </p:nvSpPr>
        <p:spPr>
          <a:xfrm>
            <a:off x="4056016" y="4070497"/>
            <a:ext cx="2969864" cy="23154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SAP BW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8E54BDC-0B7B-ED88-B02A-1106C665764F}"/>
              </a:ext>
            </a:extLst>
          </p:cNvPr>
          <p:cNvSpPr/>
          <p:nvPr/>
        </p:nvSpPr>
        <p:spPr>
          <a:xfrm>
            <a:off x="4066735" y="4357806"/>
            <a:ext cx="2969864" cy="23154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ER Win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B0E1EDD-0CC2-B2EA-D0CD-C1579DAF12D6}"/>
              </a:ext>
            </a:extLst>
          </p:cNvPr>
          <p:cNvSpPr/>
          <p:nvPr/>
        </p:nvSpPr>
        <p:spPr>
          <a:xfrm>
            <a:off x="4056016" y="4655832"/>
            <a:ext cx="2969864" cy="23154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MS SQL Sever 2012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916C8F4-E428-8C12-FE52-D38E8D5377C5}"/>
              </a:ext>
            </a:extLst>
          </p:cNvPr>
          <p:cNvSpPr/>
          <p:nvPr/>
        </p:nvSpPr>
        <p:spPr>
          <a:xfrm>
            <a:off x="4066735" y="4964081"/>
            <a:ext cx="2969864" cy="23154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MS SQL Server 2012 Data Mining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F49BDC7-163F-4755-0541-D68FD2C89DDA}"/>
              </a:ext>
            </a:extLst>
          </p:cNvPr>
          <p:cNvSpPr/>
          <p:nvPr/>
        </p:nvSpPr>
        <p:spPr>
          <a:xfrm>
            <a:off x="1871664" y="976169"/>
            <a:ext cx="5475685" cy="346958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How All The Applications Hook Together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6A76E0B-6EB9-B0F4-99FF-3FF43998EE42}"/>
              </a:ext>
            </a:extLst>
          </p:cNvPr>
          <p:cNvSpPr/>
          <p:nvPr/>
        </p:nvSpPr>
        <p:spPr>
          <a:xfrm>
            <a:off x="1728789" y="5411392"/>
            <a:ext cx="5475685" cy="346958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I’ve Incorporated My Technology Architecture Here &amp; Also With Infrastructure </a:t>
            </a:r>
            <a:endParaRPr lang="en-AU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58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92D2F4C-87D1-FE03-AD49-C915B5F50C8E}"/>
              </a:ext>
            </a:extLst>
          </p:cNvPr>
          <p:cNvSpPr/>
          <p:nvPr/>
        </p:nvSpPr>
        <p:spPr>
          <a:xfrm>
            <a:off x="1485903" y="1264444"/>
            <a:ext cx="1478755" cy="41362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Infrastructure Architecture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8C9222-AFC9-047D-D0C4-5C971D0DA569}"/>
              </a:ext>
            </a:extLst>
          </p:cNvPr>
          <p:cNvSpPr/>
          <p:nvPr/>
        </p:nvSpPr>
        <p:spPr>
          <a:xfrm>
            <a:off x="3439862" y="1050133"/>
            <a:ext cx="2460876" cy="214313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Development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1549FB0-F3A0-11E5-DBB8-F1FFA999D421}"/>
              </a:ext>
            </a:extLst>
          </p:cNvPr>
          <p:cNvSpPr/>
          <p:nvPr/>
        </p:nvSpPr>
        <p:spPr>
          <a:xfrm>
            <a:off x="3054097" y="3109474"/>
            <a:ext cx="364333" cy="36775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BCF461-D163-C381-85C1-C094A7C8A501}"/>
              </a:ext>
            </a:extLst>
          </p:cNvPr>
          <p:cNvSpPr/>
          <p:nvPr/>
        </p:nvSpPr>
        <p:spPr>
          <a:xfrm>
            <a:off x="3450578" y="1320703"/>
            <a:ext cx="2460880" cy="232819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DD3731-B9F8-289C-FBE6-A5C113F07AFD}"/>
              </a:ext>
            </a:extLst>
          </p:cNvPr>
          <p:cNvSpPr/>
          <p:nvPr/>
        </p:nvSpPr>
        <p:spPr>
          <a:xfrm>
            <a:off x="3450577" y="1602567"/>
            <a:ext cx="2460880" cy="232819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Pre-Production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8C43247-39BC-BB80-6A4B-AF0D59E1C69D}"/>
              </a:ext>
            </a:extLst>
          </p:cNvPr>
          <p:cNvSpPr/>
          <p:nvPr/>
        </p:nvSpPr>
        <p:spPr>
          <a:xfrm>
            <a:off x="3461293" y="1900590"/>
            <a:ext cx="2460880" cy="232819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Production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DAB3316-17EF-93F7-70AE-57152A66166F}"/>
              </a:ext>
            </a:extLst>
          </p:cNvPr>
          <p:cNvSpPr/>
          <p:nvPr/>
        </p:nvSpPr>
        <p:spPr>
          <a:xfrm>
            <a:off x="3450576" y="2193330"/>
            <a:ext cx="2460880" cy="232819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Sizing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CBC32EB-1C75-1B07-CA9F-1987CD0DDA8F}"/>
              </a:ext>
            </a:extLst>
          </p:cNvPr>
          <p:cNvSpPr/>
          <p:nvPr/>
        </p:nvSpPr>
        <p:spPr>
          <a:xfrm>
            <a:off x="3450576" y="2486076"/>
            <a:ext cx="2460880" cy="232819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Procurement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B8B733-FF2F-4459-EE68-A8E5025D201A}"/>
              </a:ext>
            </a:extLst>
          </p:cNvPr>
          <p:cNvSpPr/>
          <p:nvPr/>
        </p:nvSpPr>
        <p:spPr>
          <a:xfrm>
            <a:off x="3461293" y="2784260"/>
            <a:ext cx="2460880" cy="232819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Hardware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6676C66-E6E4-A693-A334-FD5C72836080}"/>
              </a:ext>
            </a:extLst>
          </p:cNvPr>
          <p:cNvSpPr/>
          <p:nvPr/>
        </p:nvSpPr>
        <p:spPr>
          <a:xfrm>
            <a:off x="3461293" y="3081619"/>
            <a:ext cx="2460880" cy="232819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Version / Patching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AF66253-D0EC-C6AB-A941-E8CC19872ADF}"/>
              </a:ext>
            </a:extLst>
          </p:cNvPr>
          <p:cNvSpPr/>
          <p:nvPr/>
        </p:nvSpPr>
        <p:spPr>
          <a:xfrm>
            <a:off x="3450575" y="3373715"/>
            <a:ext cx="2460880" cy="232819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Licensing Models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6FEEAAE-AE1A-A058-4B4E-E63A5B42F6F0}"/>
              </a:ext>
            </a:extLst>
          </p:cNvPr>
          <p:cNvSpPr/>
          <p:nvPr/>
        </p:nvSpPr>
        <p:spPr>
          <a:xfrm>
            <a:off x="3450574" y="3666465"/>
            <a:ext cx="2460880" cy="232819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Recovery / Back Up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907C13D-D765-4E27-E6F0-93D389743FDE}"/>
              </a:ext>
            </a:extLst>
          </p:cNvPr>
          <p:cNvSpPr/>
          <p:nvPr/>
        </p:nvSpPr>
        <p:spPr>
          <a:xfrm>
            <a:off x="3461293" y="3953774"/>
            <a:ext cx="2460880" cy="232819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 /DR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B0CCF28-76E1-D022-DBD3-604054FDAE33}"/>
              </a:ext>
            </a:extLst>
          </p:cNvPr>
          <p:cNvSpPr/>
          <p:nvPr/>
        </p:nvSpPr>
        <p:spPr>
          <a:xfrm>
            <a:off x="3450574" y="4230369"/>
            <a:ext cx="2460880" cy="232819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Security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8A971E5-36BF-3619-69B2-621B5ED5DE89}"/>
              </a:ext>
            </a:extLst>
          </p:cNvPr>
          <p:cNvSpPr/>
          <p:nvPr/>
        </p:nvSpPr>
        <p:spPr>
          <a:xfrm>
            <a:off x="3461293" y="4517185"/>
            <a:ext cx="2460880" cy="232819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Cloud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B75078-9945-9882-AEA3-61ADD5BA8EB6}"/>
              </a:ext>
            </a:extLst>
          </p:cNvPr>
          <p:cNvSpPr/>
          <p:nvPr/>
        </p:nvSpPr>
        <p:spPr>
          <a:xfrm>
            <a:off x="3461293" y="4803986"/>
            <a:ext cx="2460880" cy="232819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Virtualisation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77503EF-7D98-E569-AE99-EE0504E5A1BD}"/>
              </a:ext>
            </a:extLst>
          </p:cNvPr>
          <p:cNvSpPr/>
          <p:nvPr/>
        </p:nvSpPr>
        <p:spPr>
          <a:xfrm>
            <a:off x="3461293" y="5090787"/>
            <a:ext cx="2460880" cy="232819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Federation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8B1385A-2B3E-FE01-DDBF-0345EF182308}"/>
              </a:ext>
            </a:extLst>
          </p:cNvPr>
          <p:cNvSpPr/>
          <p:nvPr/>
        </p:nvSpPr>
        <p:spPr>
          <a:xfrm>
            <a:off x="3461293" y="5374477"/>
            <a:ext cx="2460880" cy="232819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B02C3E8-B2AC-E271-6B6E-453B0F42FA26}"/>
              </a:ext>
            </a:extLst>
          </p:cNvPr>
          <p:cNvSpPr/>
          <p:nvPr/>
        </p:nvSpPr>
        <p:spPr>
          <a:xfrm>
            <a:off x="3461293" y="5666118"/>
            <a:ext cx="2460880" cy="232819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Communication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BC13A22-2D5C-6486-C547-EC4111E03A02}"/>
              </a:ext>
            </a:extLst>
          </p:cNvPr>
          <p:cNvSpPr/>
          <p:nvPr/>
        </p:nvSpPr>
        <p:spPr>
          <a:xfrm>
            <a:off x="6179346" y="2861074"/>
            <a:ext cx="1543047" cy="80539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In Place Before BI Applications</a:t>
            </a:r>
            <a:endParaRPr lang="en-AU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130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53991F3-C5B2-0AAD-D8E8-14422708D9AE}"/>
              </a:ext>
            </a:extLst>
          </p:cNvPr>
          <p:cNvSpPr/>
          <p:nvPr/>
        </p:nvSpPr>
        <p:spPr>
          <a:xfrm>
            <a:off x="1314451" y="1264445"/>
            <a:ext cx="1371601" cy="42433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Data Architecture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DFFB580-2D6B-AB0C-DD0C-FEF25930C7B8}"/>
              </a:ext>
            </a:extLst>
          </p:cNvPr>
          <p:cNvSpPr/>
          <p:nvPr/>
        </p:nvSpPr>
        <p:spPr>
          <a:xfrm>
            <a:off x="3164753" y="975124"/>
            <a:ext cx="2703839" cy="163019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Data Warehousing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9BB59CF-76C2-D708-B774-D80B8EAB1BAB}"/>
              </a:ext>
            </a:extLst>
          </p:cNvPr>
          <p:cNvSpPr/>
          <p:nvPr/>
        </p:nvSpPr>
        <p:spPr>
          <a:xfrm>
            <a:off x="2761059" y="3189839"/>
            <a:ext cx="364333" cy="36775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E3D1D8-5CD9-CDFD-CC5E-456A4B718B7B}"/>
              </a:ext>
            </a:extLst>
          </p:cNvPr>
          <p:cNvSpPr/>
          <p:nvPr/>
        </p:nvSpPr>
        <p:spPr>
          <a:xfrm>
            <a:off x="3175467" y="1196542"/>
            <a:ext cx="2703844" cy="17709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Requirements Gathering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4A035B-0B92-1553-4F1D-C0E51D091625}"/>
              </a:ext>
            </a:extLst>
          </p:cNvPr>
          <p:cNvSpPr/>
          <p:nvPr/>
        </p:nvSpPr>
        <p:spPr>
          <a:xfrm>
            <a:off x="3175466" y="1446257"/>
            <a:ext cx="2703844" cy="17709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Entity Modelling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40397E-F92A-B358-470F-5823D16F98AB}"/>
              </a:ext>
            </a:extLst>
          </p:cNvPr>
          <p:cNvSpPr/>
          <p:nvPr/>
        </p:nvSpPr>
        <p:spPr>
          <a:xfrm>
            <a:off x="3186182" y="1690701"/>
            <a:ext cx="2703844" cy="17709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Dimensional Modelling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B39D56-8DD7-E3CF-1D4A-F503244CAD63}"/>
              </a:ext>
            </a:extLst>
          </p:cNvPr>
          <p:cNvSpPr/>
          <p:nvPr/>
        </p:nvSpPr>
        <p:spPr>
          <a:xfrm>
            <a:off x="3175465" y="1940576"/>
            <a:ext cx="2703844" cy="17709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Logical Model </a:t>
            </a:r>
            <a:r>
              <a:rPr lang="en-US" sz="1050" dirty="0" err="1"/>
              <a:t>Mgmt</a:t>
            </a:r>
            <a:endParaRPr lang="en-US" sz="105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AD0F93-9E36-3B05-DF8C-8F92742ED751}"/>
              </a:ext>
            </a:extLst>
          </p:cNvPr>
          <p:cNvSpPr/>
          <p:nvPr/>
        </p:nvSpPr>
        <p:spPr>
          <a:xfrm>
            <a:off x="3175464" y="2201176"/>
            <a:ext cx="2703844" cy="17709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Physical Model </a:t>
            </a:r>
            <a:r>
              <a:rPr lang="en-US" sz="1050" dirty="0" err="1"/>
              <a:t>Mgmt</a:t>
            </a:r>
            <a:endParaRPr lang="en-US" sz="105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084665-1BE3-4AD5-C8EC-277547156058}"/>
              </a:ext>
            </a:extLst>
          </p:cNvPr>
          <p:cNvSpPr/>
          <p:nvPr/>
        </p:nvSpPr>
        <p:spPr>
          <a:xfrm>
            <a:off x="3186182" y="2456495"/>
            <a:ext cx="2703844" cy="17709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Reference Data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AA44EC4-25E2-8627-1B2F-05A1E42D1057}"/>
              </a:ext>
            </a:extLst>
          </p:cNvPr>
          <p:cNvSpPr/>
          <p:nvPr/>
        </p:nvSpPr>
        <p:spPr>
          <a:xfrm>
            <a:off x="3186182" y="2710991"/>
            <a:ext cx="2703844" cy="17709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ODS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9500F8-AD66-BC11-48B6-052489CEBC03}"/>
              </a:ext>
            </a:extLst>
          </p:cNvPr>
          <p:cNvSpPr/>
          <p:nvPr/>
        </p:nvSpPr>
        <p:spPr>
          <a:xfrm>
            <a:off x="3175464" y="2949513"/>
            <a:ext cx="2703844" cy="17709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Real-time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E97AAB9-D76C-8B72-32C4-EB1E4F21E47E}"/>
              </a:ext>
            </a:extLst>
          </p:cNvPr>
          <p:cNvSpPr/>
          <p:nvPr/>
        </p:nvSpPr>
        <p:spPr>
          <a:xfrm>
            <a:off x="3175463" y="3210111"/>
            <a:ext cx="2703844" cy="17709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Near Real-time Data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A3CFA1D-A333-AF0A-049F-43C2767D6E15}"/>
              </a:ext>
            </a:extLst>
          </p:cNvPr>
          <p:cNvSpPr/>
          <p:nvPr/>
        </p:nvSpPr>
        <p:spPr>
          <a:xfrm>
            <a:off x="3186182" y="3475992"/>
            <a:ext cx="2703844" cy="17709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Big Data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54116CE-6C3A-9A50-4000-8C6F066396B7}"/>
              </a:ext>
            </a:extLst>
          </p:cNvPr>
          <p:cNvSpPr/>
          <p:nvPr/>
        </p:nvSpPr>
        <p:spPr>
          <a:xfrm>
            <a:off x="3175463" y="3763304"/>
            <a:ext cx="2703844" cy="17709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Master Data Management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FBD8B87-BBF6-FCDF-7945-372F67E82008}"/>
              </a:ext>
            </a:extLst>
          </p:cNvPr>
          <p:cNvSpPr/>
          <p:nvPr/>
        </p:nvSpPr>
        <p:spPr>
          <a:xfrm>
            <a:off x="3186182" y="4050119"/>
            <a:ext cx="2703844" cy="17709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Data Profiling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8053907-CD71-4763-721D-5BF08A6F85E7}"/>
              </a:ext>
            </a:extLst>
          </p:cNvPr>
          <p:cNvSpPr/>
          <p:nvPr/>
        </p:nvSpPr>
        <p:spPr>
          <a:xfrm>
            <a:off x="3186182" y="4336920"/>
            <a:ext cx="2703844" cy="17709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Data Quality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F33A871-1581-EFBE-B286-23F9772814E1}"/>
              </a:ext>
            </a:extLst>
          </p:cNvPr>
          <p:cNvSpPr/>
          <p:nvPr/>
        </p:nvSpPr>
        <p:spPr>
          <a:xfrm>
            <a:off x="3186182" y="4613005"/>
            <a:ext cx="2703844" cy="17709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Metadata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DB25E58-F055-5312-4662-81009AB25437}"/>
              </a:ext>
            </a:extLst>
          </p:cNvPr>
          <p:cNvSpPr/>
          <p:nvPr/>
        </p:nvSpPr>
        <p:spPr>
          <a:xfrm>
            <a:off x="3186182" y="4907411"/>
            <a:ext cx="2703844" cy="17709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Data Governance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9878E73-FE53-E543-47DF-ED8634D59472}"/>
              </a:ext>
            </a:extLst>
          </p:cNvPr>
          <p:cNvSpPr/>
          <p:nvPr/>
        </p:nvSpPr>
        <p:spPr>
          <a:xfrm>
            <a:off x="3186182" y="5199052"/>
            <a:ext cx="2703844" cy="17709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ETL System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5E42ED5-1D39-EFB5-75F0-72432178F2F3}"/>
              </a:ext>
            </a:extLst>
          </p:cNvPr>
          <p:cNvSpPr/>
          <p:nvPr/>
        </p:nvSpPr>
        <p:spPr>
          <a:xfrm>
            <a:off x="6457950" y="5152103"/>
            <a:ext cx="1371601" cy="371253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Sub Systems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E61205C-F29C-9124-1827-55987C72B413}"/>
              </a:ext>
            </a:extLst>
          </p:cNvPr>
          <p:cNvSpPr/>
          <p:nvPr/>
        </p:nvSpPr>
        <p:spPr>
          <a:xfrm>
            <a:off x="3186182" y="5498318"/>
            <a:ext cx="2703844" cy="17709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Source Systems</a:t>
            </a:r>
          </a:p>
        </p:txBody>
      </p:sp>
    </p:spTree>
    <p:extLst>
      <p:ext uri="{BB962C8B-B14F-4D97-AF65-F5344CB8AC3E}">
        <p14:creationId xmlns:p14="http://schemas.microsoft.com/office/powerpoint/2010/main" val="1216992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A06ADF-C4A5-206B-5EDA-D6F971751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057869"/>
            <a:ext cx="6858000" cy="268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80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B19C055-D5EB-8C58-2EFB-A151D1279705}"/>
              </a:ext>
            </a:extLst>
          </p:cNvPr>
          <p:cNvSpPr/>
          <p:nvPr/>
        </p:nvSpPr>
        <p:spPr>
          <a:xfrm>
            <a:off x="1560908" y="1736985"/>
            <a:ext cx="1757363" cy="3150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Integration Architecture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1E5579-4365-27A8-7E06-41781D5EF71A}"/>
              </a:ext>
            </a:extLst>
          </p:cNvPr>
          <p:cNvSpPr/>
          <p:nvPr/>
        </p:nvSpPr>
        <p:spPr>
          <a:xfrm>
            <a:off x="4173891" y="1970412"/>
            <a:ext cx="3002004" cy="29980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Supported Platforms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00321BD-3BD4-6999-15D6-6DF79260E71E}"/>
              </a:ext>
            </a:extLst>
          </p:cNvPr>
          <p:cNvSpPr/>
          <p:nvPr/>
        </p:nvSpPr>
        <p:spPr>
          <a:xfrm>
            <a:off x="3425432" y="3005882"/>
            <a:ext cx="662737" cy="36775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E9D5E7-D93C-A910-3D64-8973F1A7B141}"/>
              </a:ext>
            </a:extLst>
          </p:cNvPr>
          <p:cNvSpPr/>
          <p:nvPr/>
        </p:nvSpPr>
        <p:spPr>
          <a:xfrm>
            <a:off x="4184611" y="2400296"/>
            <a:ext cx="3002009" cy="268039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Distributed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025E493-87F6-B65E-C592-777D45B9E568}"/>
              </a:ext>
            </a:extLst>
          </p:cNvPr>
          <p:cNvSpPr/>
          <p:nvPr/>
        </p:nvSpPr>
        <p:spPr>
          <a:xfrm>
            <a:off x="4184610" y="2778603"/>
            <a:ext cx="3002009" cy="268039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CORBA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BAD448-C6DC-0741-44A6-C65AE9EB2EEC}"/>
              </a:ext>
            </a:extLst>
          </p:cNvPr>
          <p:cNvSpPr/>
          <p:nvPr/>
        </p:nvSpPr>
        <p:spPr>
          <a:xfrm>
            <a:off x="4195326" y="3119491"/>
            <a:ext cx="3002009" cy="268039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Service Oriented  Architecture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95DB0C-9F4F-A04A-AEBB-278B5C927DA8}"/>
              </a:ext>
            </a:extLst>
          </p:cNvPr>
          <p:cNvSpPr/>
          <p:nvPr/>
        </p:nvSpPr>
        <p:spPr>
          <a:xfrm>
            <a:off x="4184609" y="3476526"/>
            <a:ext cx="3002009" cy="268039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Services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534962-2DC5-8C2A-DF31-5872CBE66FCE}"/>
              </a:ext>
            </a:extLst>
          </p:cNvPr>
          <p:cNvSpPr/>
          <p:nvPr/>
        </p:nvSpPr>
        <p:spPr>
          <a:xfrm>
            <a:off x="4173886" y="3847177"/>
            <a:ext cx="3002009" cy="268039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Security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AE07D4-C9F1-C3EF-A4E6-F0E90579F153}"/>
              </a:ext>
            </a:extLst>
          </p:cNvPr>
          <p:cNvSpPr/>
          <p:nvPr/>
        </p:nvSpPr>
        <p:spPr>
          <a:xfrm>
            <a:off x="4173886" y="4218109"/>
            <a:ext cx="3002009" cy="268039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Portal Integration</a:t>
            </a:r>
          </a:p>
        </p:txBody>
      </p:sp>
    </p:spTree>
    <p:extLst>
      <p:ext uri="{BB962C8B-B14F-4D97-AF65-F5344CB8AC3E}">
        <p14:creationId xmlns:p14="http://schemas.microsoft.com/office/powerpoint/2010/main" val="280534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7859</TotalTime>
  <Words>317</Words>
  <Application>Microsoft Office PowerPoint</Application>
  <PresentationFormat>On-screen Show (4:3)</PresentationFormat>
  <Paragraphs>158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Ravi Rajapurohith</dc:creator>
  <cp:lastModifiedBy>Ravi Rajapurohith</cp:lastModifiedBy>
  <cp:revision>35</cp:revision>
  <dcterms:created xsi:type="dcterms:W3CDTF">2024-08-15T01:51:29Z</dcterms:created>
  <dcterms:modified xsi:type="dcterms:W3CDTF">2024-09-08T18:15:46Z</dcterms:modified>
</cp:coreProperties>
</file>