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67" r:id="rId2"/>
    <p:sldId id="268" r:id="rId3"/>
    <p:sldId id="257" r:id="rId4"/>
    <p:sldId id="290" r:id="rId5"/>
    <p:sldId id="289" r:id="rId6"/>
    <p:sldId id="291" r:id="rId7"/>
    <p:sldId id="260" r:id="rId8"/>
    <p:sldId id="274" r:id="rId9"/>
    <p:sldId id="259" r:id="rId10"/>
    <p:sldId id="261" r:id="rId11"/>
    <p:sldId id="275" r:id="rId12"/>
    <p:sldId id="276" r:id="rId13"/>
    <p:sldId id="262" r:id="rId14"/>
    <p:sldId id="270" r:id="rId15"/>
    <p:sldId id="263" r:id="rId16"/>
    <p:sldId id="264" r:id="rId17"/>
    <p:sldId id="265" r:id="rId18"/>
    <p:sldId id="277" r:id="rId19"/>
    <p:sldId id="292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F7C5-34C9-4F2F-8E79-00540A68C3D4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B6BE0-8BF2-48E9-B567-9BAA66A84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211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7997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61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30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914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418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786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63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022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7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15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9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994CE30-7D40-4BC0-BA0D-56C992D5B4BD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1BCD3F7E-62B3-4FB9-95CE-D1B0CC271B8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3F0EAE8F-8B4C-436F-93E6-DF250930561C}"/>
              </a:ext>
            </a:extLst>
          </p:cNvPr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5847C07-33FE-4652-A9FD-CD40E657B784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/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484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avardhan28/Creating-a-Framework-for-Static-Analysis-of-Vulnerabilities-in-Android-Applicat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1252579" y="1244581"/>
            <a:ext cx="9838216" cy="709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Creating a Framework for Static Analysis of Vulnerabilities in Android Applications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IST-03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735615" y="2307629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Srinivas Mishra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4110750" y="268694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CSE7310</a:t>
            </a: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</a:t>
            </a:r>
            <a:r>
              <a:rPr lang="en-GB" sz="2000" b="1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-</a:t>
            </a: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3</a:t>
            </a:r>
            <a:endParaRPr lang="en-GB"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790470" y="4474906"/>
            <a:ext cx="10762434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 in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Technology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Dr.Pallavi R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Prof. Srinivas Mishra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3DD7ED0-7E03-6BA4-4698-42EE213552C6}"/>
              </a:ext>
            </a:extLst>
          </p:cNvPr>
          <p:cNvGraphicFramePr>
            <a:graphicFrameLocks noGrp="1"/>
          </p:cNvGraphicFramePr>
          <p:nvPr/>
        </p:nvGraphicFramePr>
        <p:xfrm>
          <a:off x="790469" y="2642831"/>
          <a:ext cx="4567594" cy="1097280"/>
        </p:xfrm>
        <a:graphic>
          <a:graphicData uri="http://schemas.openxmlformats.org/drawingml/2006/table">
            <a:tbl>
              <a:tblPr firstRow="1" bandRow="1"/>
              <a:tblGrid>
                <a:gridCol w="2283797">
                  <a:extLst>
                    <a:ext uri="{9D8B030D-6E8A-4147-A177-3AD203B41FA5}">
                      <a16:colId xmlns:a16="http://schemas.microsoft.com/office/drawing/2014/main" val="2897391054"/>
                    </a:ext>
                  </a:extLst>
                </a:gridCol>
                <a:gridCol w="2283797">
                  <a:extLst>
                    <a:ext uri="{9D8B030D-6E8A-4147-A177-3AD203B41FA5}">
                      <a16:colId xmlns:a16="http://schemas.microsoft.com/office/drawing/2014/main" val="497965504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Roll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17365D"/>
                          </a:solidFill>
                          <a:effectLst/>
                          <a:uLnTx/>
                          <a:uFillTx/>
                          <a:latin typeface="Bookman Old Style"/>
                          <a:sym typeface="Arial"/>
                        </a:rPr>
                        <a:t>Student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94473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Azmath Patel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020062"/>
                  </a:ext>
                </a:extLst>
              </a:tr>
              <a:tr h="312420">
                <a:tc>
                  <a:txBody>
                    <a:bodyPr/>
                    <a:lstStyle/>
                    <a:p>
                      <a:r>
                        <a:rPr lang="en-US" dirty="0"/>
                        <a:t>20211IST0018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Rajavardhan 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21342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Identify the specific needs and scope of the framework.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Design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Architect the framework, ensuring seamless integration with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and defining clear workflows for analysis and reporting.</a:t>
            </a:r>
          </a:p>
          <a:p>
            <a:endParaRPr lang="en-GB" b="1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Development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: Implement the framework, focusing on modularity and scalability.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Validate the framework using various Android applications to ensure accuracy and reliability in vulnerability detection.</a:t>
            </a:r>
          </a:p>
          <a:p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Prepare the framework for use by developers, including comprehensive documentation and user guides.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4944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690F-3B08-8E12-4C07-3B762F5F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4606-A7CC-B9BB-CD65-DD41D9316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1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APK files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Prepares the input for static analysis by extracting necessary components.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Analysis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perform in-depth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insecure API calls, data leaks, and permission misuse.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Reporting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detailed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reports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formats such 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PDF, or JSON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Categorizes security issues based on severity levels (Low, Medium, High).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Remediation Module (Optional)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recommendations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fixing identified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integrate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fixes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certain security flaws.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Output Module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final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results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user-friendly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developers understand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mitigate risks effectively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3789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7A9B-D584-8883-00BE-BF2C5091E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D1A6D-552C-1954-A61E-6C1C8AB7A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b="1" dirty="0"/>
              <a:t>1.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 &amp;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3.x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Required for integrating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scripting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Preferred code editor for development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Static Analysis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tool for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analyzing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Android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AndroBugs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Additional tool for scanning security risks</a:t>
            </a:r>
          </a:p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Dependencies &amp;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DPandas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JSON, HTML Parser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processing and structuring vulnerability reports</a:t>
            </a:r>
          </a:p>
        </p:txBody>
      </p:sp>
    </p:spTree>
    <p:extLst>
      <p:ext uri="{BB962C8B-B14F-4D97-AF65-F5344CB8AC3E}">
        <p14:creationId xmlns:p14="http://schemas.microsoft.com/office/powerpoint/2010/main" val="2538817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of Project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135A9A6-34CA-5409-F9E3-74BAFF779B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4556446"/>
              </p:ext>
            </p:extLst>
          </p:nvPr>
        </p:nvGraphicFramePr>
        <p:xfrm>
          <a:off x="849086" y="1143000"/>
          <a:ext cx="10631714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297714">
                  <a:extLst>
                    <a:ext uri="{9D8B030D-6E8A-4147-A177-3AD203B41FA5}">
                      <a16:colId xmlns:a16="http://schemas.microsoft.com/office/drawing/2014/main" val="3666708546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596294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Review Phase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Tasks Covered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646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0th Review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Project proposal finalization, literature review, requirement gathering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818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1st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System architecture design, module structuring, initial implementation of static analysis module using MobSF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45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2nd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implementation of core modules (Analysis, Reporting, Remediation), testing with sample APKs, debugging and refinement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2044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Final Review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Integration, documentation, final testing, and presentation preparation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03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73328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F0FC1E-7AAB-F42E-F5A5-15BF206FDC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22" y="1637023"/>
            <a:ext cx="10979356" cy="416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fully functional framework capable of performing static analysis on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reports highlighting vulnerabilities with recommendations for remediation.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 awareness among developers regarding common vulnerabilities in Android apps.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3928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This project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endeavors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bridge the gap in Android application security by providing a robust framework for static analysis. By integrating existing tools like </a:t>
            </a:r>
            <a:r>
              <a:rPr lang="en-GB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, the framework aims to streamline the vulnerability detection process, enabling developers to produce more secure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23857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Bartel, A.,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&amp; Cavallaro, L. (2017). Static Analysis of Android Apps: A Systematic Literature Review.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Bartel, A., Klein, J.,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Monperrus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&amp;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(2012). Revisiting Static Analysis of Android Malware.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Arzt,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Rasthofer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Bodden, E., &amp; Lovat, E. (2014).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FlowDroid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Precise Context, Flow, Field, Object-sensitive and Lifecycle-aware Taint Analysis for Android Apps.</a:t>
            </a:r>
          </a:p>
          <a:p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(2024). Static Analysis of Android Secure Application Development Process Using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FindSecurityBugs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Gordon, M. I., Kim, D., Perkins, J., Gilham, L., Nguyen, H. V., &amp; Rinard, M.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DroidSafe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Security Analysis Tool for Android Apps.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Li, L., Li, D.,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Bissyande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F., Klein, J., Le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Y., Arzt, S., Bodden, E., &amp; Bartel, A. (2015).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IccTA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Detecting Inter-Component Privacy Leaks in Android Apps. </a:t>
            </a:r>
          </a:p>
        </p:txBody>
      </p:sp>
    </p:spTree>
    <p:extLst>
      <p:ext uri="{BB962C8B-B14F-4D97-AF65-F5344CB8AC3E}">
        <p14:creationId xmlns:p14="http://schemas.microsoft.com/office/powerpoint/2010/main" val="3613863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B8050-D569-164C-351E-C941EF14E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77F6-2613-310E-AAB9-553ECA611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D702938-C045-6D61-A3D0-887DBECE969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12800" y="1690062"/>
            <a:ext cx="1083945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Wei, F., Roy, S., Ou, X., &amp; Robby. (2018). A Large-Scale Empirical Study on Android Static Analysis Tools.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Chen, K., Johnson, N., Dagon, D., &amp; Zang, H. (2013).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DroidLint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Static Analysis Tool to Detect Privacy Leaks in Android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Calzavara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Grishchenko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I., &amp; Maffei, M. (2016).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HornDroid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Practical and Sound Static Analysis of Android Applications by SMT Solving.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Gadient, P., Ghafari, M., Frischknecht,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Code Smells in Android ICC.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Ghafari, M., Gadient, P., &amp;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Nierstrasz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O. (2017). Security Smells in Android.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Anwer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Aggarwal, A., Purandare, R., &amp; Naik, V. (2015). Android Malware Static Analysis Techniques.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5589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6642D-9B60-D28D-9348-5FE3598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96C8-F61A-E78B-E83E-324385E6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https://github.com/rajavardhan28/Creating-a-Framework-for-Static-Analysis-of-Vulnerabilities-in-Android-Applications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15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096348"/>
            <a:ext cx="10668000" cy="492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Abstract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Literature Review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Objectives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Existing Methods –Drawbacks</a:t>
            </a:r>
          </a:p>
          <a:p>
            <a:pPr marL="495300" algn="just">
              <a:lnSpc>
                <a:spcPct val="200000"/>
              </a:lnSpc>
              <a:spcBef>
                <a:spcPts val="0"/>
              </a:spcBef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Proposed Method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Methodology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Modules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Software Requirements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Timeline by Gantt Chart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Expected Outcomes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Conclusion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GB" dirty="0"/>
              <a:t>GitHub Link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9167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Framework for Static Analysis of Vulnerabilities in Android Applications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rapid growth of Android applications, ensuring security is a critical concern. This project aims to develop a framework for static analysis of Android applications using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AndroGuard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identify vulnerabilities without executing the application. The framework will analyze APK files or source code, detect security flaws, and generate comprehensive reports in HTML, PDF, or JSON formats.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automating vulnerability detection, the proposed framework will assist developers in building more secure applications, minimizing security risks, and improving the overall security posture of Android apps.</a:t>
            </a:r>
          </a:p>
        </p:txBody>
      </p:sp>
    </p:spTree>
    <p:extLst>
      <p:ext uri="{BB962C8B-B14F-4D97-AF65-F5344CB8AC3E}">
        <p14:creationId xmlns:p14="http://schemas.microsoft.com/office/powerpoint/2010/main" val="363348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33E24-A1B0-CDBC-B8D9-E0568342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C1D54CF-6084-885E-5310-615EEB8240FD}"/>
              </a:ext>
            </a:extLst>
          </p:cNvPr>
          <p:cNvGraphicFramePr>
            <a:graphicFrameLocks/>
          </p:cNvGraphicFramePr>
          <p:nvPr/>
        </p:nvGraphicFramePr>
        <p:xfrm>
          <a:off x="812800" y="1112519"/>
          <a:ext cx="10668000" cy="499138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42614783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19039477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5993139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78315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427299329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00221260"/>
                    </a:ext>
                  </a:extLst>
                </a:gridCol>
              </a:tblGrid>
              <a:tr h="31624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930975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Static Analysis of Android Apps: A Systematic Literature Review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Li, L., Bartel, A., Bissyande, T. F., Klein, J., Le Traon, Y., &amp; Cavallaro, L. (2017)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Systematic literature review on static analysis techniques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an extensive review of existing static analysis techniques for Android apps, highlighting trends and gaps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to published research; lacks real-world validation of some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584498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2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Revisiting Static Analysis of Android Malware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Bartel, A., Klein, J., </a:t>
                      </a:r>
                      <a:r>
                        <a:rPr lang="en-IN" sz="1200" dirty="0" err="1"/>
                        <a:t>Monperrus</a:t>
                      </a:r>
                      <a:r>
                        <a:rPr lang="en-IN" sz="1200" dirty="0"/>
                        <a:t>, M., &amp; Le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(2012)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Methodologies and challenges in static analysis of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Discusses the effectiveness and shortcomings of static analysis in detecting Android malware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analysis alone may be insufficient due to code obfuscation and evasion techniques used by malware developers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475293"/>
                  </a:ext>
                </a:extLst>
              </a:tr>
              <a:tr h="1536060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3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FlowDroid</a:t>
                      </a:r>
                      <a:r>
                        <a:rPr lang="en-US" sz="1200" b="1" dirty="0"/>
                        <a:t>: Precise Context, Flow, Field, Object-sensitive and Lifecycle-aware Taint Analysis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b-NO" sz="1200" dirty="0"/>
                        <a:t>Arzt, S., Rasthofer, S., Bodden, E., &amp; Lovat, E. (2014)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Taint analysis for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Provides highly precise and efficient taint tracking for Android apps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Can be computationally expensive; does not handle dynamic code loading well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2298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193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21E7-2519-03F9-06BB-88EB7518F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253FBC-95D3-1996-4FCF-A2B4CF7028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882730"/>
              </p:ext>
            </p:extLst>
          </p:nvPr>
        </p:nvGraphicFramePr>
        <p:xfrm>
          <a:off x="812800" y="1142998"/>
          <a:ext cx="10668000" cy="4863945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343418135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49701712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6313059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973377357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32536645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103049594"/>
                    </a:ext>
                  </a:extLst>
                </a:gridCol>
              </a:tblGrid>
              <a:tr h="473828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5218862"/>
                  </a:ext>
                </a:extLst>
              </a:tr>
              <a:tr h="1152222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4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dirty="0"/>
                        <a:t>Mobile Security Framework (</a:t>
                      </a:r>
                      <a:r>
                        <a:rPr lang="en-IN" sz="1200" b="1" dirty="0" err="1"/>
                        <a:t>MobSF</a:t>
                      </a:r>
                      <a:r>
                        <a:rPr lang="en-IN" sz="1200" b="1" dirty="0"/>
                        <a:t>)</a:t>
                      </a:r>
                      <a:endParaRPr lang="en-IN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/>
                        <a:t>Cyberlands</a:t>
                      </a:r>
                      <a:r>
                        <a:rPr lang="en-IN" sz="1200" dirty="0"/>
                        <a:t>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Open-source tool for automated analysis of mobile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Automates security analysis of mobile applications, identifying vulnerabilities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support for advanced obfuscation techniques; requires manual verification of some 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07453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Code Smells in Android ICC</a:t>
                      </a:r>
                      <a:endParaRPr lang="en-IN" sz="11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Pascal Gadient, Mohammad Ghafari, Patrick Frischknecht, Oscar Nierstrasz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Code Smell Detection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risky code patterns in inter-component communication.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Focused narrowly on ICC smells.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283766"/>
                  </a:ext>
                </a:extLst>
              </a:tr>
              <a:tr h="137835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6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Static Analysis of Android Secure Application Development Process Using FindSecurityBugs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/>
                        <a:t>FindSecurityBugs (2024)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Security-focused static analysis tool for Java and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Helps developers identify security flaws early in the development process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scope in detecting complex vulnerabilities; relies on known security patterns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987715"/>
                  </a:ext>
                </a:extLst>
              </a:tr>
              <a:tr h="92609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7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A Large-Scale Empirical Study on Android Static Analysis Tools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/>
                        <a:t>Wei, F., Roy, S., Ou, X., &amp; Robby (2018)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Comparative analysis of various static analysis tools for Android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Evaluates the accuracy, precision, and performance of multiple tools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 tools struggle with complex app structures and obfuscation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157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98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FDBB-F57A-6358-12F5-AD7720B25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A25A8-A2A2-0679-0B4B-9441B370A88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12800" y="1142999"/>
          <a:ext cx="10668000" cy="2995840"/>
        </p:xfrm>
        <a:graphic>
          <a:graphicData uri="http://schemas.openxmlformats.org/drawingml/2006/table">
            <a:tbl>
              <a:tblPr/>
              <a:tblGrid>
                <a:gridCol w="1778000">
                  <a:extLst>
                    <a:ext uri="{9D8B030D-6E8A-4147-A177-3AD203B41FA5}">
                      <a16:colId xmlns:a16="http://schemas.microsoft.com/office/drawing/2014/main" val="153471368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544281434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157924505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3119671263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755232878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285968864"/>
                    </a:ext>
                  </a:extLst>
                </a:gridCol>
              </a:tblGrid>
              <a:tr h="122081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Sl. No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Title of the Paper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Authors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Technology/Concept Used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Results/Findings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Limitations/Challenges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335824"/>
                  </a:ext>
                </a:extLst>
              </a:tr>
              <a:tr h="383683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8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DroidSafe</a:t>
                      </a:r>
                      <a:r>
                        <a:rPr lang="en-US" sz="1200" b="1" dirty="0"/>
                        <a:t>: A Security Analysis Tool for Android Apps</a:t>
                      </a:r>
                      <a:endParaRPr lang="en-US" sz="1200" dirty="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Gordon, M. I., Kim, D., Perkins, J., Gilham, L., Nguyen, H. V., &amp; Rinard, M.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Information flow analysis for Android security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Detects sensitive data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Computationally intensive and may produce false positives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446984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9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IccTA: Detecting Inter-Component Privacy Leaks in Android Apps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Li, L., Li, D., </a:t>
                      </a:r>
                      <a:r>
                        <a:rPr lang="en-IN" sz="1200" dirty="0" err="1"/>
                        <a:t>Bissyande</a:t>
                      </a:r>
                      <a:r>
                        <a:rPr lang="en-IN" sz="1200" dirty="0"/>
                        <a:t>, T. F., Klein, J., </a:t>
                      </a:r>
                      <a:r>
                        <a:rPr lang="en-IN" sz="1200" dirty="0" err="1"/>
                        <a:t>Traon</a:t>
                      </a:r>
                      <a:r>
                        <a:rPr lang="en-IN" sz="1200" dirty="0"/>
                        <a:t>, Y. L., Arzt, S., Bodden, E., &amp; Bartel, A. (2015)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Static taint analysis to detect inter-component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Improves detection of data leaks between Android components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Limited by static analysis assumptions; may not catch runtime leaks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228737"/>
                  </a:ext>
                </a:extLst>
              </a:tr>
              <a:tr h="436004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10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DroidLint: A Static Analysis Tool to Detect Privacy Leaks in Android Applications</a:t>
                      </a:r>
                      <a:endParaRPr lang="en-US" sz="1200"/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/>
                        <a:t>Chen, K., Johnson, N., Dagon, D., &amp; Zang, H. (2013)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Static analysis using machine learning-based techniques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Effectively detects privacy leaks in Android applications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May require extensive training data for accuracy</a:t>
                      </a:r>
                    </a:p>
                  </a:txBody>
                  <a:tcPr marL="17440" marR="17440" marT="8720" marB="87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5808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user-friendly framework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static analysis of Android applications.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Integrate </a:t>
            </a:r>
            <a:r>
              <a:rPr lang="en-GB" b="1" dirty="0" err="1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AndroGuard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automate the detection of security vulnerabilities.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Provide actionable reports</a:t>
            </a:r>
            <a:r>
              <a:rPr lang="en-GB" dirty="0"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</a:rPr>
              <a:t> to assist developers in mitigating identified issues.</a:t>
            </a:r>
          </a:p>
          <a:p>
            <a:endParaRPr lang="en-GB" dirty="0">
              <a:latin typeface="Times New Roman" panose="02020603050405020304" pitchFamily="18" charset="0"/>
              <a:ea typeface="Verdana"/>
              <a:cs typeface="Times New Roman" panose="02020603050405020304" pitchFamily="18" charset="0"/>
            </a:endParaRP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the security posture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Android applications by facilitating early detection of vulnerabilities.</a:t>
            </a:r>
          </a:p>
        </p:txBody>
      </p:sp>
    </p:spTree>
    <p:extLst>
      <p:ext uri="{BB962C8B-B14F-4D97-AF65-F5344CB8AC3E}">
        <p14:creationId xmlns:p14="http://schemas.microsoft.com/office/powerpoint/2010/main" val="2666729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AA876-EB06-9E90-FD5B-01E7D883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00F84-E7EB-F843-7A3B-51B85F1C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Existing</a:t>
            </a:r>
            <a:r>
              <a:rPr lang="en-IN" dirty="0"/>
              <a:t>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Methods &amp; Drawbacks</a:t>
            </a:r>
            <a:endParaRPr lang="en-GB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6F8BE-6FFD-2156-8988-157F375F8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800" dirty="0"/>
              <a:t>Several tools and techniques exist for analyzing Android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FlowDroid</a:t>
            </a:r>
            <a:r>
              <a:rPr lang="en-US" sz="1800" dirty="0"/>
              <a:t>: Performs precise taint analysis but may struggle with scalability and complex app structures.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Amandroid</a:t>
            </a:r>
            <a:r>
              <a:rPr lang="en-US" sz="1800" dirty="0"/>
              <a:t>: Offers inter-component data flow analysis but can be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/>
              <a:t>IccTA</a:t>
            </a:r>
            <a:r>
              <a:rPr lang="en-US" sz="1800" dirty="0"/>
              <a:t>: Focuses on inter-component communication but may not cover all vulnerability types.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r>
              <a:rPr lang="en-US" sz="1800" b="1" dirty="0"/>
              <a:t>Drawbacks</a:t>
            </a:r>
            <a:r>
              <a:rPr lang="en-US" sz="18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Limited Coverage</a:t>
            </a:r>
            <a:r>
              <a:rPr lang="en-US" sz="1800" dirty="0"/>
              <a:t>: Many tools focus on specific vulnerability types, missing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Scalability Issues</a:t>
            </a:r>
            <a:r>
              <a:rPr lang="en-US" sz="1800" dirty="0"/>
              <a:t>: Analyzing large or complex applications can be time-consuming.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False Positives/Negatives</a:t>
            </a:r>
            <a:r>
              <a:rPr lang="en-US" sz="1800" dirty="0"/>
              <a:t>: Static analysis may produce inaccurate results without contextual understanding.</a:t>
            </a:r>
          </a:p>
        </p:txBody>
      </p:sp>
    </p:spTree>
    <p:extLst>
      <p:ext uri="{BB962C8B-B14F-4D97-AF65-F5344CB8AC3E}">
        <p14:creationId xmlns:p14="http://schemas.microsoft.com/office/powerpoint/2010/main" val="150432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Proposed</a:t>
            </a:r>
            <a:r>
              <a:rPr lang="en-GB" dirty="0"/>
              <a:t> 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Input:</a:t>
            </a:r>
            <a:r>
              <a:rPr lang="en-IN" dirty="0"/>
              <a:t> APK/source code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Analysis Module:</a:t>
            </a:r>
            <a:r>
              <a:rPr lang="en-IN" dirty="0"/>
              <a:t> Uses </a:t>
            </a:r>
            <a:r>
              <a:rPr lang="en-IN" dirty="0" err="1"/>
              <a:t>AndroGuard</a:t>
            </a:r>
            <a:r>
              <a:rPr lang="en-IN" dirty="0"/>
              <a:t> for static vulnerability checks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Reporting Module:</a:t>
            </a:r>
            <a:r>
              <a:rPr lang="en-IN" dirty="0"/>
              <a:t> Exports reports (HTML, PDF, JSON)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Remediation (Optional):</a:t>
            </a:r>
            <a:r>
              <a:rPr lang="en-IN" dirty="0"/>
              <a:t> Suggests fixes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Output:</a:t>
            </a:r>
            <a:r>
              <a:rPr lang="en-IN" dirty="0"/>
              <a:t> Clear, actionable vulnerability report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961866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ioinformatics" id="{2C23B8A5-E958-4A8C-AECF-01EA482D72F9}" vid="{45DF3A2B-1BA7-4465-AD96-220179DE36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612</TotalTime>
  <Words>1894</Words>
  <Application>Microsoft Office PowerPoint</Application>
  <PresentationFormat>Widescreen</PresentationFormat>
  <Paragraphs>224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Bookman Old Style</vt:lpstr>
      <vt:lpstr>Calibri</vt:lpstr>
      <vt:lpstr>Cambria</vt:lpstr>
      <vt:lpstr>Times New Roman</vt:lpstr>
      <vt:lpstr>Verdana</vt:lpstr>
      <vt:lpstr>Wingdings</vt:lpstr>
      <vt:lpstr>Bioinformatics</vt:lpstr>
      <vt:lpstr>Creating a Framework for Static Analysis of Vulnerabilities in Android Applications</vt:lpstr>
      <vt:lpstr>Content</vt:lpstr>
      <vt:lpstr>Abstract</vt:lpstr>
      <vt:lpstr>Literature Review</vt:lpstr>
      <vt:lpstr>Literature Review</vt:lpstr>
      <vt:lpstr>Literature Review</vt:lpstr>
      <vt:lpstr>Objectives</vt:lpstr>
      <vt:lpstr>Existing Methods &amp; Drawbacks</vt:lpstr>
      <vt:lpstr>Proposed Method</vt:lpstr>
      <vt:lpstr>Methodology</vt:lpstr>
      <vt:lpstr>Modules</vt:lpstr>
      <vt:lpstr>Software Requirements</vt:lpstr>
      <vt:lpstr>Timeline of Project</vt:lpstr>
      <vt:lpstr>Timeline of the Project (Gantt Chart)</vt:lpstr>
      <vt:lpstr>Expected Outcomes</vt:lpstr>
      <vt:lpstr>Conclusion</vt:lpstr>
      <vt:lpstr>References</vt:lpstr>
      <vt:lpstr>References</vt:lpstr>
      <vt:lpstr>GitHub Link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Azmath Patel</cp:lastModifiedBy>
  <cp:revision>69</cp:revision>
  <dcterms:created xsi:type="dcterms:W3CDTF">2023-03-16T03:26:27Z</dcterms:created>
  <dcterms:modified xsi:type="dcterms:W3CDTF">2025-05-16T07:13:17Z</dcterms:modified>
</cp:coreProperties>
</file>