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68" r:id="rId2"/>
    <p:sldId id="276" r:id="rId3"/>
    <p:sldId id="279" r:id="rId4"/>
    <p:sldId id="280" r:id="rId5"/>
    <p:sldId id="281" r:id="rId6"/>
    <p:sldId id="282" r:id="rId7"/>
    <p:sldId id="283" r:id="rId8"/>
    <p:sldId id="277" r:id="rId9"/>
    <p:sldId id="284" r:id="rId10"/>
    <p:sldId id="285" r:id="rId11"/>
    <p:sldId id="287" r:id="rId12"/>
    <p:sldId id="286" r:id="rId1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2" d="100"/>
          <a:sy n="82" d="100"/>
        </p:scale>
        <p:origin x="941"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9"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endParaRPr lang="en-US"/>
          </a:p>
        </p:txBody>
      </p:sp>
      <p:sp>
        <p:nvSpPr>
          <p:cNvPr id="1048670"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fld id="{5AA20220-E8D3-4BE8-9E9D-D5B982467646}" type="datetimeFigureOut">
              <a:rPr lang="en-US"/>
              <a:pPr/>
              <a:t>12/25/2022</a:t>
            </a:fld>
            <a:endParaRPr lang="en-US"/>
          </a:p>
        </p:txBody>
      </p:sp>
      <p:sp>
        <p:nvSpPr>
          <p:cNvPr id="1048671"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1048672"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73"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endParaRPr lang="en-US"/>
          </a:p>
        </p:txBody>
      </p:sp>
      <p:sp>
        <p:nvSpPr>
          <p:cNvPr id="1048674"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fld id="{36A1ABE2-8A9C-4371-A477-2D85B6949ADB}" type="slidenum">
              <a:rPr lang="en-US" altLang="en-US"/>
              <a:pPr/>
              <a:t>‹#›</a:t>
            </a:fld>
            <a:endParaRPr lang="en-US" altLang="en-US"/>
          </a:p>
        </p:txBody>
      </p:sp>
    </p:spTree>
    <p:extLst>
      <p:ext uri="{BB962C8B-B14F-4D97-AF65-F5344CB8AC3E}">
        <p14:creationId xmlns:p14="http://schemas.microsoft.com/office/powerpoint/2010/main" val="3248318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104862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21" name="Date Placeholder 3"/>
          <p:cNvSpPr>
            <a:spLocks noGrp="1"/>
          </p:cNvSpPr>
          <p:nvPr>
            <p:ph type="dt" sz="half" idx="10"/>
          </p:nvPr>
        </p:nvSpPr>
        <p:spPr/>
        <p:txBody>
          <a:bodyPr/>
          <a:lstStyle/>
          <a:p>
            <a:fld id="{EB984284-C742-4CDE-BCD1-55F1EACCE4BD}" type="datetime1">
              <a:rPr lang="en-US"/>
              <a:pPr/>
              <a:t>12/25/2022</a:t>
            </a:fld>
            <a:endParaRPr lang="en-US"/>
          </a:p>
        </p:txBody>
      </p:sp>
      <p:sp>
        <p:nvSpPr>
          <p:cNvPr id="1048622" name="Footer Placeholder 4"/>
          <p:cNvSpPr>
            <a:spLocks noGrp="1"/>
          </p:cNvSpPr>
          <p:nvPr>
            <p:ph type="ftr" sz="quarter" idx="11"/>
          </p:nvPr>
        </p:nvSpPr>
        <p:spPr/>
        <p:txBody>
          <a:bodyPr/>
          <a:lstStyle/>
          <a:p>
            <a:endParaRPr lang="en-US"/>
          </a:p>
        </p:txBody>
      </p:sp>
      <p:sp>
        <p:nvSpPr>
          <p:cNvPr id="1048623" name="Slide Number Placeholder 5"/>
          <p:cNvSpPr>
            <a:spLocks noGrp="1"/>
          </p:cNvSpPr>
          <p:nvPr>
            <p:ph type="sldNum" sz="quarter" idx="12"/>
          </p:nvPr>
        </p:nvSpPr>
        <p:spPr/>
        <p:txBody>
          <a:bodyPr/>
          <a:lstStyle/>
          <a:p>
            <a:fld id="{4FAC8F4A-8BCF-4389-A68F-ABDBB8A38460}" type="slidenum">
              <a:rPr lang="en-US" altLang="en-US"/>
              <a:pPr/>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US" dirty="0"/>
          </a:p>
        </p:txBody>
      </p:sp>
      <p:sp>
        <p:nvSpPr>
          <p:cNvPr id="104864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1" name="Date Placeholder 3"/>
          <p:cNvSpPr>
            <a:spLocks noGrp="1"/>
          </p:cNvSpPr>
          <p:nvPr>
            <p:ph type="dt" sz="half" idx="10"/>
          </p:nvPr>
        </p:nvSpPr>
        <p:spPr/>
        <p:txBody>
          <a:bodyPr/>
          <a:lstStyle/>
          <a:p>
            <a:fld id="{E702336F-006F-49C3-8FF0-2416E12056BA}" type="datetime1">
              <a:rPr lang="en-US"/>
              <a:pPr/>
              <a:t>12/25/2022</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F3CA2AFE-CAB8-4467-80DC-C3A4FC1E2718}" type="slidenum">
              <a:rPr lang="en-US" altLang="en-US"/>
              <a:pPr/>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104862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0" name="Date Placeholder 3"/>
          <p:cNvSpPr>
            <a:spLocks noGrp="1"/>
          </p:cNvSpPr>
          <p:nvPr>
            <p:ph type="dt" sz="half" idx="10"/>
          </p:nvPr>
        </p:nvSpPr>
        <p:spPr/>
        <p:txBody>
          <a:bodyPr/>
          <a:lstStyle/>
          <a:p>
            <a:fld id="{8C683BFA-96BB-4329-BF2F-32F59AFA4E79}" type="datetime1">
              <a:rPr lang="en-US"/>
              <a:pPr/>
              <a:t>12/25/2022</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3DDD8426-6957-4B5B-B927-2BE994D1B7C1}" type="slidenum">
              <a:rPr lang="en-US" altLang="en-US"/>
              <a:pPr/>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fld id="{78400D6F-81A6-4CA0-8B3C-34372C62B661}" type="datetime1">
              <a:rPr lang="en-US"/>
              <a:pPr/>
              <a:t>12/25/2022</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815EC703-C051-410C-8BA1-62752E291E83}" type="slidenum">
              <a:rPr lang="en-US" altLang="en-US"/>
              <a:pPr/>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104864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B63234D9-D072-4920-821D-BED01FCB7247}" type="datetime1">
              <a:rPr lang="en-US"/>
              <a:pPr/>
              <a:t>12/25/2022</a:t>
            </a:fld>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09A17B78-0E85-43B3-B804-1DD2F629C182}" type="slidenum">
              <a:rPr lang="en-US" altLang="en-US"/>
              <a:pPr/>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a:t>Click to edit Master title style</a:t>
            </a:r>
            <a:endParaRPr lang="en-US" dirty="0"/>
          </a:p>
        </p:txBody>
      </p:sp>
      <p:sp>
        <p:nvSpPr>
          <p:cNvPr id="104865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2" name="Date Placeholder 3"/>
          <p:cNvSpPr>
            <a:spLocks noGrp="1"/>
          </p:cNvSpPr>
          <p:nvPr>
            <p:ph type="dt" sz="half" idx="10"/>
          </p:nvPr>
        </p:nvSpPr>
        <p:spPr/>
        <p:txBody>
          <a:bodyPr/>
          <a:lstStyle/>
          <a:p>
            <a:fld id="{74A9FD15-50EB-4E55-A7AC-5D569B5B3C80}" type="datetime1">
              <a:rPr lang="en-US"/>
              <a:pPr/>
              <a:t>12/25/2022</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010EC4D6-2A5D-45C1-86E3-8BE19A62D209}" type="slidenum">
              <a:rPr lang="en-US" altLang="en-US"/>
              <a:pPr/>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104865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Date Placeholder 3"/>
          <p:cNvSpPr>
            <a:spLocks noGrp="1"/>
          </p:cNvSpPr>
          <p:nvPr>
            <p:ph type="dt" sz="half" idx="10"/>
          </p:nvPr>
        </p:nvSpPr>
        <p:spPr/>
        <p:txBody>
          <a:bodyPr/>
          <a:lstStyle/>
          <a:p>
            <a:fld id="{7C50B61E-D197-4188-943F-30B5936FC2F9}" type="datetime1">
              <a:rPr lang="en-US"/>
              <a:pPr/>
              <a:t>12/25/2022</a:t>
            </a:fld>
            <a:endParaRPr lang="en-US"/>
          </a:p>
        </p:txBody>
      </p:sp>
      <p:sp>
        <p:nvSpPr>
          <p:cNvPr id="1048661" name="Footer Placeholder 4"/>
          <p:cNvSpPr>
            <a:spLocks noGrp="1"/>
          </p:cNvSpPr>
          <p:nvPr>
            <p:ph type="ftr" sz="quarter" idx="11"/>
          </p:nvPr>
        </p:nvSpPr>
        <p:spPr/>
        <p:txBody>
          <a:bodyPr/>
          <a:lstStyle/>
          <a:p>
            <a:endParaRPr lang="en-US"/>
          </a:p>
        </p:txBody>
      </p:sp>
      <p:sp>
        <p:nvSpPr>
          <p:cNvPr id="1048662" name="Slide Number Placeholder 5"/>
          <p:cNvSpPr>
            <a:spLocks noGrp="1"/>
          </p:cNvSpPr>
          <p:nvPr>
            <p:ph type="sldNum" sz="quarter" idx="12"/>
          </p:nvPr>
        </p:nvSpPr>
        <p:spPr/>
        <p:txBody>
          <a:bodyPr/>
          <a:lstStyle/>
          <a:p>
            <a:fld id="{F7F6C894-F542-45DE-85A4-2725CE924991}" type="slidenum">
              <a:rPr lang="en-US" altLang="en-US"/>
              <a:pPr/>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a:t>Click to edit Master title style</a:t>
            </a:r>
            <a:endParaRPr lang="en-US" dirty="0"/>
          </a:p>
        </p:txBody>
      </p:sp>
      <p:sp>
        <p:nvSpPr>
          <p:cNvPr id="1048625" name="Date Placeholder 3"/>
          <p:cNvSpPr>
            <a:spLocks noGrp="1"/>
          </p:cNvSpPr>
          <p:nvPr>
            <p:ph type="dt" sz="half" idx="10"/>
          </p:nvPr>
        </p:nvSpPr>
        <p:spPr/>
        <p:txBody>
          <a:bodyPr/>
          <a:lstStyle/>
          <a:p>
            <a:fld id="{6BD41E7F-6671-4D2D-B6AD-20E102447CE3}" type="datetime1">
              <a:rPr lang="en-US"/>
              <a:pPr/>
              <a:t>12/25/2022</a:t>
            </a:fld>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389318FD-4EEC-4C57-A972-0B24B85155E4}" type="slidenum">
              <a:rPr lang="en-US" altLang="en-US"/>
              <a:pPr/>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5" name="Date Placeholder 3"/>
          <p:cNvSpPr>
            <a:spLocks noGrp="1"/>
          </p:cNvSpPr>
          <p:nvPr>
            <p:ph type="dt" sz="half" idx="10"/>
          </p:nvPr>
        </p:nvSpPr>
        <p:spPr/>
        <p:txBody>
          <a:bodyPr/>
          <a:lstStyle/>
          <a:p>
            <a:fld id="{FAE11748-68B0-424D-A128-8EE4A2F1567E}" type="datetime1">
              <a:rPr lang="en-US"/>
              <a:pPr/>
              <a:t>12/25/2022</a:t>
            </a:fld>
            <a:endParaRPr lang="en-US"/>
          </a:p>
        </p:txBody>
      </p:sp>
      <p:sp>
        <p:nvSpPr>
          <p:cNvPr id="1048606" name="Footer Placeholder 4"/>
          <p:cNvSpPr>
            <a:spLocks noGrp="1"/>
          </p:cNvSpPr>
          <p:nvPr>
            <p:ph type="ftr" sz="quarter" idx="11"/>
          </p:nvPr>
        </p:nvSpPr>
        <p:spPr/>
        <p:txBody>
          <a:bodyPr/>
          <a:lstStyle/>
          <a:p>
            <a:endParaRPr lang="en-US"/>
          </a:p>
        </p:txBody>
      </p:sp>
      <p:sp>
        <p:nvSpPr>
          <p:cNvPr id="1048607" name="Slide Number Placeholder 5"/>
          <p:cNvSpPr>
            <a:spLocks noGrp="1"/>
          </p:cNvSpPr>
          <p:nvPr>
            <p:ph type="sldNum" sz="quarter" idx="12"/>
          </p:nvPr>
        </p:nvSpPr>
        <p:spPr/>
        <p:txBody>
          <a:bodyPr/>
          <a:lstStyle/>
          <a:p>
            <a:fld id="{2F195F4C-44D2-4F45-A0AC-21646A9D27BF}" type="slidenum">
              <a:rPr lang="en-US" altLang="en-US"/>
              <a:pPr/>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6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6" name="Date Placeholder 3"/>
          <p:cNvSpPr>
            <a:spLocks noGrp="1"/>
          </p:cNvSpPr>
          <p:nvPr>
            <p:ph type="dt" sz="half" idx="10"/>
          </p:nvPr>
        </p:nvSpPr>
        <p:spPr/>
        <p:txBody>
          <a:bodyPr/>
          <a:lstStyle/>
          <a:p>
            <a:fld id="{7094E8B7-7DCF-4AE2-ACBE-26DA6EBB7347}" type="datetime1">
              <a:rPr lang="en-US"/>
              <a:pPr/>
              <a:t>12/25/2022</a:t>
            </a:fld>
            <a:endParaRPr lang="en-US"/>
          </a:p>
        </p:txBody>
      </p:sp>
      <p:sp>
        <p:nvSpPr>
          <p:cNvPr id="1048667" name="Footer Placeholder 4"/>
          <p:cNvSpPr>
            <a:spLocks noGrp="1"/>
          </p:cNvSpPr>
          <p:nvPr>
            <p:ph type="ftr" sz="quarter" idx="11"/>
          </p:nvPr>
        </p:nvSpPr>
        <p:spPr/>
        <p:txBody>
          <a:bodyPr/>
          <a:lstStyle/>
          <a:p>
            <a:endParaRPr lang="en-US"/>
          </a:p>
        </p:txBody>
      </p:sp>
      <p:sp>
        <p:nvSpPr>
          <p:cNvPr id="1048668" name="Slide Number Placeholder 5"/>
          <p:cNvSpPr>
            <a:spLocks noGrp="1"/>
          </p:cNvSpPr>
          <p:nvPr>
            <p:ph type="sldNum" sz="quarter" idx="12"/>
          </p:nvPr>
        </p:nvSpPr>
        <p:spPr/>
        <p:txBody>
          <a:bodyPr/>
          <a:lstStyle/>
          <a:p>
            <a:fld id="{7CD429D7-E526-4101-969E-B40B8D8E48CC}" type="slidenum">
              <a:rPr lang="en-US" altLang="en-US"/>
              <a:pPr/>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34"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104863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3"/>
          <p:cNvSpPr>
            <a:spLocks noGrp="1"/>
          </p:cNvSpPr>
          <p:nvPr>
            <p:ph type="dt" sz="half" idx="10"/>
          </p:nvPr>
        </p:nvSpPr>
        <p:spPr/>
        <p:txBody>
          <a:bodyPr/>
          <a:lstStyle/>
          <a:p>
            <a:fld id="{A58AEAC7-C2C3-44AF-AB2E-36A1774D5378}" type="datetime1">
              <a:rPr lang="en-US"/>
              <a:pPr/>
              <a:t>12/25/2022</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D66FD7F1-16F9-4E12-83AD-C4245146BA57}" type="slidenum">
              <a:rPr lang="en-US" altLang="en-US"/>
              <a:pPr/>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bwMode="auto">
          <a:xfrm>
            <a:off x="838200" y="365125"/>
            <a:ext cx="10515600" cy="1325563"/>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8577" name="Text Placeholder 2"/>
          <p:cNvSpPr>
            <a:spLocks noGrp="1"/>
          </p:cNvSpPr>
          <p:nvPr>
            <p:ph type="body" idx="1"/>
          </p:nvPr>
        </p:nvSpPr>
        <p:spPr bwMode="auto">
          <a:xfrm>
            <a:off x="838200" y="1825625"/>
            <a:ext cx="10515600" cy="4351338"/>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687D5-4D00-474F-82B8-FCFBD98170F5}" type="datetime1">
              <a:rPr lang="en-US"/>
              <a:pPr/>
              <a:t>12/25/2022</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DBF7CE3-29D9-4203-A481-45960E76618F}" type="slidenum">
              <a:rPr lang="en-US" altLang="en-US"/>
              <a:pPr/>
              <a:t>‹#›</a:t>
            </a:fld>
            <a:endParaRPr lang="en-US" altLang="en-US"/>
          </a:p>
        </p:txBody>
      </p:sp>
      <p:pic>
        <p:nvPicPr>
          <p:cNvPr id="2097152" name="Picture 7"/>
          <p:cNvPicPr>
            <a:picLocks noChangeAspect="1"/>
          </p:cNvPicPr>
          <p:nvPr userDrawn="1"/>
        </p:nvPicPr>
        <p:blipFill>
          <a:blip r:embed="rId13"/>
          <a:srcRect/>
          <a:stretch>
            <a:fillRect/>
          </a:stretch>
        </p:blipFill>
        <p:spPr bwMode="auto">
          <a:xfrm>
            <a:off x="0" y="5153025"/>
            <a:ext cx="12192000" cy="17049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haskarVeduruparthi/2D-Rotation-of-a-Wheel/blob/main/computergraphicsproject.cpp" TargetMode="External"/><Relationship Id="rId2" Type="http://schemas.openxmlformats.org/officeDocument/2006/relationships/hyperlink" Target="https://github.com/rubenandrebarreiro/2d-rotative-shapes-d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Equation" TargetMode="External"/><Relationship Id="rId13" Type="http://schemas.openxmlformats.org/officeDocument/2006/relationships/hyperlink" Target="https://en.wikipedia.org/wiki/Object-oriented_graphics" TargetMode="External"/><Relationship Id="rId18" Type="http://schemas.openxmlformats.org/officeDocument/2006/relationships/hyperlink" Target="https://en.wikipedia.org/wiki/Paradigms" TargetMode="External"/><Relationship Id="rId3" Type="http://schemas.openxmlformats.org/officeDocument/2006/relationships/hyperlink" Target="https://en.wikipedia.org/wiki/Vector_graphics" TargetMode="External"/><Relationship Id="rId7" Type="http://schemas.openxmlformats.org/officeDocument/2006/relationships/hyperlink" Target="https://en.wikipedia.org/wiki/Function_(mathematics)" TargetMode="External"/><Relationship Id="rId12" Type="http://schemas.openxmlformats.org/officeDocument/2006/relationships/hyperlink" Target="https://en.wikipedia.org/wiki/Scaling_(geometry)" TargetMode="External"/><Relationship Id="rId17" Type="http://schemas.openxmlformats.org/officeDocument/2006/relationships/hyperlink" Target="https://en.wikipedia.org/wiki/Pixel" TargetMode="External"/><Relationship Id="rId2" Type="http://schemas.openxmlformats.org/officeDocument/2006/relationships/hyperlink" Target="https://en.wikipedia.org/wiki/2D_geometric_model" TargetMode="External"/><Relationship Id="rId16" Type="http://schemas.openxmlformats.org/officeDocument/2006/relationships/hyperlink" Target="https://en.wikipedia.org/wiki/Method_(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Typeface" TargetMode="External"/><Relationship Id="rId11" Type="http://schemas.openxmlformats.org/officeDocument/2006/relationships/hyperlink" Target="https://en.wikipedia.org/wiki/Rotation" TargetMode="External"/><Relationship Id="rId5" Type="http://schemas.openxmlformats.org/officeDocument/2006/relationships/hyperlink" Target="https://en.wikipedia.org/wiki/Typesetting" TargetMode="External"/><Relationship Id="rId15" Type="http://schemas.openxmlformats.org/officeDocument/2006/relationships/hyperlink" Target="https://en.wikipedia.org/wiki/Rendering_(computer_graphics)" TargetMode="External"/><Relationship Id="rId10" Type="http://schemas.openxmlformats.org/officeDocument/2006/relationships/hyperlink" Target="https://en.wikipedia.org/wiki/Translation_(geometry)" TargetMode="External"/><Relationship Id="rId19" Type="http://schemas.openxmlformats.org/officeDocument/2006/relationships/hyperlink" Target="https://en.wikipedia.org/wiki/Object-oriented_programming" TargetMode="External"/><Relationship Id="rId4" Type="http://schemas.openxmlformats.org/officeDocument/2006/relationships/hyperlink" Target="https://en.wikipedia.org/wiki/Raster_graphics" TargetMode="External"/><Relationship Id="rId9" Type="http://schemas.openxmlformats.org/officeDocument/2006/relationships/hyperlink" Target="https://en.wikipedia.org/wiki/Transformation_(geometry)" TargetMode="External"/><Relationship Id="rId14" Type="http://schemas.openxmlformats.org/officeDocument/2006/relationships/hyperlink" Target="https://en.wikipedia.org/wiki/Object_(computer_sci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Image" TargetMode="External"/><Relationship Id="rId3" Type="http://schemas.openxmlformats.org/officeDocument/2006/relationships/hyperlink" Target="https://en.wikipedia.org/wiki/Drawing" TargetMode="External"/><Relationship Id="rId7" Type="http://schemas.openxmlformats.org/officeDocument/2006/relationships/hyperlink" Target="https://en.wikipedia.org/wiki/Advertising" TargetMode="External"/><Relationship Id="rId2" Type="http://schemas.openxmlformats.org/officeDocument/2006/relationships/hyperlink" Target="https://en.wikipedia.org/wiki/Printing" TargetMode="External"/><Relationship Id="rId1" Type="http://schemas.openxmlformats.org/officeDocument/2006/relationships/slideLayout" Target="../slideLayouts/slideLayout2.xml"/><Relationship Id="rId6" Type="http://schemas.openxmlformats.org/officeDocument/2006/relationships/hyperlink" Target="https://en.wikipedia.org/wiki/Technical_drawing" TargetMode="External"/><Relationship Id="rId11" Type="http://schemas.openxmlformats.org/officeDocument/2006/relationships/hyperlink" Target="https://en.wikipedia.org/wiki/Business" TargetMode="External"/><Relationship Id="rId5" Type="http://schemas.openxmlformats.org/officeDocument/2006/relationships/hyperlink" Target="https://en.wikipedia.org/wiki/Cartography" TargetMode="External"/><Relationship Id="rId10" Type="http://schemas.openxmlformats.org/officeDocument/2006/relationships/hyperlink" Target="https://en.wikipedia.org/wiki/Engineering" TargetMode="External"/><Relationship Id="rId4" Type="http://schemas.openxmlformats.org/officeDocument/2006/relationships/hyperlink" Target="https://en.wikipedia.org/wiki/Typography" TargetMode="External"/><Relationship Id="rId9" Type="http://schemas.openxmlformats.org/officeDocument/2006/relationships/hyperlink" Target="https://en.wikipedia.org/wiki/Desktop_publish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838200" y="118920"/>
            <a:ext cx="11010470" cy="1674957"/>
          </a:xfrm>
        </p:spPr>
        <p:txBody>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Computer Graphics Mini Project</a:t>
            </a:r>
            <a:r>
              <a:rPr lang="en-US" sz="3200" b="1" u="sng" dirty="0">
                <a:solidFill>
                  <a:srgbClr val="0070C0"/>
                </a:solidFill>
                <a:latin typeface="Times New Roman" panose="02020603050405020304" pitchFamily="18" charset="0"/>
                <a:ea typeface="Tahoma" pitchFamily="34" charset="0"/>
                <a:cs typeface="Times New Roman" panose="02020603050405020304" pitchFamily="18" charset="0"/>
              </a:rPr>
              <a:t> </a:t>
            </a:r>
            <a:br>
              <a:rPr lang="en-US" sz="3200" b="1" u="sng" dirty="0">
                <a:solidFill>
                  <a:srgbClr val="0070C0"/>
                </a:solidFill>
                <a:latin typeface="Times New Roman" panose="02020603050405020304" pitchFamily="18" charset="0"/>
                <a:ea typeface="Tahoma" pitchFamily="34" charset="0"/>
                <a:cs typeface="Times New Roman" panose="02020603050405020304" pitchFamily="18" charset="0"/>
              </a:rPr>
            </a:br>
            <a:r>
              <a:rPr lang="en-US" sz="2000" b="1" dirty="0">
                <a:solidFill>
                  <a:srgbClr val="0070C0"/>
                </a:solidFill>
                <a:latin typeface="Times New Roman" panose="02020603050405020304" pitchFamily="18" charset="0"/>
                <a:ea typeface="Tahoma" pitchFamily="34" charset="0"/>
                <a:cs typeface="Times New Roman" panose="02020603050405020304" pitchFamily="18" charset="0"/>
              </a:rPr>
              <a:t>CSE2066</a:t>
            </a:r>
            <a:endParaRPr lang="en-US" sz="3200" dirty="0">
              <a:latin typeface="Times New Roman" panose="02020603050405020304" pitchFamily="18" charset="0"/>
              <a:cs typeface="Times New Roman" panose="02020603050405020304" pitchFamily="18" charset="0"/>
            </a:endParaRPr>
          </a:p>
        </p:txBody>
      </p:sp>
      <p:sp>
        <p:nvSpPr>
          <p:cNvPr id="1048612" name="Content Placeholder 2"/>
          <p:cNvSpPr>
            <a:spLocks noGrp="1"/>
          </p:cNvSpPr>
          <p:nvPr>
            <p:ph idx="1"/>
          </p:nvPr>
        </p:nvSpPr>
        <p:spPr>
          <a:xfrm>
            <a:off x="1743691" y="1459812"/>
            <a:ext cx="8796482" cy="4295105"/>
          </a:xfrm>
        </p:spPr>
        <p:txBody>
          <a:bodyPr/>
          <a:lstStyle/>
          <a:p>
            <a:pPr marL="0" indent="0" algn="ctr">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By  </a:t>
            </a:r>
            <a:endParaRPr lang="zh-CN" altLang="en-US" sz="2000"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lgn="ctr" eaLnBrk="1" hangingPunct="1">
              <a:buNone/>
            </a:pPr>
            <a:endParaRPr sz="2000" dirty="0"/>
          </a:p>
          <a:p>
            <a:pPr marL="0" indent="0" algn="ctr" eaLnBrk="1" hangingPunct="1">
              <a:buNone/>
            </a:pPr>
            <a:endParaRPr lang="en-US" sz="2000" dirty="0">
              <a:latin typeface="Times New Roman" panose="02020603050405020304" pitchFamily="18" charset="0"/>
              <a:cs typeface="Times New Roman" panose="02020603050405020304" pitchFamily="18" charset="0"/>
            </a:endParaRPr>
          </a:p>
          <a:p>
            <a:pPr marL="0" indent="0" algn="ctr" eaLnBrk="1" hangingPunct="1">
              <a:buNone/>
            </a:pPr>
            <a:endParaRPr lang="en-US" sz="2000" dirty="0">
              <a:latin typeface="Times New Roman" panose="02020603050405020304" pitchFamily="18" charset="0"/>
              <a:cs typeface="Times New Roman" panose="02020603050405020304" pitchFamily="18" charset="0"/>
            </a:endParaRPr>
          </a:p>
          <a:p>
            <a:pPr marL="0" indent="0" algn="ctr" eaLnBrk="1" hangingPunct="1">
              <a:buNone/>
            </a:pPr>
            <a:r>
              <a:rPr lang="en-IN"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pPr marL="0" indent="0" algn="ctr" eaLnBrk="1" hangingPunct="1">
              <a:buNone/>
            </a:pPr>
            <a:r>
              <a:rPr lang="en-IN" sz="1800" b="1" i="0" dirty="0">
                <a:solidFill>
                  <a:srgbClr val="FF0000"/>
                </a:solidFill>
                <a:effectLst/>
                <a:latin typeface="-apple-system"/>
              </a:rPr>
              <a:t>Mr. </a:t>
            </a:r>
            <a:r>
              <a:rPr lang="en-IN" sz="1800" b="1" i="0" dirty="0" err="1">
                <a:solidFill>
                  <a:srgbClr val="FF0000"/>
                </a:solidFill>
                <a:effectLst/>
                <a:latin typeface="-apple-system"/>
              </a:rPr>
              <a:t>Madhusudhana</a:t>
            </a:r>
            <a:r>
              <a:rPr lang="en-IN" sz="1800" b="1" i="0" dirty="0">
                <a:solidFill>
                  <a:srgbClr val="FF0000"/>
                </a:solidFill>
                <a:effectLst/>
                <a:latin typeface="-apple-system"/>
              </a:rPr>
              <a:t> Reddy-</a:t>
            </a:r>
            <a:r>
              <a:rPr lang="en-IN" sz="1800" b="1" i="0" dirty="0" err="1">
                <a:solidFill>
                  <a:srgbClr val="FF0000"/>
                </a:solidFill>
                <a:effectLst/>
                <a:latin typeface="-apple-system"/>
              </a:rPr>
              <a:t>Asst.Prof</a:t>
            </a:r>
            <a:r>
              <a:rPr lang="en-IN" sz="1800" b="1" i="0">
                <a:solidFill>
                  <a:srgbClr val="FF0000"/>
                </a:solidFill>
                <a:effectLst/>
                <a:latin typeface="-apple-system"/>
              </a:rPr>
              <a:t>-CSE</a:t>
            </a:r>
            <a:br>
              <a:rPr lang="en-IN" sz="2000" b="1" dirty="0">
                <a:solidFill>
                  <a:srgbClr val="C00000"/>
                </a:solidFill>
                <a:latin typeface="Times New Roman" panose="02020603050405020304" pitchFamily="18" charset="0"/>
                <a:cs typeface="Times New Roman" panose="02020603050405020304" pitchFamily="18" charset="0"/>
              </a:rPr>
            </a:br>
            <a:r>
              <a:rPr lang="en-US" sz="2000" b="1" dirty="0">
                <a:solidFill>
                  <a:srgbClr val="C00000"/>
                </a:solidFill>
                <a:latin typeface="Times New Roman" panose="02020603050405020304" pitchFamily="18" charset="0"/>
                <a:cs typeface="Times New Roman" panose="02020603050405020304" pitchFamily="18" charset="0"/>
              </a:rPr>
              <a:t>Department of CSE Engineering</a:t>
            </a:r>
            <a:endParaRPr lang="en-US" sz="2000" dirty="0">
              <a:latin typeface="Times New Roman" panose="02020603050405020304" pitchFamily="18" charset="0"/>
              <a:cs typeface="Times New Roman" panose="02020603050405020304" pitchFamily="18" charset="0"/>
            </a:endParaRPr>
          </a:p>
        </p:txBody>
      </p:sp>
      <p:sp>
        <p:nvSpPr>
          <p:cNvPr id="1048613" name="Slide Number Placeholder 3"/>
          <p:cNvSpPr>
            <a:spLocks noGrp="1"/>
          </p:cNvSpPr>
          <p:nvPr>
            <p:ph type="sldNum" sz="quarter" idx="12"/>
          </p:nvPr>
        </p:nvSpPr>
        <p:spPr/>
        <p:txBody>
          <a:bodyPr/>
          <a:lstStyle/>
          <a:p>
            <a:fld id="{815EC703-C051-410C-8BA1-62752E291E83}" type="slidenum">
              <a:rPr lang="en-US" altLang="en-US" smtClean="0"/>
              <a:pPr/>
              <a:t>1</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793089228"/>
              </p:ext>
            </p:extLst>
          </p:nvPr>
        </p:nvGraphicFramePr>
        <p:xfrm>
          <a:off x="2083516" y="199467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10000"/>
                  </a:ext>
                </a:extLst>
              </a:tr>
              <a:tr h="370840">
                <a:tc>
                  <a:txBody>
                    <a:bodyPr/>
                    <a:lstStyle/>
                    <a:p>
                      <a:r>
                        <a:rPr lang="en-US" dirty="0"/>
                        <a:t>SAGAR G</a:t>
                      </a:r>
                    </a:p>
                  </a:txBody>
                  <a:tcPr/>
                </a:tc>
                <a:tc>
                  <a:txBody>
                    <a:bodyPr/>
                    <a:lstStyle/>
                    <a:p>
                      <a:r>
                        <a:rPr lang="en-US" dirty="0"/>
                        <a:t>20211ISE0049</a:t>
                      </a:r>
                    </a:p>
                  </a:txBody>
                  <a:tcPr/>
                </a:tc>
                <a:extLst>
                  <a:ext uri="{0D108BD9-81ED-4DB2-BD59-A6C34878D82A}">
                    <a16:rowId xmlns:a16="http://schemas.microsoft.com/office/drawing/2014/main" val="10001"/>
                  </a:ext>
                </a:extLst>
              </a:tr>
              <a:tr h="370840">
                <a:tc>
                  <a:txBody>
                    <a:bodyPr/>
                    <a:lstStyle/>
                    <a:p>
                      <a:r>
                        <a:rPr lang="en-US" dirty="0"/>
                        <a:t>CHETHAN D N</a:t>
                      </a:r>
                    </a:p>
                  </a:txBody>
                  <a:tcPr/>
                </a:tc>
                <a:tc>
                  <a:txBody>
                    <a:bodyPr/>
                    <a:lstStyle/>
                    <a:p>
                      <a:r>
                        <a:rPr lang="en-US" dirty="0"/>
                        <a:t>20211ISE0052</a:t>
                      </a:r>
                    </a:p>
                  </a:txBody>
                  <a:tcPr/>
                </a:tc>
                <a:extLst>
                  <a:ext uri="{0D108BD9-81ED-4DB2-BD59-A6C34878D82A}">
                    <a16:rowId xmlns:a16="http://schemas.microsoft.com/office/drawing/2014/main" val="10002"/>
                  </a:ext>
                </a:extLst>
              </a:tr>
              <a:tr h="370840">
                <a:tc>
                  <a:txBody>
                    <a:bodyPr/>
                    <a:lstStyle/>
                    <a:p>
                      <a:r>
                        <a:rPr lang="en-US" dirty="0"/>
                        <a:t>NIKHIL M S</a:t>
                      </a:r>
                    </a:p>
                  </a:txBody>
                  <a:tcPr/>
                </a:tc>
                <a:tc>
                  <a:txBody>
                    <a:bodyPr/>
                    <a:lstStyle/>
                    <a:p>
                      <a:r>
                        <a:rPr lang="en-US" dirty="0"/>
                        <a:t>20211ISE0054</a:t>
                      </a:r>
                    </a:p>
                  </a:txBody>
                  <a:tcPr/>
                </a:tc>
                <a:extLst>
                  <a:ext uri="{0D108BD9-81ED-4DB2-BD59-A6C34878D82A}">
                    <a16:rowId xmlns:a16="http://schemas.microsoft.com/office/drawing/2014/main" val="10003"/>
                  </a:ext>
                </a:extLst>
              </a:tr>
              <a:tr h="370840">
                <a:tc>
                  <a:txBody>
                    <a:bodyPr/>
                    <a:lstStyle/>
                    <a:p>
                      <a:r>
                        <a:rPr lang="en-US" dirty="0"/>
                        <a:t>RAJAVARDHAN R</a:t>
                      </a:r>
                    </a:p>
                  </a:txBody>
                  <a:tcPr/>
                </a:tc>
                <a:tc>
                  <a:txBody>
                    <a:bodyPr/>
                    <a:lstStyle/>
                    <a:p>
                      <a:r>
                        <a:rPr lang="en-US" dirty="0"/>
                        <a:t>20211IST0018</a:t>
                      </a:r>
                    </a:p>
                  </a:txBody>
                  <a:tcPr/>
                </a:tc>
                <a:extLst>
                  <a:ext uri="{0D108BD9-81ED-4DB2-BD59-A6C34878D82A}">
                    <a16:rowId xmlns:a16="http://schemas.microsoft.com/office/drawing/2014/main" val="10004"/>
                  </a:ext>
                </a:extLst>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0"/>
            <a:ext cx="10515600" cy="1325563"/>
          </a:xfrm>
        </p:spPr>
        <p:txBody>
          <a:bodyPr/>
          <a:lstStyle/>
          <a:p>
            <a:r>
              <a:rPr lang="en-US" dirty="0">
                <a:latin typeface="Arial Black" pitchFamily="34" charset="0"/>
              </a:rPr>
              <a:t>SUMMARY:</a:t>
            </a:r>
          </a:p>
        </p:txBody>
      </p:sp>
      <p:sp>
        <p:nvSpPr>
          <p:cNvPr id="3" name="Content Placeholder 2"/>
          <p:cNvSpPr>
            <a:spLocks noGrp="1"/>
          </p:cNvSpPr>
          <p:nvPr>
            <p:ph idx="1"/>
          </p:nvPr>
        </p:nvSpPr>
        <p:spPr>
          <a:xfrm>
            <a:off x="722290" y="834681"/>
            <a:ext cx="10515600" cy="4351338"/>
          </a:xfrm>
        </p:spPr>
        <p:txBody>
          <a:bodyPr/>
          <a:lstStyle/>
          <a:p>
            <a:r>
              <a:rPr lang="en-US" dirty="0"/>
              <a:t>A 2d design professional draws 2-dimensional, or flat, images used in mechanical drawings, electrical engineering projects, video games, animation, clothing construction and architecture. Professionals working in 2d design use a combination of drawing skills and computer-aided drafting technology to create images for plans, brochures, websites and other products. They may meet with clients to determine design specifications, draw images, layout designs, interact with artists and photographers, work with writers to incorporate text and oversee printing processes used to complete a project. Some 2d design professionals work as independent contractors; other possible employers include engineering firms, municipal planning agencies, power plants, graphic design companies, animation studios and video game developers.</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10</a:t>
            </a:fld>
            <a:endParaRPr lang="en-US" alt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11</a:t>
            </a:fld>
            <a:endParaRPr lang="en-US" altLang="en-US"/>
          </a:p>
        </p:txBody>
      </p:sp>
      <p:pic>
        <p:nvPicPr>
          <p:cNvPr id="7" name="Content Placeholder 6" descr="Screenshot (22).png"/>
          <p:cNvPicPr>
            <a:picLocks noGrp="1" noChangeAspect="1"/>
          </p:cNvPicPr>
          <p:nvPr>
            <p:ph idx="1"/>
          </p:nvPr>
        </p:nvPicPr>
        <p:blipFill>
          <a:blip r:embed="rId2"/>
          <a:stretch>
            <a:fillRect/>
          </a:stretch>
        </p:blipFill>
        <p:spPr>
          <a:xfrm>
            <a:off x="810884" y="120770"/>
            <a:ext cx="10332636" cy="5529531"/>
          </a:xfrm>
        </p:spPr>
      </p:pic>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0"/>
            <a:ext cx="10515600" cy="1325563"/>
          </a:xfrm>
        </p:spPr>
        <p:txBody>
          <a:bodyPr/>
          <a:lstStyle/>
          <a:p>
            <a:r>
              <a:rPr lang="en-US" dirty="0">
                <a:latin typeface="Arial Black" pitchFamily="34" charset="0"/>
              </a:rPr>
              <a:t>REFERENCE:</a:t>
            </a:r>
          </a:p>
        </p:txBody>
      </p:sp>
      <p:sp>
        <p:nvSpPr>
          <p:cNvPr id="3" name="Content Placeholder 2"/>
          <p:cNvSpPr>
            <a:spLocks noGrp="1"/>
          </p:cNvSpPr>
          <p:nvPr>
            <p:ph idx="1"/>
          </p:nvPr>
        </p:nvSpPr>
        <p:spPr>
          <a:xfrm>
            <a:off x="722290" y="834681"/>
            <a:ext cx="10515600" cy="4351338"/>
          </a:xfrm>
        </p:spPr>
        <p:txBody>
          <a:bodyPr/>
          <a:lstStyle/>
          <a:p>
            <a:r>
              <a:rPr lang="en-US" dirty="0">
                <a:hlinkClick r:id="rId2"/>
              </a:rPr>
              <a:t>https://github.com/rubenandrebarreiro/2d-rotative-shapes-dance</a:t>
            </a:r>
            <a:endParaRPr lang="en-US" dirty="0"/>
          </a:p>
          <a:p>
            <a:endParaRPr lang="en-US" dirty="0"/>
          </a:p>
          <a:p>
            <a:r>
              <a:rPr lang="en-US" dirty="0">
                <a:hlinkClick r:id="rId3"/>
              </a:rPr>
              <a:t>https://github.com/BhaskarVeduruparthi/2D-Rotation-of-a-Wheel/blob/main/computergraphicsproject.cpp</a:t>
            </a:r>
            <a:endParaRPr lang="en-US" dirty="0"/>
          </a:p>
          <a:p>
            <a:endParaRPr lang="en-US" dirty="0"/>
          </a:p>
          <a:p>
            <a:r>
              <a:rPr lang="en-US" dirty="0"/>
              <a:t>https://www.geeksforgeeks.org/2d-transformation-in-computer-graphics-set-1-scaling-of-objects/?ref=rp</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12</a:t>
            </a:fld>
            <a:endParaRPr lang="en-US" alt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INTRODUCTION:</a:t>
            </a:r>
            <a:br>
              <a:rPr lang="en-US" dirty="0">
                <a:latin typeface="Arial Black" pitchFamily="34" charset="0"/>
              </a:rPr>
            </a:br>
            <a:endParaRPr lang="en-US" dirty="0"/>
          </a:p>
        </p:txBody>
      </p:sp>
      <p:sp>
        <p:nvSpPr>
          <p:cNvPr id="3" name="Content Placeholder 2"/>
          <p:cNvSpPr>
            <a:spLocks noGrp="1"/>
          </p:cNvSpPr>
          <p:nvPr>
            <p:ph idx="1"/>
          </p:nvPr>
        </p:nvSpPr>
        <p:spPr>
          <a:xfrm>
            <a:off x="670531" y="489625"/>
            <a:ext cx="10515600" cy="4351338"/>
          </a:xfrm>
        </p:spPr>
        <p:txBody>
          <a:bodyPr/>
          <a:lstStyle/>
          <a:p>
            <a:pPr>
              <a:buNone/>
            </a:pPr>
            <a:endParaRPr lang="en-US" sz="3200" dirty="0">
              <a:latin typeface="Arial Black" pitchFamily="34" charset="0"/>
            </a:endParaRPr>
          </a:p>
          <a:p>
            <a:pPr>
              <a:buNone/>
            </a:pPr>
            <a:r>
              <a:rPr lang="en-US" dirty="0"/>
              <a:t>               2D graphics models may combine </a:t>
            </a:r>
            <a:r>
              <a:rPr lang="en-US" dirty="0">
                <a:hlinkClick r:id="rId2" tooltip="2D geometric model"/>
              </a:rPr>
              <a:t>geometric models</a:t>
            </a:r>
            <a:r>
              <a:rPr lang="en-US" dirty="0"/>
              <a:t> (also called </a:t>
            </a:r>
            <a:r>
              <a:rPr lang="en-US" dirty="0">
                <a:hlinkClick r:id="rId3" tooltip="Vector graphics"/>
              </a:rPr>
              <a:t>vector graphics</a:t>
            </a:r>
            <a:r>
              <a:rPr lang="en-US" dirty="0"/>
              <a:t>), digital images (also called </a:t>
            </a:r>
            <a:r>
              <a:rPr lang="en-US" dirty="0">
                <a:hlinkClick r:id="rId4" tooltip="Raster graphics"/>
              </a:rPr>
              <a:t>raster graphics</a:t>
            </a:r>
            <a:r>
              <a:rPr lang="en-US" dirty="0"/>
              <a:t>), text to be </a:t>
            </a:r>
            <a:r>
              <a:rPr lang="en-US" dirty="0">
                <a:hlinkClick r:id="rId5" tooltip="Typesetting"/>
              </a:rPr>
              <a:t>typeset</a:t>
            </a:r>
            <a:r>
              <a:rPr lang="en-US" dirty="0"/>
              <a:t> (defined by content, </a:t>
            </a:r>
            <a:r>
              <a:rPr lang="en-US" dirty="0">
                <a:hlinkClick r:id="rId6" tooltip="Typeface"/>
              </a:rPr>
              <a:t>font</a:t>
            </a:r>
            <a:r>
              <a:rPr lang="en-US" dirty="0"/>
              <a:t> style and size, color, position, and orientation), mathematical </a:t>
            </a:r>
            <a:r>
              <a:rPr lang="en-US" dirty="0">
                <a:hlinkClick r:id="rId7" tooltip="Function (mathematics)"/>
              </a:rPr>
              <a:t>functions</a:t>
            </a:r>
            <a:r>
              <a:rPr lang="en-US" dirty="0"/>
              <a:t> and </a:t>
            </a:r>
            <a:r>
              <a:rPr lang="en-US" dirty="0">
                <a:hlinkClick r:id="rId8" tooltip="Equation"/>
              </a:rPr>
              <a:t>equations</a:t>
            </a:r>
            <a:r>
              <a:rPr lang="en-US" dirty="0"/>
              <a:t>, and more. These components can be modified and manipulated by two-dimensional </a:t>
            </a:r>
            <a:r>
              <a:rPr lang="en-US" dirty="0">
                <a:hlinkClick r:id="rId9" tooltip="Transformation (geometry)"/>
              </a:rPr>
              <a:t>geometric transformations</a:t>
            </a:r>
            <a:r>
              <a:rPr lang="en-US" dirty="0"/>
              <a:t> such as </a:t>
            </a:r>
            <a:r>
              <a:rPr lang="en-US" dirty="0">
                <a:hlinkClick r:id="rId10" tooltip="Translation (geometry)"/>
              </a:rPr>
              <a:t>translation</a:t>
            </a:r>
            <a:r>
              <a:rPr lang="en-US" dirty="0"/>
              <a:t>, </a:t>
            </a:r>
            <a:r>
              <a:rPr lang="en-US" dirty="0">
                <a:hlinkClick r:id="rId11" tooltip="Rotation"/>
              </a:rPr>
              <a:t>rotation</a:t>
            </a:r>
            <a:r>
              <a:rPr lang="en-US" dirty="0"/>
              <a:t>, and </a:t>
            </a:r>
            <a:r>
              <a:rPr lang="en-US" dirty="0">
                <a:hlinkClick r:id="rId12" tooltip="Scaling (geometry)"/>
              </a:rPr>
              <a:t>scaling</a:t>
            </a:r>
            <a:r>
              <a:rPr lang="en-US" dirty="0"/>
              <a:t>. In </a:t>
            </a:r>
            <a:r>
              <a:rPr lang="en-US" dirty="0">
                <a:hlinkClick r:id="rId13" tooltip="Object-oriented graphics"/>
              </a:rPr>
              <a:t>object-oriented graphics</a:t>
            </a:r>
            <a:r>
              <a:rPr lang="en-US" dirty="0"/>
              <a:t>, the image is described indirectly by an </a:t>
            </a:r>
            <a:r>
              <a:rPr lang="en-US" dirty="0">
                <a:hlinkClick r:id="rId14" tooltip="Object (computer science)"/>
              </a:rPr>
              <a:t>object</a:t>
            </a:r>
            <a:r>
              <a:rPr lang="en-US" dirty="0"/>
              <a:t> endowed with a self-</a:t>
            </a:r>
            <a:r>
              <a:rPr lang="en-US" dirty="0">
                <a:hlinkClick r:id="rId15" tooltip="Rendering (computer graphics)"/>
              </a:rPr>
              <a:t>rendering</a:t>
            </a:r>
            <a:r>
              <a:rPr lang="en-US" dirty="0"/>
              <a:t> </a:t>
            </a:r>
            <a:r>
              <a:rPr lang="en-US" dirty="0">
                <a:hlinkClick r:id="rId16" tooltip="Method (computer science)"/>
              </a:rPr>
              <a:t>method</a:t>
            </a:r>
            <a:r>
              <a:rPr lang="en-US" dirty="0"/>
              <a:t>—a procedure that assigns colors to the image </a:t>
            </a:r>
            <a:r>
              <a:rPr lang="en-US" dirty="0">
                <a:hlinkClick r:id="rId17" tooltip="Pixel"/>
              </a:rPr>
              <a:t>pixels</a:t>
            </a:r>
            <a:r>
              <a:rPr lang="en-US" dirty="0"/>
              <a:t> by an arbitrary algorithm. Complex models can be built by combining simpler objects, in the </a:t>
            </a:r>
            <a:r>
              <a:rPr lang="en-US" dirty="0">
                <a:hlinkClick r:id="rId18" tooltip="Paradigms"/>
              </a:rPr>
              <a:t>paradigms</a:t>
            </a:r>
            <a:r>
              <a:rPr lang="en-US" dirty="0"/>
              <a:t> of </a:t>
            </a:r>
            <a:r>
              <a:rPr lang="en-US" dirty="0">
                <a:hlinkClick r:id="rId19" tooltip="Object-oriented programming"/>
              </a:rPr>
              <a:t>object-oriented programming</a:t>
            </a:r>
            <a:r>
              <a:rPr lang="en-US" dirty="0"/>
              <a:t>.</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2</a:t>
            </a:fld>
            <a:endParaRPr lang="en-US" alt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Algorithms</a:t>
            </a:r>
            <a:r>
              <a:rPr lang="en-US" dirty="0"/>
              <a:t> </a:t>
            </a:r>
            <a:r>
              <a:rPr lang="en-US" dirty="0">
                <a:latin typeface="Arial Black" pitchFamily="34" charset="0"/>
              </a:rPr>
              <a:t>used:</a:t>
            </a:r>
            <a:br>
              <a:rPr lang="en-US" dirty="0"/>
            </a:br>
            <a:endParaRPr lang="en-US" dirty="0"/>
          </a:p>
        </p:txBody>
      </p:sp>
      <p:sp>
        <p:nvSpPr>
          <p:cNvPr id="3" name="Content Placeholder 2"/>
          <p:cNvSpPr>
            <a:spLocks noGrp="1"/>
          </p:cNvSpPr>
          <p:nvPr>
            <p:ph idx="1"/>
          </p:nvPr>
        </p:nvSpPr>
        <p:spPr>
          <a:xfrm>
            <a:off x="722290" y="1093473"/>
            <a:ext cx="10515600" cy="4351338"/>
          </a:xfrm>
        </p:spPr>
        <p:txBody>
          <a:bodyPr/>
          <a:lstStyle/>
          <a:p>
            <a:pPr>
              <a:buNone/>
            </a:pPr>
            <a:r>
              <a:rPr lang="en-US" sz="1400" dirty="0"/>
              <a:t>#include &lt;</a:t>
            </a:r>
            <a:r>
              <a:rPr lang="en-US" sz="1400" dirty="0" err="1"/>
              <a:t>windows.h</a:t>
            </a:r>
            <a:r>
              <a:rPr lang="en-US" sz="1400" dirty="0"/>
              <a:t>&gt;</a:t>
            </a:r>
          </a:p>
          <a:p>
            <a:pPr>
              <a:buNone/>
            </a:pPr>
            <a:r>
              <a:rPr lang="en-US" sz="1400" dirty="0"/>
              <a:t>#include &lt;</a:t>
            </a:r>
            <a:r>
              <a:rPr lang="en-US" sz="1400" dirty="0" err="1"/>
              <a:t>gl</a:t>
            </a:r>
            <a:r>
              <a:rPr lang="en-US" sz="1400" dirty="0"/>
              <a:t>/</a:t>
            </a:r>
            <a:r>
              <a:rPr lang="en-US" sz="1400" dirty="0" err="1"/>
              <a:t>gl.h</a:t>
            </a:r>
            <a:r>
              <a:rPr lang="en-US" sz="1400" dirty="0"/>
              <a:t>&gt;</a:t>
            </a:r>
          </a:p>
          <a:p>
            <a:pPr>
              <a:buNone/>
            </a:pPr>
            <a:endParaRPr lang="en-US" sz="1400" dirty="0"/>
          </a:p>
          <a:p>
            <a:pPr>
              <a:buNone/>
            </a:pPr>
            <a:r>
              <a:rPr lang="en-US" sz="1400" dirty="0"/>
              <a:t>LRESULT CALLBACK </a:t>
            </a:r>
            <a:r>
              <a:rPr lang="en-US" sz="1400" dirty="0" err="1"/>
              <a:t>WindowProc</a:t>
            </a:r>
            <a:r>
              <a:rPr lang="en-US" sz="1400" dirty="0"/>
              <a:t>(HWND, UINT, WPARAM, LPARAM);</a:t>
            </a:r>
          </a:p>
          <a:p>
            <a:pPr>
              <a:buNone/>
            </a:pPr>
            <a:r>
              <a:rPr lang="en-US" sz="1400" dirty="0"/>
              <a:t>void </a:t>
            </a:r>
            <a:r>
              <a:rPr lang="en-US" sz="1400" dirty="0" err="1"/>
              <a:t>EnableOpenGL</a:t>
            </a:r>
            <a:r>
              <a:rPr lang="en-US" sz="1400" dirty="0"/>
              <a:t>(HWND </a:t>
            </a:r>
            <a:r>
              <a:rPr lang="en-US" sz="1400" dirty="0" err="1"/>
              <a:t>hwnd</a:t>
            </a:r>
            <a:r>
              <a:rPr lang="en-US" sz="1400" dirty="0"/>
              <a:t>, HDC*, HGLRC*);</a:t>
            </a:r>
          </a:p>
          <a:p>
            <a:pPr>
              <a:buNone/>
            </a:pPr>
            <a:r>
              <a:rPr lang="en-US" sz="1400" dirty="0"/>
              <a:t>void </a:t>
            </a:r>
            <a:r>
              <a:rPr lang="en-US" sz="1400" dirty="0" err="1"/>
              <a:t>DisableOpenGL</a:t>
            </a:r>
            <a:r>
              <a:rPr lang="en-US" sz="1400" dirty="0"/>
              <a:t>(HWND, HDC, HGLRC);</a:t>
            </a:r>
          </a:p>
          <a:p>
            <a:pPr>
              <a:buNone/>
            </a:pPr>
            <a:endParaRPr lang="en-US" sz="1400" dirty="0"/>
          </a:p>
          <a:p>
            <a:pPr>
              <a:buNone/>
            </a:pPr>
            <a:endParaRPr lang="en-US" sz="1400" dirty="0"/>
          </a:p>
          <a:p>
            <a:pPr>
              <a:buNone/>
            </a:pPr>
            <a:r>
              <a:rPr lang="en-US" sz="1400" dirty="0" err="1"/>
              <a:t>int</a:t>
            </a:r>
            <a:r>
              <a:rPr lang="en-US" sz="1400" dirty="0"/>
              <a:t> WINAPI </a:t>
            </a:r>
            <a:r>
              <a:rPr lang="en-US" sz="1400" dirty="0" err="1"/>
              <a:t>WinMain</a:t>
            </a:r>
            <a:r>
              <a:rPr lang="en-US" sz="1400" dirty="0"/>
              <a:t>(HINSTANCE </a:t>
            </a:r>
            <a:r>
              <a:rPr lang="en-US" sz="1400" dirty="0" err="1"/>
              <a:t>hInstance</a:t>
            </a:r>
            <a:r>
              <a:rPr lang="en-US" sz="1400" dirty="0"/>
              <a:t>,</a:t>
            </a:r>
          </a:p>
          <a:p>
            <a:pPr>
              <a:buNone/>
            </a:pPr>
            <a:r>
              <a:rPr lang="en-US" sz="1400" dirty="0"/>
              <a:t>                   HINSTANCE </a:t>
            </a:r>
            <a:r>
              <a:rPr lang="en-US" sz="1400" dirty="0" err="1"/>
              <a:t>hPrevInstance</a:t>
            </a:r>
            <a:r>
              <a:rPr lang="en-US" sz="1400" dirty="0"/>
              <a:t>,</a:t>
            </a:r>
          </a:p>
          <a:p>
            <a:pPr>
              <a:buNone/>
            </a:pPr>
            <a:r>
              <a:rPr lang="en-US" sz="1400" dirty="0"/>
              <a:t>                   LPSTR </a:t>
            </a:r>
            <a:r>
              <a:rPr lang="en-US" sz="1400" dirty="0" err="1"/>
              <a:t>lpCmdLine</a:t>
            </a:r>
            <a:r>
              <a:rPr lang="en-US" sz="1400" dirty="0"/>
              <a:t>,</a:t>
            </a:r>
          </a:p>
          <a:p>
            <a:pPr>
              <a:buNone/>
            </a:pPr>
            <a:r>
              <a:rPr lang="en-US" sz="1400" dirty="0"/>
              <a:t>                   </a:t>
            </a:r>
            <a:r>
              <a:rPr lang="en-US" sz="1400" dirty="0" err="1"/>
              <a:t>int</a:t>
            </a:r>
            <a:r>
              <a:rPr lang="en-US" sz="1400" dirty="0"/>
              <a:t> </a:t>
            </a:r>
            <a:r>
              <a:rPr lang="en-US" sz="1400" dirty="0" err="1"/>
              <a:t>nCmdShow</a:t>
            </a:r>
            <a:r>
              <a:rPr lang="en-US" sz="1400" dirty="0"/>
              <a:t>)</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3</a:t>
            </a:fld>
            <a:endParaRPr lang="en-US" alt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179867" y="284671"/>
            <a:ext cx="6172200" cy="4873625"/>
          </a:xfrm>
        </p:spPr>
        <p:txBody>
          <a:bodyPr/>
          <a:lstStyle/>
          <a:p>
            <a:pPr>
              <a:buNone/>
            </a:pPr>
            <a:r>
              <a:rPr lang="en-US" sz="1200" dirty="0"/>
              <a:t>{</a:t>
            </a:r>
          </a:p>
          <a:p>
            <a:pPr>
              <a:buNone/>
            </a:pPr>
            <a:r>
              <a:rPr lang="en-US" sz="1200" dirty="0"/>
              <a:t>    WNDCLASSEX </a:t>
            </a:r>
            <a:r>
              <a:rPr lang="en-US" sz="1200" dirty="0" err="1"/>
              <a:t>wcex</a:t>
            </a:r>
            <a:r>
              <a:rPr lang="en-US" sz="1200" dirty="0"/>
              <a:t>;</a:t>
            </a:r>
          </a:p>
          <a:p>
            <a:pPr>
              <a:buNone/>
            </a:pPr>
            <a:r>
              <a:rPr lang="en-US" sz="1200" dirty="0"/>
              <a:t>    HWND </a:t>
            </a:r>
            <a:r>
              <a:rPr lang="en-US" sz="1200" dirty="0" err="1"/>
              <a:t>hwnd</a:t>
            </a:r>
            <a:r>
              <a:rPr lang="en-US" sz="1200" dirty="0"/>
              <a:t>;</a:t>
            </a:r>
          </a:p>
          <a:p>
            <a:pPr>
              <a:buNone/>
            </a:pPr>
            <a:r>
              <a:rPr lang="en-US" sz="1200" dirty="0"/>
              <a:t>    HDC </a:t>
            </a:r>
            <a:r>
              <a:rPr lang="en-US" sz="1200" dirty="0" err="1"/>
              <a:t>hDC</a:t>
            </a:r>
            <a:r>
              <a:rPr lang="en-US" sz="1200" dirty="0"/>
              <a:t>;</a:t>
            </a:r>
          </a:p>
          <a:p>
            <a:pPr>
              <a:buNone/>
            </a:pPr>
            <a:r>
              <a:rPr lang="en-US" sz="1200" dirty="0"/>
              <a:t>    HGLRC </a:t>
            </a:r>
            <a:r>
              <a:rPr lang="en-US" sz="1200" dirty="0" err="1"/>
              <a:t>hRC</a:t>
            </a:r>
            <a:r>
              <a:rPr lang="en-US" sz="1200" dirty="0"/>
              <a:t>;</a:t>
            </a:r>
          </a:p>
          <a:p>
            <a:pPr>
              <a:buNone/>
            </a:pPr>
            <a:r>
              <a:rPr lang="en-US" sz="1200" dirty="0"/>
              <a:t>    MSG </a:t>
            </a:r>
            <a:r>
              <a:rPr lang="en-US" sz="1200" dirty="0" err="1"/>
              <a:t>msg</a:t>
            </a:r>
            <a:r>
              <a:rPr lang="en-US" sz="1200" dirty="0"/>
              <a:t>;</a:t>
            </a:r>
          </a:p>
          <a:p>
            <a:pPr>
              <a:buNone/>
            </a:pPr>
            <a:r>
              <a:rPr lang="en-US" sz="1200" dirty="0"/>
              <a:t>    BOOL </a:t>
            </a:r>
            <a:r>
              <a:rPr lang="en-US" sz="1200" dirty="0" err="1"/>
              <a:t>bQuit</a:t>
            </a:r>
            <a:r>
              <a:rPr lang="en-US" sz="1200" dirty="0"/>
              <a:t> = FALSE;</a:t>
            </a:r>
          </a:p>
          <a:p>
            <a:pPr>
              <a:buNone/>
            </a:pPr>
            <a:r>
              <a:rPr lang="en-US" sz="1200" dirty="0"/>
              <a:t>    float theta = 0.0f;</a:t>
            </a:r>
          </a:p>
          <a:p>
            <a:pPr>
              <a:buNone/>
            </a:pPr>
            <a:endParaRPr lang="en-US" sz="1200" dirty="0"/>
          </a:p>
          <a:p>
            <a:pPr>
              <a:buNone/>
            </a:pPr>
            <a:r>
              <a:rPr lang="en-US" sz="1200" dirty="0"/>
              <a:t>    /* register window class */</a:t>
            </a:r>
          </a:p>
          <a:p>
            <a:pPr>
              <a:buNone/>
            </a:pPr>
            <a:r>
              <a:rPr lang="en-US" sz="1200" dirty="0"/>
              <a:t>    </a:t>
            </a:r>
            <a:r>
              <a:rPr lang="en-US" sz="1200" dirty="0" err="1"/>
              <a:t>wcex.cbSize</a:t>
            </a:r>
            <a:r>
              <a:rPr lang="en-US" sz="1200" dirty="0"/>
              <a:t> = </a:t>
            </a:r>
            <a:r>
              <a:rPr lang="en-US" sz="1200" dirty="0" err="1"/>
              <a:t>sizeof</a:t>
            </a:r>
            <a:r>
              <a:rPr lang="en-US" sz="1200" dirty="0"/>
              <a:t>(WNDCLASSEX);</a:t>
            </a:r>
          </a:p>
          <a:p>
            <a:pPr>
              <a:buNone/>
            </a:pPr>
            <a:r>
              <a:rPr lang="en-US" sz="1200" dirty="0"/>
              <a:t>    </a:t>
            </a:r>
            <a:r>
              <a:rPr lang="en-US" sz="1200" dirty="0" err="1"/>
              <a:t>wcex.style</a:t>
            </a:r>
            <a:r>
              <a:rPr lang="en-US" sz="1200" dirty="0"/>
              <a:t> = CS_OWNDC;</a:t>
            </a:r>
          </a:p>
          <a:p>
            <a:pPr>
              <a:buNone/>
            </a:pPr>
            <a:r>
              <a:rPr lang="en-US" sz="1200" dirty="0"/>
              <a:t>    </a:t>
            </a:r>
            <a:r>
              <a:rPr lang="en-US" sz="1200" dirty="0" err="1"/>
              <a:t>wcex.lpfnWndProc</a:t>
            </a:r>
            <a:r>
              <a:rPr lang="en-US" sz="1200" dirty="0"/>
              <a:t> = </a:t>
            </a:r>
            <a:r>
              <a:rPr lang="en-US" sz="1200" dirty="0" err="1"/>
              <a:t>WindowProc</a:t>
            </a:r>
            <a:r>
              <a:rPr lang="en-US" sz="1200" dirty="0"/>
              <a:t>;</a:t>
            </a:r>
          </a:p>
          <a:p>
            <a:pPr>
              <a:buNone/>
            </a:pPr>
            <a:r>
              <a:rPr lang="en-US" sz="1200" dirty="0"/>
              <a:t>    </a:t>
            </a:r>
            <a:r>
              <a:rPr lang="en-US" sz="1200" dirty="0" err="1"/>
              <a:t>wcex.cbClsExtra</a:t>
            </a:r>
            <a:r>
              <a:rPr lang="en-US" sz="1200" dirty="0"/>
              <a:t> = 0;</a:t>
            </a:r>
          </a:p>
          <a:p>
            <a:pPr>
              <a:buNone/>
            </a:pPr>
            <a:r>
              <a:rPr lang="en-US" sz="1200" dirty="0"/>
              <a:t>    </a:t>
            </a:r>
            <a:r>
              <a:rPr lang="en-US" sz="1200" dirty="0" err="1"/>
              <a:t>wcex.cbWndExtra</a:t>
            </a:r>
            <a:r>
              <a:rPr lang="en-US" sz="1200" dirty="0"/>
              <a:t> = 0;</a:t>
            </a:r>
          </a:p>
          <a:p>
            <a:pPr>
              <a:buNone/>
            </a:pPr>
            <a:r>
              <a:rPr lang="en-US" sz="1200" dirty="0"/>
              <a:t>    </a:t>
            </a:r>
            <a:r>
              <a:rPr lang="en-US" sz="1200" dirty="0" err="1"/>
              <a:t>wcex.hInstance</a:t>
            </a:r>
            <a:r>
              <a:rPr lang="en-US" sz="1200" dirty="0"/>
              <a:t> = </a:t>
            </a:r>
            <a:r>
              <a:rPr lang="en-US" sz="1200" dirty="0" err="1"/>
              <a:t>hInstance</a:t>
            </a:r>
            <a:r>
              <a:rPr lang="en-US" sz="1200" dirty="0"/>
              <a:t>;</a:t>
            </a:r>
          </a:p>
          <a:p>
            <a:pPr>
              <a:buNone/>
            </a:pPr>
            <a:r>
              <a:rPr lang="en-US" sz="1200" dirty="0"/>
              <a:t>    </a:t>
            </a:r>
            <a:r>
              <a:rPr lang="en-US" sz="1200" dirty="0" err="1"/>
              <a:t>wcex.hIcon</a:t>
            </a:r>
            <a:r>
              <a:rPr lang="en-US" sz="1200" dirty="0"/>
              <a:t> = </a:t>
            </a:r>
            <a:r>
              <a:rPr lang="en-US" sz="1200" dirty="0" err="1"/>
              <a:t>LoadIcon</a:t>
            </a:r>
            <a:r>
              <a:rPr lang="en-US" sz="1200" dirty="0"/>
              <a:t>(NULL, IDI_APPLICATION);</a:t>
            </a:r>
          </a:p>
        </p:txBody>
      </p:sp>
      <p:sp>
        <p:nvSpPr>
          <p:cNvPr id="5" name="Text Placeholder 4"/>
          <p:cNvSpPr>
            <a:spLocks noGrp="1"/>
          </p:cNvSpPr>
          <p:nvPr>
            <p:ph type="body" sz="half" idx="2"/>
          </p:nvPr>
        </p:nvSpPr>
        <p:spPr>
          <a:xfrm>
            <a:off x="5745191" y="130684"/>
            <a:ext cx="7387087" cy="5407474"/>
          </a:xfrm>
        </p:spPr>
        <p:txBody>
          <a:bodyPr/>
          <a:lstStyle/>
          <a:p>
            <a:r>
              <a:rPr lang="en-US" sz="1200" dirty="0"/>
              <a:t>if (!</a:t>
            </a:r>
            <a:r>
              <a:rPr lang="en-US" sz="1200" dirty="0" err="1"/>
              <a:t>RegisterClassEx</a:t>
            </a:r>
            <a:r>
              <a:rPr lang="en-US" sz="1200" dirty="0"/>
              <a:t>(&amp;</a:t>
            </a:r>
            <a:r>
              <a:rPr lang="en-US" sz="1200" dirty="0" err="1"/>
              <a:t>wcex</a:t>
            </a:r>
            <a:r>
              <a:rPr lang="en-US" sz="1200" dirty="0"/>
              <a:t>))</a:t>
            </a:r>
          </a:p>
          <a:p>
            <a:r>
              <a:rPr lang="en-US" sz="1200" dirty="0"/>
              <a:t>        return 0;</a:t>
            </a:r>
          </a:p>
          <a:p>
            <a:r>
              <a:rPr lang="en-US" sz="1200" dirty="0"/>
              <a:t>    /* create main window */</a:t>
            </a:r>
          </a:p>
          <a:p>
            <a:r>
              <a:rPr lang="en-US" sz="1200" dirty="0"/>
              <a:t>    </a:t>
            </a:r>
            <a:r>
              <a:rPr lang="en-US" sz="1200" dirty="0" err="1"/>
              <a:t>hwnd</a:t>
            </a:r>
            <a:r>
              <a:rPr lang="en-US" sz="1200" dirty="0"/>
              <a:t> = </a:t>
            </a:r>
            <a:r>
              <a:rPr lang="en-US" sz="1200" dirty="0" err="1"/>
              <a:t>CreateWindowEx</a:t>
            </a:r>
            <a:r>
              <a:rPr lang="en-US" sz="1200" dirty="0"/>
              <a:t>(0,</a:t>
            </a:r>
          </a:p>
          <a:p>
            <a:r>
              <a:rPr lang="en-US" sz="1200" dirty="0"/>
              <a:t>                          "</a:t>
            </a:r>
            <a:r>
              <a:rPr lang="en-US" sz="1200" dirty="0" err="1"/>
              <a:t>GLSample</a:t>
            </a:r>
            <a:r>
              <a:rPr lang="en-US" sz="1200" dirty="0"/>
              <a:t>",</a:t>
            </a:r>
          </a:p>
          <a:p>
            <a:r>
              <a:rPr lang="en-US" sz="1200" dirty="0"/>
              <a:t>                          "OpenGL Sample",</a:t>
            </a:r>
          </a:p>
          <a:p>
            <a:r>
              <a:rPr lang="en-US" sz="1200" dirty="0"/>
              <a:t>                          WS_OVERLAPPEDWINDOW,</a:t>
            </a:r>
          </a:p>
          <a:p>
            <a:r>
              <a:rPr lang="en-US" sz="1200" dirty="0"/>
              <a:t>                          CW_USEDEFAULT,</a:t>
            </a:r>
          </a:p>
          <a:p>
            <a:r>
              <a:rPr lang="en-US" sz="1200" dirty="0"/>
              <a:t>                          CW_USEDEFAULT,</a:t>
            </a:r>
          </a:p>
          <a:p>
            <a:r>
              <a:rPr lang="en-US" sz="1200" dirty="0"/>
              <a:t>                          256,</a:t>
            </a:r>
          </a:p>
          <a:p>
            <a:r>
              <a:rPr lang="en-US" sz="1200" dirty="0"/>
              <a:t>                          256,</a:t>
            </a:r>
          </a:p>
          <a:p>
            <a:r>
              <a:rPr lang="en-US" sz="1200" dirty="0"/>
              <a:t>                          NULL,</a:t>
            </a:r>
          </a:p>
          <a:p>
            <a:r>
              <a:rPr lang="en-US" sz="1200" dirty="0"/>
              <a:t>                          NULL,</a:t>
            </a:r>
          </a:p>
          <a:p>
            <a:r>
              <a:rPr lang="en-US" sz="1200" dirty="0"/>
              <a:t>                          </a:t>
            </a:r>
            <a:r>
              <a:rPr lang="en-US" sz="1200" dirty="0" err="1"/>
              <a:t>hInstance</a:t>
            </a:r>
            <a:r>
              <a:rPr lang="en-US" sz="1200" dirty="0"/>
              <a:t>,</a:t>
            </a:r>
          </a:p>
          <a:p>
            <a:r>
              <a:rPr lang="en-US" sz="1200" dirty="0"/>
              <a:t>                          NULL);</a:t>
            </a:r>
          </a:p>
          <a:p>
            <a:r>
              <a:rPr lang="en-US" sz="1200" dirty="0"/>
              <a:t>    </a:t>
            </a:r>
            <a:r>
              <a:rPr lang="en-US" sz="1200" dirty="0" err="1"/>
              <a:t>ShowWindow</a:t>
            </a:r>
            <a:r>
              <a:rPr lang="en-US" sz="1200" dirty="0"/>
              <a:t>(</a:t>
            </a:r>
            <a:r>
              <a:rPr lang="en-US" sz="1200" dirty="0" err="1"/>
              <a:t>hwnd</a:t>
            </a:r>
            <a:r>
              <a:rPr lang="en-US" sz="1200" dirty="0"/>
              <a:t>, </a:t>
            </a:r>
            <a:r>
              <a:rPr lang="en-US" sz="1200" dirty="0" err="1"/>
              <a:t>nCmdShow</a:t>
            </a:r>
            <a:r>
              <a:rPr lang="en-US" sz="1200" dirty="0"/>
              <a:t>);</a:t>
            </a:r>
          </a:p>
          <a:p>
            <a:r>
              <a:rPr lang="en-US" sz="1200" dirty="0"/>
              <a:t>    /* enable OpenGL for the window */</a:t>
            </a:r>
          </a:p>
          <a:p>
            <a:r>
              <a:rPr lang="en-US" sz="1200" dirty="0"/>
              <a:t>    </a:t>
            </a:r>
            <a:r>
              <a:rPr lang="en-US" sz="1200" dirty="0" err="1"/>
              <a:t>EnableOpenGL</a:t>
            </a:r>
            <a:r>
              <a:rPr lang="en-US" sz="1200" dirty="0"/>
              <a:t>(</a:t>
            </a:r>
            <a:r>
              <a:rPr lang="en-US" sz="1200" dirty="0" err="1"/>
              <a:t>hwnd</a:t>
            </a:r>
            <a:r>
              <a:rPr lang="en-US" sz="1200" dirty="0"/>
              <a:t>, &amp;</a:t>
            </a:r>
            <a:r>
              <a:rPr lang="en-US" sz="1200" dirty="0" err="1"/>
              <a:t>hDC</a:t>
            </a:r>
            <a:r>
              <a:rPr lang="en-US" sz="1200" dirty="0"/>
              <a:t>, &amp;</a:t>
            </a:r>
            <a:r>
              <a:rPr lang="en-US" sz="1200" dirty="0" err="1"/>
              <a:t>hRC</a:t>
            </a:r>
            <a:r>
              <a:rPr lang="en-US" sz="1200" dirty="0"/>
              <a:t>);</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4</a:t>
            </a:fld>
            <a:endParaRPr lang="en-US" altLang="en-US"/>
          </a:p>
        </p:txBody>
      </p:sp>
      <p:sp>
        <p:nvSpPr>
          <p:cNvPr id="6" name="Bent-Up Arrow 5"/>
          <p:cNvSpPr/>
          <p:nvPr/>
        </p:nvSpPr>
        <p:spPr>
          <a:xfrm>
            <a:off x="3726612" y="5132719"/>
            <a:ext cx="388189" cy="3795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763" y="181154"/>
            <a:ext cx="3932237" cy="1600200"/>
          </a:xfrm>
        </p:spPr>
        <p:txBody>
          <a:bodyPr/>
          <a:lstStyle/>
          <a:p>
            <a:br>
              <a:rPr lang="en-US" dirty="0"/>
            </a:br>
            <a:endParaRPr lang="en-US" dirty="0"/>
          </a:p>
        </p:txBody>
      </p:sp>
      <p:sp>
        <p:nvSpPr>
          <p:cNvPr id="3" name="Content Placeholder 2"/>
          <p:cNvSpPr>
            <a:spLocks noGrp="1"/>
          </p:cNvSpPr>
          <p:nvPr>
            <p:ph idx="1"/>
          </p:nvPr>
        </p:nvSpPr>
        <p:spPr>
          <a:xfrm>
            <a:off x="171241" y="107531"/>
            <a:ext cx="6172200" cy="4873625"/>
          </a:xfrm>
        </p:spPr>
        <p:txBody>
          <a:bodyPr/>
          <a:lstStyle/>
          <a:p>
            <a:pPr>
              <a:buNone/>
            </a:pPr>
            <a:r>
              <a:rPr lang="en-US" sz="1200" dirty="0"/>
              <a:t> /* program main loop */</a:t>
            </a:r>
          </a:p>
          <a:p>
            <a:pPr>
              <a:buNone/>
            </a:pPr>
            <a:r>
              <a:rPr lang="en-US" sz="1200" dirty="0"/>
              <a:t>    while (!</a:t>
            </a:r>
            <a:r>
              <a:rPr lang="en-US" sz="1200" dirty="0" err="1"/>
              <a:t>bQuit</a:t>
            </a:r>
            <a:r>
              <a:rPr lang="en-US" sz="1200" dirty="0"/>
              <a:t>)</a:t>
            </a:r>
          </a:p>
          <a:p>
            <a:pPr>
              <a:buNone/>
            </a:pPr>
            <a:r>
              <a:rPr lang="en-US" sz="1200" dirty="0"/>
              <a:t>    {</a:t>
            </a:r>
          </a:p>
          <a:p>
            <a:pPr>
              <a:buNone/>
            </a:pPr>
            <a:r>
              <a:rPr lang="en-US" sz="1200" dirty="0"/>
              <a:t>        /* check for messages */</a:t>
            </a:r>
          </a:p>
          <a:p>
            <a:pPr>
              <a:buNone/>
            </a:pPr>
            <a:r>
              <a:rPr lang="en-US" sz="1200" dirty="0"/>
              <a:t>        if (</a:t>
            </a:r>
            <a:r>
              <a:rPr lang="en-US" sz="1200" dirty="0" err="1"/>
              <a:t>PeekMessage</a:t>
            </a:r>
            <a:r>
              <a:rPr lang="en-US" sz="1200" dirty="0"/>
              <a:t>(&amp;</a:t>
            </a:r>
            <a:r>
              <a:rPr lang="en-US" sz="1200" dirty="0" err="1"/>
              <a:t>msg</a:t>
            </a:r>
            <a:r>
              <a:rPr lang="en-US" sz="1200" dirty="0"/>
              <a:t>, NULL, 0, 0, PM_REMOVE))</a:t>
            </a:r>
          </a:p>
          <a:p>
            <a:pPr>
              <a:buNone/>
            </a:pPr>
            <a:r>
              <a:rPr lang="en-US" sz="1200" dirty="0"/>
              <a:t>        {</a:t>
            </a:r>
          </a:p>
          <a:p>
            <a:pPr>
              <a:buNone/>
            </a:pPr>
            <a:r>
              <a:rPr lang="en-US" sz="1200" dirty="0"/>
              <a:t>            /* handle or dispatch messages */</a:t>
            </a:r>
          </a:p>
          <a:p>
            <a:pPr>
              <a:buNone/>
            </a:pPr>
            <a:r>
              <a:rPr lang="en-US" sz="1200" dirty="0"/>
              <a:t>            if (</a:t>
            </a:r>
            <a:r>
              <a:rPr lang="en-US" sz="1200" dirty="0" err="1"/>
              <a:t>msg.message</a:t>
            </a:r>
            <a:r>
              <a:rPr lang="en-US" sz="1200" dirty="0"/>
              <a:t> == WM_QUIT)</a:t>
            </a:r>
          </a:p>
          <a:p>
            <a:pPr>
              <a:buNone/>
            </a:pPr>
            <a:r>
              <a:rPr lang="en-US" sz="1200" dirty="0"/>
              <a:t>            {</a:t>
            </a:r>
          </a:p>
          <a:p>
            <a:pPr>
              <a:buNone/>
            </a:pPr>
            <a:r>
              <a:rPr lang="en-US" sz="1200" dirty="0"/>
              <a:t>                </a:t>
            </a:r>
            <a:r>
              <a:rPr lang="en-US" sz="1200" dirty="0" err="1"/>
              <a:t>bQuit</a:t>
            </a:r>
            <a:r>
              <a:rPr lang="en-US" sz="1200" dirty="0"/>
              <a:t> = TRUE;</a:t>
            </a:r>
          </a:p>
          <a:p>
            <a:pPr>
              <a:buNone/>
            </a:pPr>
            <a:r>
              <a:rPr lang="en-US" sz="1200" dirty="0"/>
              <a:t>            }</a:t>
            </a:r>
          </a:p>
          <a:p>
            <a:pPr>
              <a:buNone/>
            </a:pPr>
            <a:r>
              <a:rPr lang="en-US" sz="1200" dirty="0"/>
              <a:t>            else</a:t>
            </a:r>
          </a:p>
          <a:p>
            <a:pPr>
              <a:buNone/>
            </a:pPr>
            <a:r>
              <a:rPr lang="en-US" sz="1200" dirty="0"/>
              <a:t>            {</a:t>
            </a:r>
          </a:p>
          <a:p>
            <a:pPr>
              <a:buNone/>
            </a:pPr>
            <a:r>
              <a:rPr lang="en-US" sz="1200" dirty="0"/>
              <a:t>                </a:t>
            </a:r>
            <a:r>
              <a:rPr lang="en-US" sz="1200" dirty="0" err="1"/>
              <a:t>TranslateMessage</a:t>
            </a:r>
            <a:r>
              <a:rPr lang="en-US" sz="1200" dirty="0"/>
              <a:t>(&amp;</a:t>
            </a:r>
            <a:r>
              <a:rPr lang="en-US" sz="1200" dirty="0" err="1"/>
              <a:t>msg</a:t>
            </a:r>
            <a:r>
              <a:rPr lang="en-US" sz="1200" dirty="0"/>
              <a:t>);</a:t>
            </a:r>
          </a:p>
          <a:p>
            <a:pPr>
              <a:buNone/>
            </a:pPr>
            <a:r>
              <a:rPr lang="en-US" sz="1200" dirty="0"/>
              <a:t>                </a:t>
            </a:r>
            <a:r>
              <a:rPr lang="en-US" sz="1200" dirty="0" err="1"/>
              <a:t>DispatchMessage</a:t>
            </a:r>
            <a:r>
              <a:rPr lang="en-US" sz="1200" dirty="0"/>
              <a:t>(&amp;</a:t>
            </a:r>
            <a:r>
              <a:rPr lang="en-US" sz="1200" dirty="0" err="1"/>
              <a:t>msg</a:t>
            </a:r>
            <a:r>
              <a:rPr lang="en-US" sz="1200" dirty="0"/>
              <a:t>);</a:t>
            </a:r>
          </a:p>
          <a:p>
            <a:pPr>
              <a:buNone/>
            </a:pPr>
            <a:r>
              <a:rPr lang="en-US" sz="1200" dirty="0"/>
              <a:t>            }</a:t>
            </a:r>
          </a:p>
          <a:p>
            <a:pPr>
              <a:buNone/>
            </a:pPr>
            <a:r>
              <a:rPr lang="en-US" sz="1200" dirty="0"/>
              <a:t>        }</a:t>
            </a:r>
          </a:p>
          <a:p>
            <a:pPr>
              <a:buNone/>
            </a:pPr>
            <a:r>
              <a:rPr lang="en-US" sz="1200" dirty="0"/>
              <a:t>        else</a:t>
            </a:r>
          </a:p>
          <a:p>
            <a:pPr>
              <a:buNone/>
            </a:pPr>
            <a:r>
              <a:rPr lang="en-US" sz="1200" dirty="0"/>
              <a:t>        {</a:t>
            </a:r>
          </a:p>
        </p:txBody>
      </p:sp>
      <p:sp>
        <p:nvSpPr>
          <p:cNvPr id="5" name="Text Placeholder 4"/>
          <p:cNvSpPr>
            <a:spLocks noGrp="1"/>
          </p:cNvSpPr>
          <p:nvPr>
            <p:ph type="body" sz="half" idx="2"/>
          </p:nvPr>
        </p:nvSpPr>
        <p:spPr>
          <a:xfrm>
            <a:off x="5684809" y="0"/>
            <a:ext cx="4901420" cy="5840083"/>
          </a:xfrm>
        </p:spPr>
        <p:txBody>
          <a:bodyPr/>
          <a:lstStyle/>
          <a:p>
            <a:r>
              <a:rPr lang="en-US" sz="1200" dirty="0"/>
              <a:t>/* OpenGL animation code goes here */</a:t>
            </a:r>
          </a:p>
          <a:p>
            <a:r>
              <a:rPr lang="en-US" sz="1200" dirty="0"/>
              <a:t>            </a:t>
            </a:r>
            <a:r>
              <a:rPr lang="en-US" sz="1200" dirty="0" err="1"/>
              <a:t>glClearColor</a:t>
            </a:r>
            <a:r>
              <a:rPr lang="en-US" sz="1200" dirty="0"/>
              <a:t>(0.0f, 0.0f, 0.0f, 0.0f);</a:t>
            </a:r>
          </a:p>
          <a:p>
            <a:r>
              <a:rPr lang="en-US" sz="1200" dirty="0"/>
              <a:t>            </a:t>
            </a:r>
            <a:r>
              <a:rPr lang="en-US" sz="1200" dirty="0" err="1"/>
              <a:t>glClear</a:t>
            </a:r>
            <a:r>
              <a:rPr lang="en-US" sz="1200" dirty="0"/>
              <a:t>(GL_COLOR_BUFFER_BIT);</a:t>
            </a:r>
          </a:p>
          <a:p>
            <a:r>
              <a:rPr lang="en-US" sz="1200" dirty="0"/>
              <a:t>            </a:t>
            </a:r>
            <a:r>
              <a:rPr lang="en-US" sz="1200" dirty="0" err="1"/>
              <a:t>glPushMatrix</a:t>
            </a:r>
            <a:r>
              <a:rPr lang="en-US" sz="1200" dirty="0"/>
              <a:t>();</a:t>
            </a:r>
          </a:p>
          <a:p>
            <a:r>
              <a:rPr lang="en-US" sz="1200" dirty="0"/>
              <a:t>            </a:t>
            </a:r>
            <a:r>
              <a:rPr lang="en-US" sz="1200" dirty="0" err="1"/>
              <a:t>glRotatef</a:t>
            </a:r>
            <a:r>
              <a:rPr lang="en-US" sz="1200" dirty="0"/>
              <a:t>(theta, 0.0f, 0.0f, 1.0f);</a:t>
            </a:r>
          </a:p>
          <a:p>
            <a:r>
              <a:rPr lang="en-US" sz="1200" dirty="0"/>
              <a:t>            </a:t>
            </a:r>
            <a:r>
              <a:rPr lang="en-US" sz="1200" dirty="0" err="1"/>
              <a:t>glBegin</a:t>
            </a:r>
            <a:r>
              <a:rPr lang="en-US" sz="1200" dirty="0"/>
              <a:t>(GL_TRIANGLES);</a:t>
            </a:r>
          </a:p>
          <a:p>
            <a:r>
              <a:rPr lang="en-US" sz="1200" dirty="0"/>
              <a:t>                glColor3f(1.0f, 0.0f, 0.0f);   glVertex2f(0.0f,   1.0f);</a:t>
            </a:r>
          </a:p>
          <a:p>
            <a:r>
              <a:rPr lang="en-US" sz="1200" dirty="0"/>
              <a:t>                glColor3f(0.0f, 1.0f, 0.0f);   glVertex2f(0.87f,  -0.5f);</a:t>
            </a:r>
          </a:p>
          <a:p>
            <a:r>
              <a:rPr lang="en-US" sz="1200" dirty="0"/>
              <a:t>                glColor3f(0.0f, 0.0f, 1.0f);   glVertex2f(-0.87f, -0.5f);</a:t>
            </a:r>
          </a:p>
          <a:p>
            <a:r>
              <a:rPr lang="en-US" sz="1200" dirty="0"/>
              <a:t>            </a:t>
            </a:r>
            <a:r>
              <a:rPr lang="en-US" sz="1200" dirty="0" err="1"/>
              <a:t>glEnd</a:t>
            </a:r>
            <a:r>
              <a:rPr lang="en-US" sz="1200" dirty="0"/>
              <a:t>();</a:t>
            </a:r>
          </a:p>
          <a:p>
            <a:r>
              <a:rPr lang="en-US" sz="1200" dirty="0"/>
              <a:t>            </a:t>
            </a:r>
            <a:r>
              <a:rPr lang="en-US" sz="1200" dirty="0" err="1"/>
              <a:t>glPopMatrix</a:t>
            </a:r>
            <a:r>
              <a:rPr lang="en-US" sz="1200" dirty="0"/>
              <a:t>();</a:t>
            </a:r>
          </a:p>
          <a:p>
            <a:endParaRPr lang="en-US" sz="1200" dirty="0"/>
          </a:p>
          <a:p>
            <a:r>
              <a:rPr lang="en-US" sz="1200" dirty="0"/>
              <a:t>            </a:t>
            </a:r>
            <a:r>
              <a:rPr lang="en-US" sz="1200" dirty="0" err="1"/>
              <a:t>SwapBuffers</a:t>
            </a:r>
            <a:r>
              <a:rPr lang="en-US" sz="1200" dirty="0"/>
              <a:t>(</a:t>
            </a:r>
            <a:r>
              <a:rPr lang="en-US" sz="1200" dirty="0" err="1"/>
              <a:t>hDC</a:t>
            </a:r>
            <a:r>
              <a:rPr lang="en-US" sz="1200" dirty="0"/>
              <a:t>);</a:t>
            </a:r>
          </a:p>
          <a:p>
            <a:endParaRPr lang="en-US" sz="1200" dirty="0"/>
          </a:p>
          <a:p>
            <a:r>
              <a:rPr lang="en-US" sz="1200" dirty="0"/>
              <a:t>            theta += 1.0f;</a:t>
            </a:r>
          </a:p>
          <a:p>
            <a:r>
              <a:rPr lang="en-US" sz="1200" dirty="0"/>
              <a:t>            Sleep (1);</a:t>
            </a:r>
          </a:p>
          <a:p>
            <a:r>
              <a:rPr lang="en-US" sz="1200" dirty="0"/>
              <a:t>        }</a:t>
            </a:r>
          </a:p>
          <a:p>
            <a:r>
              <a:rPr lang="en-US" sz="1200" dirty="0"/>
              <a:t>    }</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5</a:t>
            </a:fld>
            <a:endParaRPr lang="en-US" altLang="en-US"/>
          </a:p>
        </p:txBody>
      </p:sp>
      <p:sp>
        <p:nvSpPr>
          <p:cNvPr id="6" name="Bent-Up Arrow 5"/>
          <p:cNvSpPr/>
          <p:nvPr/>
        </p:nvSpPr>
        <p:spPr>
          <a:xfrm>
            <a:off x="3726612" y="5132719"/>
            <a:ext cx="388189" cy="3795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171240" y="107530"/>
            <a:ext cx="6172200" cy="4873625"/>
          </a:xfrm>
        </p:spPr>
        <p:txBody>
          <a:bodyPr/>
          <a:lstStyle/>
          <a:p>
            <a:pPr>
              <a:buNone/>
            </a:pPr>
            <a:r>
              <a:rPr lang="en-US" sz="1200" dirty="0"/>
              <a:t>/* shutdown OpenGL */</a:t>
            </a:r>
          </a:p>
          <a:p>
            <a:pPr>
              <a:buNone/>
            </a:pPr>
            <a:r>
              <a:rPr lang="en-US" sz="1200" dirty="0"/>
              <a:t>    </a:t>
            </a:r>
            <a:r>
              <a:rPr lang="en-US" sz="1200" dirty="0" err="1"/>
              <a:t>DisableOpenGL</a:t>
            </a:r>
            <a:r>
              <a:rPr lang="en-US" sz="1200" dirty="0"/>
              <a:t>(</a:t>
            </a:r>
            <a:r>
              <a:rPr lang="en-US" sz="1200" dirty="0" err="1"/>
              <a:t>hwnd</a:t>
            </a:r>
            <a:r>
              <a:rPr lang="en-US" sz="1200" dirty="0"/>
              <a:t>, </a:t>
            </a:r>
            <a:r>
              <a:rPr lang="en-US" sz="1200" dirty="0" err="1"/>
              <a:t>hDC</a:t>
            </a:r>
            <a:r>
              <a:rPr lang="en-US" sz="1200" dirty="0"/>
              <a:t>, </a:t>
            </a:r>
            <a:r>
              <a:rPr lang="en-US" sz="1200" dirty="0" err="1"/>
              <a:t>hRC</a:t>
            </a:r>
            <a:r>
              <a:rPr lang="en-US" sz="1200" dirty="0"/>
              <a:t>);a</a:t>
            </a:r>
          </a:p>
          <a:p>
            <a:pPr>
              <a:buNone/>
            </a:pPr>
            <a:r>
              <a:rPr lang="en-US" sz="1200" dirty="0"/>
              <a:t>    /* destroy the window explicitly */</a:t>
            </a:r>
          </a:p>
          <a:p>
            <a:pPr>
              <a:buNone/>
            </a:pPr>
            <a:r>
              <a:rPr lang="en-US" sz="1200" dirty="0"/>
              <a:t>    </a:t>
            </a:r>
            <a:r>
              <a:rPr lang="en-US" sz="1200" dirty="0" err="1"/>
              <a:t>DestroyWindow</a:t>
            </a:r>
            <a:r>
              <a:rPr lang="en-US" sz="1200" dirty="0"/>
              <a:t>(</a:t>
            </a:r>
            <a:r>
              <a:rPr lang="en-US" sz="1200" dirty="0" err="1"/>
              <a:t>hwnd</a:t>
            </a:r>
            <a:r>
              <a:rPr lang="en-US" sz="1200" dirty="0"/>
              <a:t>);</a:t>
            </a:r>
          </a:p>
          <a:p>
            <a:pPr>
              <a:buNone/>
            </a:pPr>
            <a:r>
              <a:rPr lang="en-US" sz="1200" dirty="0"/>
              <a:t>    return </a:t>
            </a:r>
            <a:r>
              <a:rPr lang="en-US" sz="1200" dirty="0" err="1"/>
              <a:t>msg.wParam</a:t>
            </a:r>
            <a:r>
              <a:rPr lang="en-US" sz="1200" dirty="0"/>
              <a:t>;</a:t>
            </a:r>
          </a:p>
          <a:p>
            <a:pPr>
              <a:buNone/>
            </a:pPr>
            <a:r>
              <a:rPr lang="en-US" sz="1200" dirty="0"/>
              <a:t>}</a:t>
            </a:r>
          </a:p>
          <a:p>
            <a:pPr>
              <a:buNone/>
            </a:pPr>
            <a:r>
              <a:rPr lang="en-US" sz="1200" dirty="0"/>
              <a:t>LRESULT CALLBACK </a:t>
            </a:r>
            <a:r>
              <a:rPr lang="en-US" sz="1200" dirty="0" err="1"/>
              <a:t>WindowProc</a:t>
            </a:r>
            <a:r>
              <a:rPr lang="en-US" sz="1200" dirty="0"/>
              <a:t>(HWND </a:t>
            </a:r>
            <a:r>
              <a:rPr lang="en-US" sz="1200" dirty="0" err="1"/>
              <a:t>hwnd</a:t>
            </a:r>
            <a:r>
              <a:rPr lang="en-US" sz="1200" dirty="0"/>
              <a:t>, UINT </a:t>
            </a:r>
            <a:r>
              <a:rPr lang="en-US" sz="1200" dirty="0" err="1"/>
              <a:t>uMsg</a:t>
            </a:r>
            <a:r>
              <a:rPr lang="en-US" sz="1200" dirty="0"/>
              <a:t>, WPARAM </a:t>
            </a:r>
            <a:r>
              <a:rPr lang="en-US" sz="1200" dirty="0" err="1"/>
              <a:t>wParam</a:t>
            </a:r>
            <a:r>
              <a:rPr lang="en-US" sz="1200" dirty="0"/>
              <a:t>, LPARAM </a:t>
            </a:r>
            <a:r>
              <a:rPr lang="en-US" sz="1200" dirty="0" err="1"/>
              <a:t>lParam</a:t>
            </a:r>
            <a:r>
              <a:rPr lang="en-US" sz="1200" dirty="0"/>
              <a:t>)</a:t>
            </a:r>
          </a:p>
          <a:p>
            <a:pPr>
              <a:buNone/>
            </a:pPr>
            <a:r>
              <a:rPr lang="en-US" sz="1200" dirty="0"/>
              <a:t>{</a:t>
            </a:r>
          </a:p>
          <a:p>
            <a:pPr>
              <a:buNone/>
            </a:pPr>
            <a:r>
              <a:rPr lang="en-US" sz="1200" dirty="0"/>
              <a:t>    switch (</a:t>
            </a:r>
            <a:r>
              <a:rPr lang="en-US" sz="1200" dirty="0" err="1"/>
              <a:t>uMsg</a:t>
            </a:r>
            <a:r>
              <a:rPr lang="en-US" sz="1200" dirty="0"/>
              <a:t>)</a:t>
            </a:r>
          </a:p>
          <a:p>
            <a:pPr>
              <a:buNone/>
            </a:pPr>
            <a:r>
              <a:rPr lang="en-US" sz="1200" dirty="0"/>
              <a:t>    {</a:t>
            </a:r>
          </a:p>
          <a:p>
            <a:pPr>
              <a:buNone/>
            </a:pPr>
            <a:r>
              <a:rPr lang="en-US" sz="1200" dirty="0"/>
              <a:t>        case WM_CLOSE:</a:t>
            </a:r>
          </a:p>
          <a:p>
            <a:pPr>
              <a:buNone/>
            </a:pPr>
            <a:r>
              <a:rPr lang="en-US" sz="1200" dirty="0"/>
              <a:t>            </a:t>
            </a:r>
            <a:r>
              <a:rPr lang="en-US" sz="1200" dirty="0" err="1"/>
              <a:t>PostQuitMessage</a:t>
            </a:r>
            <a:r>
              <a:rPr lang="en-US" sz="1200" dirty="0"/>
              <a:t>(0);</a:t>
            </a:r>
          </a:p>
          <a:p>
            <a:pPr>
              <a:buNone/>
            </a:pPr>
            <a:r>
              <a:rPr lang="en-US" sz="1200" dirty="0"/>
              <a:t>        break;</a:t>
            </a:r>
          </a:p>
          <a:p>
            <a:pPr>
              <a:buNone/>
            </a:pPr>
            <a:r>
              <a:rPr lang="en-US" sz="1200" dirty="0"/>
              <a:t>        case WM_DESTROY:</a:t>
            </a:r>
          </a:p>
          <a:p>
            <a:pPr>
              <a:buNone/>
            </a:pPr>
            <a:r>
              <a:rPr lang="en-US" sz="1200" dirty="0"/>
              <a:t>            return 0;</a:t>
            </a:r>
          </a:p>
          <a:p>
            <a:pPr>
              <a:buNone/>
            </a:pPr>
            <a:r>
              <a:rPr lang="en-US" sz="1200" dirty="0"/>
              <a:t>        case WM_KEYDOWN:</a:t>
            </a:r>
          </a:p>
          <a:p>
            <a:pPr>
              <a:buNone/>
            </a:pPr>
            <a:r>
              <a:rPr lang="en-US" sz="1200" dirty="0"/>
              <a:t>        {</a:t>
            </a:r>
          </a:p>
        </p:txBody>
      </p:sp>
      <p:sp>
        <p:nvSpPr>
          <p:cNvPr id="5" name="Text Placeholder 4"/>
          <p:cNvSpPr>
            <a:spLocks noGrp="1"/>
          </p:cNvSpPr>
          <p:nvPr>
            <p:ph type="body" sz="half" idx="2"/>
          </p:nvPr>
        </p:nvSpPr>
        <p:spPr>
          <a:xfrm>
            <a:off x="6843774" y="194094"/>
            <a:ext cx="4845018" cy="5395821"/>
          </a:xfrm>
        </p:spPr>
        <p:txBody>
          <a:bodyPr/>
          <a:lstStyle/>
          <a:p>
            <a:r>
              <a:rPr lang="en-US" sz="1200" dirty="0"/>
              <a:t>switch (</a:t>
            </a:r>
            <a:r>
              <a:rPr lang="en-US" sz="1200" dirty="0" err="1"/>
              <a:t>wParam</a:t>
            </a:r>
            <a:r>
              <a:rPr lang="en-US" sz="1200" dirty="0"/>
              <a:t>)</a:t>
            </a:r>
          </a:p>
          <a:p>
            <a:r>
              <a:rPr lang="en-US" sz="1200" dirty="0"/>
              <a:t>            {</a:t>
            </a:r>
          </a:p>
          <a:p>
            <a:r>
              <a:rPr lang="en-US" sz="1200" dirty="0"/>
              <a:t>                case VK_ESCAPE:</a:t>
            </a:r>
          </a:p>
          <a:p>
            <a:r>
              <a:rPr lang="en-US" sz="1200" dirty="0"/>
              <a:t>                    </a:t>
            </a:r>
            <a:r>
              <a:rPr lang="en-US" sz="1200" dirty="0" err="1"/>
              <a:t>PostQuitMessage</a:t>
            </a:r>
            <a:r>
              <a:rPr lang="en-US" sz="1200" dirty="0"/>
              <a:t>(0);</a:t>
            </a:r>
          </a:p>
          <a:p>
            <a:r>
              <a:rPr lang="en-US" sz="1200" dirty="0"/>
              <a:t>                break;</a:t>
            </a:r>
          </a:p>
          <a:p>
            <a:r>
              <a:rPr lang="en-US" sz="1200" dirty="0"/>
              <a:t>            }</a:t>
            </a:r>
          </a:p>
          <a:p>
            <a:r>
              <a:rPr lang="en-US" sz="1200" dirty="0"/>
              <a:t>        }</a:t>
            </a:r>
          </a:p>
          <a:p>
            <a:r>
              <a:rPr lang="en-US" sz="1200" dirty="0"/>
              <a:t>        break;</a:t>
            </a:r>
          </a:p>
          <a:p>
            <a:endParaRPr lang="en-US" sz="1200" dirty="0"/>
          </a:p>
          <a:p>
            <a:r>
              <a:rPr lang="en-US" sz="1200" dirty="0"/>
              <a:t>        default:</a:t>
            </a:r>
          </a:p>
          <a:p>
            <a:r>
              <a:rPr lang="en-US" sz="1200" dirty="0"/>
              <a:t>            return </a:t>
            </a:r>
            <a:r>
              <a:rPr lang="en-US" sz="1200" dirty="0" err="1"/>
              <a:t>DefWindowProc</a:t>
            </a:r>
            <a:r>
              <a:rPr lang="en-US" sz="1200" dirty="0"/>
              <a:t>(</a:t>
            </a:r>
            <a:r>
              <a:rPr lang="en-US" sz="1200" dirty="0" err="1"/>
              <a:t>hwnd</a:t>
            </a:r>
            <a:r>
              <a:rPr lang="en-US" sz="1200" dirty="0"/>
              <a:t>, </a:t>
            </a:r>
            <a:r>
              <a:rPr lang="en-US" sz="1200" dirty="0" err="1"/>
              <a:t>uMsg</a:t>
            </a:r>
            <a:r>
              <a:rPr lang="en-US" sz="1200" dirty="0"/>
              <a:t>, </a:t>
            </a:r>
            <a:r>
              <a:rPr lang="en-US" sz="1200" dirty="0" err="1"/>
              <a:t>wParam</a:t>
            </a:r>
            <a:r>
              <a:rPr lang="en-US" sz="1200" dirty="0"/>
              <a:t>, </a:t>
            </a:r>
            <a:r>
              <a:rPr lang="en-US" sz="1200" dirty="0" err="1"/>
              <a:t>lParam</a:t>
            </a:r>
            <a:r>
              <a:rPr lang="en-US" sz="1200" dirty="0"/>
              <a:t>);</a:t>
            </a:r>
          </a:p>
          <a:p>
            <a:r>
              <a:rPr lang="en-US" sz="1200" dirty="0"/>
              <a:t>    }</a:t>
            </a:r>
          </a:p>
          <a:p>
            <a:r>
              <a:rPr lang="en-US" sz="1200" dirty="0"/>
              <a:t>    return 0;</a:t>
            </a:r>
          </a:p>
          <a:p>
            <a:r>
              <a:rPr lang="en-US" sz="1200" dirty="0"/>
              <a:t>}</a:t>
            </a:r>
          </a:p>
          <a:p>
            <a:r>
              <a:rPr lang="en-US" sz="1200" dirty="0"/>
              <a:t>void </a:t>
            </a:r>
            <a:r>
              <a:rPr lang="en-US" sz="1200" dirty="0" err="1"/>
              <a:t>EnableOpenGL</a:t>
            </a:r>
            <a:r>
              <a:rPr lang="en-US" sz="1200" dirty="0"/>
              <a:t>(HWND </a:t>
            </a:r>
            <a:r>
              <a:rPr lang="en-US" sz="1200" dirty="0" err="1"/>
              <a:t>hwnd</a:t>
            </a:r>
            <a:r>
              <a:rPr lang="en-US" sz="1200" dirty="0"/>
              <a:t>, HDC* </a:t>
            </a:r>
            <a:r>
              <a:rPr lang="en-US" sz="1200" dirty="0" err="1"/>
              <a:t>hDC</a:t>
            </a:r>
            <a:r>
              <a:rPr lang="en-US" sz="1200" dirty="0"/>
              <a:t>, HGLRC* </a:t>
            </a:r>
            <a:r>
              <a:rPr lang="en-US" sz="1200" dirty="0" err="1"/>
              <a:t>hRC</a:t>
            </a:r>
            <a:r>
              <a:rPr lang="en-US" sz="1200" dirty="0"/>
              <a:t>)</a:t>
            </a:r>
          </a:p>
          <a:p>
            <a:r>
              <a:rPr lang="en-US" sz="1200" dirty="0"/>
              <a:t>{</a:t>
            </a:r>
          </a:p>
          <a:p>
            <a:r>
              <a:rPr lang="en-US" sz="1200" dirty="0"/>
              <a:t>    PIXELFORMATDESCRIPTOR pfd;</a:t>
            </a:r>
          </a:p>
          <a:p>
            <a:r>
              <a:rPr lang="en-US" sz="1200" dirty="0"/>
              <a:t>    </a:t>
            </a:r>
            <a:r>
              <a:rPr lang="en-US" sz="1200" dirty="0" err="1"/>
              <a:t>int</a:t>
            </a:r>
            <a:r>
              <a:rPr lang="en-US" sz="1200" dirty="0"/>
              <a:t> </a:t>
            </a:r>
            <a:r>
              <a:rPr lang="en-US" sz="1200" dirty="0" err="1"/>
              <a:t>iFormat</a:t>
            </a:r>
            <a:r>
              <a:rPr lang="en-US" sz="1200" dirty="0"/>
              <a:t>;</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6</a:t>
            </a:fld>
            <a:endParaRPr lang="en-US" altLang="en-US"/>
          </a:p>
        </p:txBody>
      </p:sp>
      <p:sp>
        <p:nvSpPr>
          <p:cNvPr id="6" name="Bent-Up Arrow 5"/>
          <p:cNvSpPr/>
          <p:nvPr/>
        </p:nvSpPr>
        <p:spPr>
          <a:xfrm>
            <a:off x="3726612" y="5132719"/>
            <a:ext cx="388189" cy="3795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171240" y="107530"/>
            <a:ext cx="6172200" cy="4873625"/>
          </a:xfrm>
        </p:spPr>
        <p:txBody>
          <a:bodyPr/>
          <a:lstStyle/>
          <a:p>
            <a:pPr>
              <a:buNone/>
            </a:pPr>
            <a:r>
              <a:rPr lang="en-US" sz="1200" dirty="0"/>
              <a:t>/* get the device context (DC) */</a:t>
            </a:r>
          </a:p>
          <a:p>
            <a:pPr>
              <a:buNone/>
            </a:pPr>
            <a:r>
              <a:rPr lang="en-US" sz="1200" dirty="0"/>
              <a:t>    *</a:t>
            </a:r>
            <a:r>
              <a:rPr lang="en-US" sz="1200" dirty="0" err="1"/>
              <a:t>hDC</a:t>
            </a:r>
            <a:r>
              <a:rPr lang="en-US" sz="1200" dirty="0"/>
              <a:t> = </a:t>
            </a:r>
            <a:r>
              <a:rPr lang="en-US" sz="1200" dirty="0" err="1"/>
              <a:t>GetDC</a:t>
            </a:r>
            <a:r>
              <a:rPr lang="en-US" sz="1200" dirty="0"/>
              <a:t>(</a:t>
            </a:r>
            <a:r>
              <a:rPr lang="en-US" sz="1200" dirty="0" err="1"/>
              <a:t>hwnd</a:t>
            </a:r>
            <a:r>
              <a:rPr lang="en-US" sz="1200" dirty="0"/>
              <a:t>);</a:t>
            </a:r>
          </a:p>
          <a:p>
            <a:pPr>
              <a:buNone/>
            </a:pPr>
            <a:endParaRPr lang="en-US" sz="1200" dirty="0"/>
          </a:p>
          <a:p>
            <a:pPr>
              <a:buNone/>
            </a:pPr>
            <a:r>
              <a:rPr lang="en-US" sz="1200" dirty="0"/>
              <a:t>    /* set the pixel format for the DC */</a:t>
            </a:r>
          </a:p>
          <a:p>
            <a:pPr>
              <a:buNone/>
            </a:pPr>
            <a:r>
              <a:rPr lang="en-US" sz="1200" dirty="0"/>
              <a:t>    </a:t>
            </a:r>
            <a:r>
              <a:rPr lang="en-US" sz="1200" dirty="0" err="1"/>
              <a:t>ZeroMemory</a:t>
            </a:r>
            <a:r>
              <a:rPr lang="en-US" sz="1200" dirty="0"/>
              <a:t>(&amp;pfd, </a:t>
            </a:r>
            <a:r>
              <a:rPr lang="en-US" sz="1200" dirty="0" err="1"/>
              <a:t>sizeof</a:t>
            </a:r>
            <a:r>
              <a:rPr lang="en-US" sz="1200" dirty="0"/>
              <a:t>(pfd));</a:t>
            </a:r>
          </a:p>
          <a:p>
            <a:pPr>
              <a:buNone/>
            </a:pPr>
            <a:endParaRPr lang="en-US" sz="1200" dirty="0"/>
          </a:p>
          <a:p>
            <a:pPr>
              <a:buNone/>
            </a:pPr>
            <a:r>
              <a:rPr lang="en-US" sz="1200" dirty="0"/>
              <a:t>    </a:t>
            </a:r>
            <a:r>
              <a:rPr lang="en-US" sz="1200" dirty="0" err="1"/>
              <a:t>pfd.nSize</a:t>
            </a:r>
            <a:r>
              <a:rPr lang="en-US" sz="1200" dirty="0"/>
              <a:t> = </a:t>
            </a:r>
            <a:r>
              <a:rPr lang="en-US" sz="1200" dirty="0" err="1"/>
              <a:t>sizeof</a:t>
            </a:r>
            <a:r>
              <a:rPr lang="en-US" sz="1200" dirty="0"/>
              <a:t>(pfd);</a:t>
            </a:r>
          </a:p>
          <a:p>
            <a:pPr>
              <a:buNone/>
            </a:pPr>
            <a:r>
              <a:rPr lang="en-US" sz="1200" dirty="0"/>
              <a:t>    </a:t>
            </a:r>
            <a:r>
              <a:rPr lang="en-US" sz="1200" dirty="0" err="1"/>
              <a:t>pfd.nVersion</a:t>
            </a:r>
            <a:r>
              <a:rPr lang="en-US" sz="1200" dirty="0"/>
              <a:t> = 1;</a:t>
            </a:r>
          </a:p>
          <a:p>
            <a:pPr>
              <a:buNone/>
            </a:pPr>
            <a:r>
              <a:rPr lang="en-US" sz="1200" dirty="0"/>
              <a:t>    </a:t>
            </a:r>
            <a:r>
              <a:rPr lang="en-US" sz="1200" dirty="0" err="1"/>
              <a:t>pfd.dwFlags</a:t>
            </a:r>
            <a:r>
              <a:rPr lang="en-US" sz="1200" dirty="0"/>
              <a:t> = PFD_DRAW_TO_WINDOW |</a:t>
            </a:r>
          </a:p>
          <a:p>
            <a:pPr>
              <a:buNone/>
            </a:pPr>
            <a:r>
              <a:rPr lang="en-US" sz="1200" dirty="0"/>
              <a:t>                  PFD_SUPPORT_OPENGL | PFD_DOUBLEBUFFER;</a:t>
            </a:r>
          </a:p>
          <a:p>
            <a:pPr>
              <a:buNone/>
            </a:pPr>
            <a:r>
              <a:rPr lang="en-US" sz="1200" dirty="0"/>
              <a:t>    </a:t>
            </a:r>
            <a:r>
              <a:rPr lang="en-US" sz="1200" dirty="0" err="1"/>
              <a:t>pfd.iPixelType</a:t>
            </a:r>
            <a:r>
              <a:rPr lang="en-US" sz="1200" dirty="0"/>
              <a:t> = PFD_TYPE_RGBA;</a:t>
            </a:r>
          </a:p>
          <a:p>
            <a:pPr>
              <a:buNone/>
            </a:pPr>
            <a:r>
              <a:rPr lang="en-US" sz="1200" dirty="0"/>
              <a:t>    </a:t>
            </a:r>
            <a:r>
              <a:rPr lang="en-US" sz="1200" dirty="0" err="1"/>
              <a:t>pfd.cColorBits</a:t>
            </a:r>
            <a:r>
              <a:rPr lang="en-US" sz="1200" dirty="0"/>
              <a:t> = 24;</a:t>
            </a:r>
          </a:p>
          <a:p>
            <a:pPr>
              <a:buNone/>
            </a:pPr>
            <a:r>
              <a:rPr lang="en-US" sz="1200" dirty="0"/>
              <a:t>    </a:t>
            </a:r>
            <a:r>
              <a:rPr lang="en-US" sz="1200" dirty="0" err="1"/>
              <a:t>pfd.cDepthBits</a:t>
            </a:r>
            <a:r>
              <a:rPr lang="en-US" sz="1200" dirty="0"/>
              <a:t> = 16;</a:t>
            </a:r>
          </a:p>
          <a:p>
            <a:pPr>
              <a:buNone/>
            </a:pPr>
            <a:r>
              <a:rPr lang="en-US" sz="1200" dirty="0"/>
              <a:t>    </a:t>
            </a:r>
            <a:r>
              <a:rPr lang="en-US" sz="1200" dirty="0" err="1"/>
              <a:t>pfd.iLayerType</a:t>
            </a:r>
            <a:r>
              <a:rPr lang="en-US" sz="1200" dirty="0"/>
              <a:t> = PFD_MAIN_PLANE;</a:t>
            </a:r>
          </a:p>
          <a:p>
            <a:pPr>
              <a:buNone/>
            </a:pPr>
            <a:r>
              <a:rPr lang="en-US" sz="1200" dirty="0"/>
              <a:t>    </a:t>
            </a:r>
            <a:r>
              <a:rPr lang="en-US" sz="1200" dirty="0" err="1"/>
              <a:t>iFormat</a:t>
            </a:r>
            <a:r>
              <a:rPr lang="en-US" sz="1200" dirty="0"/>
              <a:t> = </a:t>
            </a:r>
            <a:r>
              <a:rPr lang="en-US" sz="1200" dirty="0" err="1"/>
              <a:t>ChoosePixelFormat</a:t>
            </a:r>
            <a:r>
              <a:rPr lang="en-US" sz="1200" dirty="0"/>
              <a:t>(*</a:t>
            </a:r>
            <a:r>
              <a:rPr lang="en-US" sz="1200" dirty="0" err="1"/>
              <a:t>hDC</a:t>
            </a:r>
            <a:r>
              <a:rPr lang="en-US" sz="1200" dirty="0"/>
              <a:t>, &amp;pfd);</a:t>
            </a:r>
          </a:p>
          <a:p>
            <a:pPr>
              <a:buNone/>
            </a:pPr>
            <a:endParaRPr lang="en-US" sz="1200" dirty="0"/>
          </a:p>
          <a:p>
            <a:pPr>
              <a:buNone/>
            </a:pPr>
            <a:r>
              <a:rPr lang="en-US" sz="1200" dirty="0"/>
              <a:t>    </a:t>
            </a:r>
            <a:r>
              <a:rPr lang="en-US" sz="1200" dirty="0" err="1"/>
              <a:t>SetPixelFormat</a:t>
            </a:r>
            <a:r>
              <a:rPr lang="en-US" sz="1200" dirty="0"/>
              <a:t>(*</a:t>
            </a:r>
            <a:r>
              <a:rPr lang="en-US" sz="1200" dirty="0" err="1"/>
              <a:t>hDC</a:t>
            </a:r>
            <a:r>
              <a:rPr lang="en-US" sz="1200" dirty="0"/>
              <a:t>, </a:t>
            </a:r>
            <a:r>
              <a:rPr lang="en-US" sz="1200" dirty="0" err="1"/>
              <a:t>iFormat</a:t>
            </a:r>
            <a:r>
              <a:rPr lang="en-US" sz="1200" dirty="0"/>
              <a:t>, &amp;pfd);</a:t>
            </a:r>
          </a:p>
        </p:txBody>
      </p:sp>
      <p:sp>
        <p:nvSpPr>
          <p:cNvPr id="5" name="Text Placeholder 4"/>
          <p:cNvSpPr>
            <a:spLocks noGrp="1"/>
          </p:cNvSpPr>
          <p:nvPr>
            <p:ph type="body" sz="half" idx="2"/>
          </p:nvPr>
        </p:nvSpPr>
        <p:spPr>
          <a:xfrm>
            <a:off x="6843774" y="194094"/>
            <a:ext cx="4845018" cy="5395821"/>
          </a:xfrm>
        </p:spPr>
        <p:txBody>
          <a:bodyPr/>
          <a:lstStyle/>
          <a:p>
            <a:r>
              <a:rPr lang="en-US" sz="1200" dirty="0"/>
              <a:t>/* create and enable the render context (RC) */</a:t>
            </a:r>
          </a:p>
          <a:p>
            <a:r>
              <a:rPr lang="en-US" sz="1200" dirty="0"/>
              <a:t>    *</a:t>
            </a:r>
            <a:r>
              <a:rPr lang="en-US" sz="1200" dirty="0" err="1"/>
              <a:t>hRC</a:t>
            </a:r>
            <a:r>
              <a:rPr lang="en-US" sz="1200" dirty="0"/>
              <a:t> = </a:t>
            </a:r>
            <a:r>
              <a:rPr lang="en-US" sz="1200" dirty="0" err="1"/>
              <a:t>wglCreateContext</a:t>
            </a:r>
            <a:r>
              <a:rPr lang="en-US" sz="1200" dirty="0"/>
              <a:t>(*</a:t>
            </a:r>
            <a:r>
              <a:rPr lang="en-US" sz="1200" dirty="0" err="1"/>
              <a:t>hDC</a:t>
            </a:r>
            <a:r>
              <a:rPr lang="en-US" sz="1200" dirty="0"/>
              <a:t>);</a:t>
            </a:r>
          </a:p>
          <a:p>
            <a:endParaRPr lang="en-US" sz="1200" dirty="0"/>
          </a:p>
          <a:p>
            <a:r>
              <a:rPr lang="en-US" sz="1200" dirty="0"/>
              <a:t>    </a:t>
            </a:r>
            <a:r>
              <a:rPr lang="en-US" sz="1200" dirty="0" err="1"/>
              <a:t>wglMakeCurrent</a:t>
            </a:r>
            <a:r>
              <a:rPr lang="en-US" sz="1200" dirty="0"/>
              <a:t>(*</a:t>
            </a:r>
            <a:r>
              <a:rPr lang="en-US" sz="1200" dirty="0" err="1"/>
              <a:t>hDC</a:t>
            </a:r>
            <a:r>
              <a:rPr lang="en-US" sz="1200" dirty="0"/>
              <a:t>, *</a:t>
            </a:r>
            <a:r>
              <a:rPr lang="en-US" sz="1200" dirty="0" err="1"/>
              <a:t>hRC</a:t>
            </a:r>
            <a:r>
              <a:rPr lang="en-US" sz="1200" dirty="0"/>
              <a:t>);</a:t>
            </a:r>
          </a:p>
          <a:p>
            <a:r>
              <a:rPr lang="en-US" sz="1200" dirty="0"/>
              <a:t>}</a:t>
            </a:r>
          </a:p>
          <a:p>
            <a:endParaRPr lang="en-US" sz="1200" dirty="0"/>
          </a:p>
          <a:p>
            <a:r>
              <a:rPr lang="en-US" sz="1200" dirty="0"/>
              <a:t>void </a:t>
            </a:r>
            <a:r>
              <a:rPr lang="en-US" sz="1200" dirty="0" err="1"/>
              <a:t>DisableOpenGL</a:t>
            </a:r>
            <a:r>
              <a:rPr lang="en-US" sz="1200" dirty="0"/>
              <a:t> (HWND </a:t>
            </a:r>
            <a:r>
              <a:rPr lang="en-US" sz="1200" dirty="0" err="1"/>
              <a:t>hwnd</a:t>
            </a:r>
            <a:r>
              <a:rPr lang="en-US" sz="1200" dirty="0"/>
              <a:t>, HDC </a:t>
            </a:r>
            <a:r>
              <a:rPr lang="en-US" sz="1200" dirty="0" err="1"/>
              <a:t>hDC</a:t>
            </a:r>
            <a:r>
              <a:rPr lang="en-US" sz="1200" dirty="0"/>
              <a:t>, HGLRC </a:t>
            </a:r>
            <a:r>
              <a:rPr lang="en-US" sz="1200" dirty="0" err="1"/>
              <a:t>hRC</a:t>
            </a:r>
            <a:r>
              <a:rPr lang="en-US" sz="1200" dirty="0"/>
              <a:t>)</a:t>
            </a:r>
          </a:p>
          <a:p>
            <a:r>
              <a:rPr lang="en-US" sz="1200" dirty="0"/>
              <a:t>{</a:t>
            </a:r>
          </a:p>
          <a:p>
            <a:r>
              <a:rPr lang="en-US" sz="1200" dirty="0"/>
              <a:t>    </a:t>
            </a:r>
            <a:r>
              <a:rPr lang="en-US" sz="1200" dirty="0" err="1"/>
              <a:t>wglMakeCurrent</a:t>
            </a:r>
            <a:r>
              <a:rPr lang="en-US" sz="1200" dirty="0"/>
              <a:t>(NULL, NULL);</a:t>
            </a:r>
          </a:p>
          <a:p>
            <a:r>
              <a:rPr lang="en-US" sz="1200" dirty="0"/>
              <a:t>    </a:t>
            </a:r>
            <a:r>
              <a:rPr lang="en-US" sz="1200" dirty="0" err="1"/>
              <a:t>wglDeleteContext</a:t>
            </a:r>
            <a:r>
              <a:rPr lang="en-US" sz="1200" dirty="0"/>
              <a:t>(</a:t>
            </a:r>
            <a:r>
              <a:rPr lang="en-US" sz="1200" dirty="0" err="1"/>
              <a:t>hRC</a:t>
            </a:r>
            <a:r>
              <a:rPr lang="en-US" sz="1200" dirty="0"/>
              <a:t>);</a:t>
            </a:r>
          </a:p>
          <a:p>
            <a:r>
              <a:rPr lang="en-US" sz="1200" dirty="0"/>
              <a:t>    </a:t>
            </a:r>
            <a:r>
              <a:rPr lang="en-US" sz="1200" dirty="0" err="1"/>
              <a:t>ReleaseDC</a:t>
            </a:r>
            <a:r>
              <a:rPr lang="en-US" sz="1200" dirty="0"/>
              <a:t>(</a:t>
            </a:r>
            <a:r>
              <a:rPr lang="en-US" sz="1200" dirty="0" err="1"/>
              <a:t>hwnd</a:t>
            </a:r>
            <a:r>
              <a:rPr lang="en-US" sz="1200" dirty="0"/>
              <a:t>, </a:t>
            </a:r>
            <a:r>
              <a:rPr lang="en-US" sz="1200" dirty="0" err="1"/>
              <a:t>hDC</a:t>
            </a:r>
            <a:r>
              <a:rPr lang="en-US" sz="1200" dirty="0"/>
              <a:t>);</a:t>
            </a:r>
          </a:p>
          <a:p>
            <a:r>
              <a:rPr lang="en-US" sz="1200" dirty="0"/>
              <a:t>}</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7</a:t>
            </a:fld>
            <a:endParaRPr lang="en-US" altLang="en-US"/>
          </a:p>
        </p:txBody>
      </p:sp>
      <p:sp>
        <p:nvSpPr>
          <p:cNvPr id="6" name="Bent-Up Arrow 5"/>
          <p:cNvSpPr/>
          <p:nvPr/>
        </p:nvSpPr>
        <p:spPr>
          <a:xfrm>
            <a:off x="3726612" y="5132719"/>
            <a:ext cx="388189" cy="3795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344"/>
            <a:ext cx="10515600" cy="1325563"/>
          </a:xfrm>
        </p:spPr>
        <p:txBody>
          <a:bodyPr/>
          <a:lstStyle/>
          <a:p>
            <a:r>
              <a:rPr lang="en-US" dirty="0">
                <a:latin typeface="Arial Black" pitchFamily="34" charset="0"/>
              </a:rPr>
              <a:t>APPLICATIONS:</a:t>
            </a:r>
          </a:p>
        </p:txBody>
      </p:sp>
      <p:sp>
        <p:nvSpPr>
          <p:cNvPr id="3" name="Content Placeholder 2"/>
          <p:cNvSpPr>
            <a:spLocks noGrp="1"/>
          </p:cNvSpPr>
          <p:nvPr>
            <p:ph idx="1"/>
          </p:nvPr>
        </p:nvSpPr>
        <p:spPr>
          <a:xfrm>
            <a:off x="653279" y="1231496"/>
            <a:ext cx="10515600" cy="4351338"/>
          </a:xfrm>
        </p:spPr>
        <p:txBody>
          <a:bodyPr/>
          <a:lstStyle/>
          <a:p>
            <a:r>
              <a:rPr lang="en-US" dirty="0"/>
              <a:t>2D computer graphics are mainly used in applications that were originally developed upon traditional </a:t>
            </a:r>
            <a:r>
              <a:rPr lang="en-US" dirty="0">
                <a:hlinkClick r:id="rId2" tooltip="Printing"/>
              </a:rPr>
              <a:t>printing</a:t>
            </a:r>
            <a:r>
              <a:rPr lang="en-US" dirty="0"/>
              <a:t> and </a:t>
            </a:r>
            <a:r>
              <a:rPr lang="en-US" dirty="0">
                <a:hlinkClick r:id="rId3" tooltip="Drawing"/>
              </a:rPr>
              <a:t>drawing</a:t>
            </a:r>
            <a:r>
              <a:rPr lang="en-US" dirty="0"/>
              <a:t> technologies, such as </a:t>
            </a:r>
            <a:r>
              <a:rPr lang="en-US" dirty="0">
                <a:hlinkClick r:id="rId4" tooltip="Typography"/>
              </a:rPr>
              <a:t>typography</a:t>
            </a:r>
            <a:r>
              <a:rPr lang="en-US" dirty="0"/>
              <a:t>, </a:t>
            </a:r>
            <a:r>
              <a:rPr lang="en-US" dirty="0">
                <a:hlinkClick r:id="rId5" tooltip="Cartography"/>
              </a:rPr>
              <a:t>cartography</a:t>
            </a:r>
            <a:r>
              <a:rPr lang="en-US" dirty="0"/>
              <a:t>, </a:t>
            </a:r>
            <a:r>
              <a:rPr lang="en-US" dirty="0">
                <a:hlinkClick r:id="rId6" tooltip="Technical drawing"/>
              </a:rPr>
              <a:t>technical drawing</a:t>
            </a:r>
            <a:r>
              <a:rPr lang="en-US" dirty="0"/>
              <a:t>, </a:t>
            </a:r>
            <a:r>
              <a:rPr lang="en-US" dirty="0">
                <a:hlinkClick r:id="rId7" tooltip="Advertising"/>
              </a:rPr>
              <a:t>advertising</a:t>
            </a:r>
            <a:r>
              <a:rPr lang="en-US" dirty="0"/>
              <a:t>, etc. In those applications, the two-dimensional </a:t>
            </a:r>
            <a:r>
              <a:rPr lang="en-US" dirty="0">
                <a:hlinkClick r:id="rId8" tooltip="Image"/>
              </a:rPr>
              <a:t>image</a:t>
            </a:r>
            <a:r>
              <a:rPr lang="en-US" dirty="0"/>
              <a:t> is not just a representation of a real-world object, but an independent artifact with added semantic value.</a:t>
            </a:r>
          </a:p>
          <a:p>
            <a:r>
              <a:rPr lang="en-US" dirty="0"/>
              <a:t>In many domains, such as </a:t>
            </a:r>
            <a:r>
              <a:rPr lang="en-US" dirty="0">
                <a:hlinkClick r:id="rId9" tooltip="Desktop publishing"/>
              </a:rPr>
              <a:t>desktop publishing</a:t>
            </a:r>
            <a:r>
              <a:rPr lang="en-US" dirty="0"/>
              <a:t>, </a:t>
            </a:r>
            <a:r>
              <a:rPr lang="en-US" dirty="0">
                <a:hlinkClick r:id="rId10" tooltip="Engineering"/>
              </a:rPr>
              <a:t>engineering</a:t>
            </a:r>
            <a:r>
              <a:rPr lang="en-US" dirty="0"/>
              <a:t>, and </a:t>
            </a:r>
            <a:r>
              <a:rPr lang="en-US" dirty="0">
                <a:hlinkClick r:id="rId11" tooltip="Business"/>
              </a:rPr>
              <a:t>business</a:t>
            </a:r>
            <a:r>
              <a:rPr lang="en-US" dirty="0"/>
              <a:t>, a description of a document based on 2D computer graphics techniques can be much smaller than the corresponding digital image—often by a factor of 1/1000 or more.</a:t>
            </a:r>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8</a:t>
            </a:fld>
            <a:endParaRPr lang="en-US" alt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LIMITATIONS:</a:t>
            </a:r>
          </a:p>
        </p:txBody>
      </p:sp>
      <p:sp>
        <p:nvSpPr>
          <p:cNvPr id="3" name="Content Placeholder 2"/>
          <p:cNvSpPr>
            <a:spLocks noGrp="1"/>
          </p:cNvSpPr>
          <p:nvPr>
            <p:ph idx="1"/>
          </p:nvPr>
        </p:nvSpPr>
        <p:spPr>
          <a:xfrm>
            <a:off x="722290" y="1593805"/>
            <a:ext cx="10515600" cy="4351338"/>
          </a:xfrm>
        </p:spPr>
        <p:txBody>
          <a:bodyPr/>
          <a:lstStyle/>
          <a:p>
            <a:r>
              <a:rPr lang="en-US" dirty="0"/>
              <a:t>Limited imagination.</a:t>
            </a:r>
          </a:p>
          <a:p>
            <a:r>
              <a:rPr lang="en-US" dirty="0"/>
              <a:t>Lack of simplicity .</a:t>
            </a:r>
          </a:p>
          <a:p>
            <a:r>
              <a:rPr lang="en-US" b="1" dirty="0"/>
              <a:t>2D is older less interesting, and less sought out than 3D animation</a:t>
            </a:r>
            <a:r>
              <a:rPr lang="en-US" dirty="0"/>
              <a:t>. It is the less desirable of the two technologies and, despite the quick learning time, can take more time to produce in entirety than 3D since the program 2D is built on is less advanced..</a:t>
            </a:r>
          </a:p>
          <a:p>
            <a:endParaRPr lang="en-US" dirty="0"/>
          </a:p>
        </p:txBody>
      </p:sp>
      <p:sp>
        <p:nvSpPr>
          <p:cNvPr id="4" name="Slide Number Placeholder 3"/>
          <p:cNvSpPr>
            <a:spLocks noGrp="1"/>
          </p:cNvSpPr>
          <p:nvPr>
            <p:ph type="sldNum" sz="quarter" idx="12"/>
          </p:nvPr>
        </p:nvSpPr>
        <p:spPr/>
        <p:txBody>
          <a:bodyPr/>
          <a:lstStyle/>
          <a:p>
            <a:fld id="{815EC703-C051-410C-8BA1-62752E291E83}" type="slidenum">
              <a:rPr lang="en-US" altLang="en-US" smtClean="0"/>
              <a:pPr/>
              <a:t>9</a:t>
            </a:fld>
            <a:endParaRPr lang="en-US" altLang="en-US"/>
          </a:p>
        </p:txBody>
      </p:sp>
    </p:spTree>
    <p:extLst>
      <p:ext uri="{BB962C8B-B14F-4D97-AF65-F5344CB8AC3E}">
        <p14:creationId xmlns:p14="http://schemas.microsoft.com/office/powerpoint/2010/main" val="12330211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1338</Words>
  <Application>Microsoft Office PowerPoint</Application>
  <PresentationFormat>Widescreen</PresentationFormat>
  <Paragraphs>203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Arial Black</vt:lpstr>
      <vt:lpstr>Calibri</vt:lpstr>
      <vt:lpstr>Calibri Light</vt:lpstr>
      <vt:lpstr>Times New Roman</vt:lpstr>
      <vt:lpstr>Office Theme</vt:lpstr>
      <vt:lpstr>Computer Graphics Mini Project  CSE2066</vt:lpstr>
      <vt:lpstr>INTRODUCTION: </vt:lpstr>
      <vt:lpstr>Algorithms used: </vt:lpstr>
      <vt:lpstr> </vt:lpstr>
      <vt:lpstr> </vt:lpstr>
      <vt:lpstr> </vt:lpstr>
      <vt:lpstr> </vt:lpstr>
      <vt:lpstr>APPLICATIONS:</vt:lpstr>
      <vt:lpstr>LIMITATIONS:</vt:lpstr>
      <vt:lpstr>SUMMARY:</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RAJAVARDHAN R</cp:lastModifiedBy>
  <cp:revision>8</cp:revision>
  <dcterms:created xsi:type="dcterms:W3CDTF">2018-05-27T15:06:17Z</dcterms:created>
  <dcterms:modified xsi:type="dcterms:W3CDTF">2022-12-25T13:48:24Z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744f4a158d70478aa2493423c3099a99</vt:lpwstr>
  </property>
</Properties>
</file>