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17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sp>
        <p:nvSpPr>
          <p:cNvPr id="4" name="Text 2"/>
          <p:cNvSpPr/>
          <p:nvPr/>
        </p:nvSpPr>
        <p:spPr>
          <a:xfrm>
            <a:off x="833199" y="1895720"/>
            <a:ext cx="7477601" cy="2580496"/>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Configuring Saltstack: Configuring Firewall, Configuring Salt Minion</a:t>
            </a:r>
            <a:endParaRPr lang="en-US" sz="5249" dirty="0"/>
          </a:p>
        </p:txBody>
      </p:sp>
      <p:sp>
        <p:nvSpPr>
          <p:cNvPr id="5" name="Text 3"/>
          <p:cNvSpPr/>
          <p:nvPr/>
        </p:nvSpPr>
        <p:spPr>
          <a:xfrm>
            <a:off x="833199" y="4807021"/>
            <a:ext cx="74776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Learn all about configuring Saltstack with this comprehensive guide. From configuring firewalls to setting up Salt Minions, we cover it all!</a:t>
            </a:r>
            <a:endParaRPr lang="en-US" sz="1750" dirty="0"/>
          </a:p>
        </p:txBody>
      </p:sp>
      <p:sp>
        <p:nvSpPr>
          <p:cNvPr id="6" name="Shape 4"/>
          <p:cNvSpPr/>
          <p:nvPr/>
        </p:nvSpPr>
        <p:spPr>
          <a:xfrm>
            <a:off x="833199" y="5876378"/>
            <a:ext cx="355402" cy="352788"/>
          </a:xfrm>
          <a:prstGeom prst="roundRect">
            <a:avLst>
              <a:gd name="adj" fmla="val 25916657"/>
            </a:avLst>
          </a:prstGeom>
          <a:solidFill>
            <a:srgbClr val="3E9BFE"/>
          </a:solidFill>
          <a:ln w="7620">
            <a:solidFill>
              <a:srgbClr val="FFFFFF"/>
            </a:solidFill>
            <a:prstDash val="solid"/>
          </a:ln>
        </p:spPr>
        <p:txBody>
          <a:bodyPr/>
          <a:lstStyle/>
          <a:p>
            <a:endParaRPr lang="en-US"/>
          </a:p>
        </p:txBody>
      </p:sp>
      <p:sp>
        <p:nvSpPr>
          <p:cNvPr id="7" name="Text 5"/>
          <p:cNvSpPr/>
          <p:nvPr/>
        </p:nvSpPr>
        <p:spPr>
          <a:xfrm>
            <a:off x="919996" y="5871296"/>
            <a:ext cx="181689" cy="363071"/>
          </a:xfrm>
          <a:prstGeom prst="rect">
            <a:avLst/>
          </a:prstGeom>
          <a:noFill/>
          <a:ln/>
        </p:spPr>
        <p:txBody>
          <a:bodyPr wrap="none" rtlCol="0" anchor="t"/>
          <a:lstStyle/>
          <a:p>
            <a:pPr marL="0" indent="0" algn="ctr">
              <a:lnSpc>
                <a:spcPts val="2880"/>
              </a:lnSpc>
              <a:buNone/>
            </a:pPr>
            <a:r>
              <a:rPr lang="en-US" sz="1152" kern="0" spc="-35" dirty="0">
                <a:solidFill>
                  <a:srgbClr val="3C3838"/>
                </a:solidFill>
                <a:latin typeface="Inter" pitchFamily="34" charset="0"/>
                <a:ea typeface="Inter" pitchFamily="34" charset="-122"/>
                <a:cs typeface="Inter" pitchFamily="34" charset="-120"/>
              </a:rPr>
              <a:t>ek</a:t>
            </a:r>
            <a:endParaRPr lang="en-US" sz="1152" dirty="0"/>
          </a:p>
        </p:txBody>
      </p:sp>
      <p:sp>
        <p:nvSpPr>
          <p:cNvPr id="8" name="Text 6"/>
          <p:cNvSpPr/>
          <p:nvPr/>
        </p:nvSpPr>
        <p:spPr>
          <a:xfrm>
            <a:off x="1299686" y="5881814"/>
            <a:ext cx="2689265" cy="385999"/>
          </a:xfrm>
          <a:prstGeom prst="rect">
            <a:avLst/>
          </a:prstGeom>
          <a:noFill/>
          <a:ln/>
        </p:spPr>
        <p:txBody>
          <a:bodyPr wrap="none" rtlCol="0" anchor="t"/>
          <a:lstStyle/>
          <a:p>
            <a:pPr marL="0" indent="0" algn="l">
              <a:lnSpc>
                <a:spcPts val="3062"/>
              </a:lnSpc>
              <a:buNone/>
            </a:pPr>
            <a:r>
              <a:rPr lang="en-US" sz="2187" b="1" kern="0" spc="-35">
                <a:solidFill>
                  <a:srgbClr val="272525"/>
                </a:solidFill>
                <a:latin typeface="Inter" pitchFamily="34" charset="0"/>
                <a:ea typeface="Inter" pitchFamily="34" charset="-122"/>
                <a:cs typeface="Inter" pitchFamily="34" charset="-120"/>
              </a:rPr>
              <a:t>by Charanjit Singh</a:t>
            </a:r>
            <a:endParaRPr lang="en-US" sz="2187" dirty="0"/>
          </a:p>
        </p:txBody>
      </p:sp>
      <p:pic>
        <p:nvPicPr>
          <p:cNvPr id="9" name="Image 0" descr="preencoded.png"/>
          <p:cNvPicPr>
            <a:picLocks noChangeAspect="1"/>
          </p:cNvPicPr>
          <p:nvPr/>
        </p:nvPicPr>
        <p:blipFill>
          <a:blip r:embed="rId3"/>
          <a:stretch>
            <a:fillRect/>
          </a:stretch>
        </p:blipFill>
        <p:spPr>
          <a:xfrm>
            <a:off x="9144000" y="0"/>
            <a:ext cx="5486400" cy="8169088"/>
          </a:xfrm>
          <a:prstGeom prst="rect">
            <a:avLst/>
          </a:prstGeom>
        </p:spPr>
      </p:pic>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sp>
        <p:nvSpPr>
          <p:cNvPr id="4" name="Text 2"/>
          <p:cNvSpPr/>
          <p:nvPr/>
        </p:nvSpPr>
        <p:spPr>
          <a:xfrm>
            <a:off x="833199" y="4448087"/>
            <a:ext cx="5631775"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Overview of Saltstack</a:t>
            </a:r>
            <a:endParaRPr lang="en-US" sz="4374" dirty="0"/>
          </a:p>
        </p:txBody>
      </p:sp>
      <p:sp>
        <p:nvSpPr>
          <p:cNvPr id="5" name="Text 3"/>
          <p:cNvSpPr/>
          <p:nvPr/>
        </p:nvSpPr>
        <p:spPr>
          <a:xfrm>
            <a:off x="833199" y="5495697"/>
            <a:ext cx="129640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Saltstack is a powerful automation and orchestration tool that can help you manage your infrastructure at scale. It uses a client-server architecture and can manage thousands of servers with ease. With Saltstack, you can configure, deploy and manage your entire infrastructure using code.</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965431"/>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sp>
        <p:nvSpPr>
          <p:cNvPr id="4" name="Text 2"/>
          <p:cNvSpPr/>
          <p:nvPr/>
        </p:nvSpPr>
        <p:spPr>
          <a:xfrm>
            <a:off x="583168" y="1488093"/>
            <a:ext cx="4280892" cy="501704"/>
          </a:xfrm>
          <a:prstGeom prst="rect">
            <a:avLst/>
          </a:prstGeom>
          <a:noFill/>
          <a:ln/>
        </p:spPr>
        <p:txBody>
          <a:bodyPr wrap="none" rtlCol="0" anchor="t"/>
          <a:lstStyle/>
          <a:p>
            <a:pPr marL="0" indent="0">
              <a:lnSpc>
                <a:spcPts val="3980"/>
              </a:lnSpc>
              <a:buNone/>
            </a:pPr>
            <a:r>
              <a:rPr lang="en-US" sz="3062" b="1" kern="0" spc="-92" dirty="0">
                <a:solidFill>
                  <a:srgbClr val="000000"/>
                </a:solidFill>
                <a:latin typeface="Inter" pitchFamily="34" charset="0"/>
                <a:ea typeface="Inter" pitchFamily="34" charset="-122"/>
                <a:cs typeface="Inter" pitchFamily="34" charset="-120"/>
              </a:rPr>
              <a:t>Configuring Salt Master</a:t>
            </a:r>
            <a:endParaRPr lang="en-US" sz="3062" dirty="0"/>
          </a:p>
        </p:txBody>
      </p:sp>
      <p:pic>
        <p:nvPicPr>
          <p:cNvPr id="5" name="Image 0" descr="preencoded.png"/>
          <p:cNvPicPr>
            <a:picLocks noChangeAspect="1"/>
          </p:cNvPicPr>
          <p:nvPr/>
        </p:nvPicPr>
        <p:blipFill>
          <a:blip r:embed="rId3"/>
          <a:stretch>
            <a:fillRect/>
          </a:stretch>
        </p:blipFill>
        <p:spPr>
          <a:xfrm>
            <a:off x="583168" y="2329467"/>
            <a:ext cx="4332446" cy="2657908"/>
          </a:xfrm>
          <a:prstGeom prst="rect">
            <a:avLst/>
          </a:prstGeom>
        </p:spPr>
      </p:pic>
      <p:sp>
        <p:nvSpPr>
          <p:cNvPr id="6" name="Text 3"/>
          <p:cNvSpPr/>
          <p:nvPr/>
        </p:nvSpPr>
        <p:spPr>
          <a:xfrm>
            <a:off x="583168" y="5180256"/>
            <a:ext cx="1555313" cy="250793"/>
          </a:xfrm>
          <a:prstGeom prst="rect">
            <a:avLst/>
          </a:prstGeom>
          <a:noFill/>
          <a:ln/>
        </p:spPr>
        <p:txBody>
          <a:bodyPr wrap="none" rtlCol="0" anchor="t"/>
          <a:lstStyle/>
          <a:p>
            <a:pPr marL="0" indent="0" algn="l">
              <a:lnSpc>
                <a:spcPts val="1990"/>
              </a:lnSpc>
              <a:buNone/>
            </a:pPr>
            <a:r>
              <a:rPr lang="en-US" sz="1531" b="1" kern="0" spc="-46" dirty="0">
                <a:solidFill>
                  <a:srgbClr val="000000"/>
                </a:solidFill>
                <a:latin typeface="Inter" pitchFamily="34" charset="0"/>
                <a:ea typeface="Inter" pitchFamily="34" charset="-122"/>
                <a:cs typeface="Inter" pitchFamily="34" charset="-120"/>
              </a:rPr>
              <a:t>Server Setup</a:t>
            </a:r>
            <a:endParaRPr lang="en-US" sz="1531" dirty="0"/>
          </a:p>
        </p:txBody>
      </p:sp>
      <p:sp>
        <p:nvSpPr>
          <p:cNvPr id="7" name="Text 4"/>
          <p:cNvSpPr/>
          <p:nvPr/>
        </p:nvSpPr>
        <p:spPr>
          <a:xfrm>
            <a:off x="583168" y="5569919"/>
            <a:ext cx="4332446" cy="1110958"/>
          </a:xfrm>
          <a:prstGeom prst="rect">
            <a:avLst/>
          </a:prstGeom>
          <a:noFill/>
          <a:ln/>
        </p:spPr>
        <p:txBody>
          <a:bodyPr wrap="square" rtlCol="0" anchor="t"/>
          <a:lstStyle/>
          <a:p>
            <a:pPr marL="0" indent="0" algn="l">
              <a:lnSpc>
                <a:spcPts val="2204"/>
              </a:lnSpc>
              <a:buNone/>
            </a:pPr>
            <a:r>
              <a:rPr lang="en-US" sz="1225" kern="0" spc="-24" dirty="0">
                <a:solidFill>
                  <a:srgbClr val="272525"/>
                </a:solidFill>
                <a:latin typeface="Inter" pitchFamily="34" charset="0"/>
                <a:ea typeface="Inter" pitchFamily="34" charset="-122"/>
                <a:cs typeface="Inter" pitchFamily="34" charset="-120"/>
              </a:rPr>
              <a:t>Before we begin, we need to set up a Salt Master server. This server will act as the central point of control for all your Salt Minions. Make sure to choose a powerful server, as the Salt Master will need to handle a lot of traffic.</a:t>
            </a:r>
            <a:endParaRPr lang="en-US" sz="1225" dirty="0"/>
          </a:p>
        </p:txBody>
      </p:sp>
      <p:pic>
        <p:nvPicPr>
          <p:cNvPr id="8" name="Image 1" descr="preencoded.png"/>
          <p:cNvPicPr>
            <a:picLocks noChangeAspect="1"/>
          </p:cNvPicPr>
          <p:nvPr/>
        </p:nvPicPr>
        <p:blipFill>
          <a:blip r:embed="rId4"/>
          <a:stretch>
            <a:fillRect/>
          </a:stretch>
        </p:blipFill>
        <p:spPr>
          <a:xfrm>
            <a:off x="5148858" y="2329467"/>
            <a:ext cx="4332565" cy="2658027"/>
          </a:xfrm>
          <a:prstGeom prst="rect">
            <a:avLst/>
          </a:prstGeom>
        </p:spPr>
      </p:pic>
      <p:sp>
        <p:nvSpPr>
          <p:cNvPr id="9" name="Text 5"/>
          <p:cNvSpPr/>
          <p:nvPr/>
        </p:nvSpPr>
        <p:spPr>
          <a:xfrm>
            <a:off x="5148858" y="5180374"/>
            <a:ext cx="1555313" cy="250793"/>
          </a:xfrm>
          <a:prstGeom prst="rect">
            <a:avLst/>
          </a:prstGeom>
          <a:noFill/>
          <a:ln/>
        </p:spPr>
        <p:txBody>
          <a:bodyPr wrap="none" rtlCol="0" anchor="t"/>
          <a:lstStyle/>
          <a:p>
            <a:pPr marL="0" indent="0" algn="l">
              <a:lnSpc>
                <a:spcPts val="1990"/>
              </a:lnSpc>
              <a:buNone/>
            </a:pPr>
            <a:r>
              <a:rPr lang="en-US" sz="1531" b="1" kern="0" spc="-46" dirty="0">
                <a:solidFill>
                  <a:srgbClr val="000000"/>
                </a:solidFill>
                <a:latin typeface="Inter" pitchFamily="34" charset="0"/>
                <a:ea typeface="Inter" pitchFamily="34" charset="-122"/>
                <a:cs typeface="Inter" pitchFamily="34" charset="-120"/>
              </a:rPr>
              <a:t>Terminal Setup</a:t>
            </a:r>
            <a:endParaRPr lang="en-US" sz="1531" dirty="0"/>
          </a:p>
        </p:txBody>
      </p:sp>
      <p:sp>
        <p:nvSpPr>
          <p:cNvPr id="10" name="Text 6"/>
          <p:cNvSpPr/>
          <p:nvPr/>
        </p:nvSpPr>
        <p:spPr>
          <a:xfrm>
            <a:off x="5148858" y="5570037"/>
            <a:ext cx="4332565" cy="833219"/>
          </a:xfrm>
          <a:prstGeom prst="rect">
            <a:avLst/>
          </a:prstGeom>
          <a:noFill/>
          <a:ln/>
        </p:spPr>
        <p:txBody>
          <a:bodyPr wrap="square" rtlCol="0" anchor="t"/>
          <a:lstStyle/>
          <a:p>
            <a:pPr marL="0" indent="0" algn="l">
              <a:lnSpc>
                <a:spcPts val="2204"/>
              </a:lnSpc>
              <a:buNone/>
            </a:pPr>
            <a:r>
              <a:rPr lang="en-US" sz="1225" kern="0" spc="-24" dirty="0">
                <a:solidFill>
                  <a:srgbClr val="272525"/>
                </a:solidFill>
                <a:latin typeface="Inter" pitchFamily="34" charset="0"/>
                <a:ea typeface="Inter" pitchFamily="34" charset="-122"/>
                <a:cs typeface="Inter" pitchFamily="34" charset="-120"/>
              </a:rPr>
              <a:t>We also need to set up our terminal to communicate with the Salt Master. This involves installing the Saltstack CLI and configuring it to connect to your Salt Master.</a:t>
            </a:r>
            <a:endParaRPr lang="en-US" sz="1225" dirty="0"/>
          </a:p>
        </p:txBody>
      </p:sp>
      <p:pic>
        <p:nvPicPr>
          <p:cNvPr id="11" name="Image 2" descr="preencoded.png"/>
          <p:cNvPicPr>
            <a:picLocks noChangeAspect="1"/>
          </p:cNvPicPr>
          <p:nvPr/>
        </p:nvPicPr>
        <p:blipFill>
          <a:blip r:embed="rId5"/>
          <a:stretch>
            <a:fillRect/>
          </a:stretch>
        </p:blipFill>
        <p:spPr>
          <a:xfrm>
            <a:off x="9714667" y="2329467"/>
            <a:ext cx="4332565" cy="2658027"/>
          </a:xfrm>
          <a:prstGeom prst="rect">
            <a:avLst/>
          </a:prstGeom>
        </p:spPr>
      </p:pic>
      <p:sp>
        <p:nvSpPr>
          <p:cNvPr id="12" name="Text 7"/>
          <p:cNvSpPr/>
          <p:nvPr/>
        </p:nvSpPr>
        <p:spPr>
          <a:xfrm>
            <a:off x="9714667" y="5180374"/>
            <a:ext cx="1555313" cy="250793"/>
          </a:xfrm>
          <a:prstGeom prst="rect">
            <a:avLst/>
          </a:prstGeom>
          <a:noFill/>
          <a:ln/>
        </p:spPr>
        <p:txBody>
          <a:bodyPr wrap="none" rtlCol="0" anchor="t"/>
          <a:lstStyle/>
          <a:p>
            <a:pPr marL="0" indent="0" algn="l">
              <a:lnSpc>
                <a:spcPts val="1990"/>
              </a:lnSpc>
              <a:buNone/>
            </a:pPr>
            <a:r>
              <a:rPr lang="en-US" sz="1531" b="1" kern="0" spc="-46" dirty="0">
                <a:solidFill>
                  <a:srgbClr val="000000"/>
                </a:solidFill>
                <a:latin typeface="Inter" pitchFamily="34" charset="0"/>
                <a:ea typeface="Inter" pitchFamily="34" charset="-122"/>
                <a:cs typeface="Inter" pitchFamily="34" charset="-120"/>
              </a:rPr>
              <a:t>Key Exchange</a:t>
            </a:r>
            <a:endParaRPr lang="en-US" sz="1531" dirty="0"/>
          </a:p>
        </p:txBody>
      </p:sp>
      <p:sp>
        <p:nvSpPr>
          <p:cNvPr id="13" name="Text 8"/>
          <p:cNvSpPr/>
          <p:nvPr/>
        </p:nvSpPr>
        <p:spPr>
          <a:xfrm>
            <a:off x="9714667" y="5570037"/>
            <a:ext cx="4332565" cy="1110958"/>
          </a:xfrm>
          <a:prstGeom prst="rect">
            <a:avLst/>
          </a:prstGeom>
          <a:noFill/>
          <a:ln/>
        </p:spPr>
        <p:txBody>
          <a:bodyPr wrap="square" rtlCol="0" anchor="t"/>
          <a:lstStyle/>
          <a:p>
            <a:pPr marL="0" indent="0" algn="l">
              <a:lnSpc>
                <a:spcPts val="2204"/>
              </a:lnSpc>
              <a:buNone/>
            </a:pPr>
            <a:r>
              <a:rPr lang="en-US" sz="1225" kern="0" spc="-24" dirty="0">
                <a:solidFill>
                  <a:srgbClr val="272525"/>
                </a:solidFill>
                <a:latin typeface="Inter" pitchFamily="34" charset="0"/>
                <a:ea typeface="Inter" pitchFamily="34" charset="-122"/>
                <a:cs typeface="Inter" pitchFamily="34" charset="-120"/>
              </a:rPr>
              <a:t>Once the Salt Master and CLI are set up, we need to perform a key exchange to establish trust between the two. This is a one-time process and ensures that only authorized Salt Minions can communicate with the Salt Master.</a:t>
            </a:r>
            <a:endParaRPr lang="en-US" sz="1225"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sp>
        <p:nvSpPr>
          <p:cNvPr id="4" name="Text 2"/>
          <p:cNvSpPr/>
          <p:nvPr/>
        </p:nvSpPr>
        <p:spPr>
          <a:xfrm>
            <a:off x="833199" y="1389525"/>
            <a:ext cx="515314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Configuring Firewall</a:t>
            </a:r>
            <a:endParaRPr lang="en-US" sz="4374" dirty="0"/>
          </a:p>
        </p:txBody>
      </p:sp>
      <p:sp>
        <p:nvSpPr>
          <p:cNvPr id="5" name="Shape 3"/>
          <p:cNvSpPr/>
          <p:nvPr/>
        </p:nvSpPr>
        <p:spPr>
          <a:xfrm>
            <a:off x="833199" y="2591487"/>
            <a:ext cx="4173260" cy="4187958"/>
          </a:xfrm>
          <a:prstGeom prst="roundRect">
            <a:avLst>
              <a:gd name="adj" fmla="val 1315"/>
            </a:avLst>
          </a:prstGeom>
          <a:solidFill>
            <a:srgbClr val="DADBF1"/>
          </a:solidFill>
          <a:ln w="7620">
            <a:solidFill>
              <a:srgbClr val="B5B7E3"/>
            </a:solidFill>
            <a:prstDash val="solid"/>
          </a:ln>
        </p:spPr>
        <p:txBody>
          <a:bodyPr/>
          <a:lstStyle/>
          <a:p>
            <a:endParaRPr lang="en-US"/>
          </a:p>
        </p:txBody>
      </p:sp>
      <p:sp>
        <p:nvSpPr>
          <p:cNvPr id="6" name="Text 4"/>
          <p:cNvSpPr/>
          <p:nvPr/>
        </p:nvSpPr>
        <p:spPr>
          <a:xfrm>
            <a:off x="1062990" y="2819588"/>
            <a:ext cx="3425785"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Understanding the Firewall</a:t>
            </a:r>
            <a:endParaRPr lang="en-US" sz="2187" dirty="0"/>
          </a:p>
        </p:txBody>
      </p:sp>
      <p:sp>
        <p:nvSpPr>
          <p:cNvPr id="7" name="Text 5"/>
          <p:cNvSpPr/>
          <p:nvPr/>
        </p:nvSpPr>
        <p:spPr>
          <a:xfrm>
            <a:off x="1062990" y="3376367"/>
            <a:ext cx="3713678" cy="3174977"/>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A firewall is a network security system that monitors and controls incoming and outgoing network traffic based on predetermined security rules. It acts as a barrier between your network and external networks to prevent unauthorized access.</a:t>
            </a:r>
            <a:endParaRPr lang="en-US" sz="1750" dirty="0"/>
          </a:p>
        </p:txBody>
      </p:sp>
      <p:sp>
        <p:nvSpPr>
          <p:cNvPr id="8" name="Shape 6"/>
          <p:cNvSpPr/>
          <p:nvPr/>
        </p:nvSpPr>
        <p:spPr>
          <a:xfrm>
            <a:off x="5228630" y="2591487"/>
            <a:ext cx="4173260" cy="4187958"/>
          </a:xfrm>
          <a:prstGeom prst="roundRect">
            <a:avLst>
              <a:gd name="adj" fmla="val 1315"/>
            </a:avLst>
          </a:prstGeom>
          <a:solidFill>
            <a:srgbClr val="DADBF1"/>
          </a:solidFill>
          <a:ln w="7620">
            <a:solidFill>
              <a:srgbClr val="B5B7E3"/>
            </a:solidFill>
            <a:prstDash val="solid"/>
          </a:ln>
        </p:spPr>
        <p:txBody>
          <a:bodyPr/>
          <a:lstStyle/>
          <a:p>
            <a:endParaRPr lang="en-US"/>
          </a:p>
        </p:txBody>
      </p:sp>
      <p:sp>
        <p:nvSpPr>
          <p:cNvPr id="9" name="Text 7"/>
          <p:cNvSpPr/>
          <p:nvPr/>
        </p:nvSpPr>
        <p:spPr>
          <a:xfrm>
            <a:off x="5458420" y="2819588"/>
            <a:ext cx="3691057"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The Most Used Firewall Table</a:t>
            </a:r>
            <a:endParaRPr lang="en-US" sz="2187" dirty="0"/>
          </a:p>
        </p:txBody>
      </p:sp>
      <p:sp>
        <p:nvSpPr>
          <p:cNvPr id="10" name="Text 8"/>
          <p:cNvSpPr/>
          <p:nvPr/>
        </p:nvSpPr>
        <p:spPr>
          <a:xfrm>
            <a:off x="5458420" y="3376367"/>
            <a:ext cx="3713678" cy="3174977"/>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 most commonly used firewall table in Linux is iptables. It is a powerful command-line tool that allows you to control network traffic and create complex rules based on various criteria such as source and destination IP address, protocol, and port number.</a:t>
            </a:r>
            <a:endParaRPr lang="en-US" sz="1750" dirty="0"/>
          </a:p>
        </p:txBody>
      </p:sp>
      <p:sp>
        <p:nvSpPr>
          <p:cNvPr id="11" name="Shape 9"/>
          <p:cNvSpPr/>
          <p:nvPr/>
        </p:nvSpPr>
        <p:spPr>
          <a:xfrm>
            <a:off x="9624060" y="2591487"/>
            <a:ext cx="4173260" cy="4187958"/>
          </a:xfrm>
          <a:prstGeom prst="roundRect">
            <a:avLst>
              <a:gd name="adj" fmla="val 1315"/>
            </a:avLst>
          </a:prstGeom>
          <a:solidFill>
            <a:srgbClr val="DADBF1"/>
          </a:solidFill>
          <a:ln w="7620">
            <a:solidFill>
              <a:srgbClr val="B5B7E3"/>
            </a:solidFill>
            <a:prstDash val="solid"/>
          </a:ln>
        </p:spPr>
        <p:txBody>
          <a:bodyPr/>
          <a:lstStyle/>
          <a:p>
            <a:endParaRPr lang="en-US"/>
          </a:p>
        </p:txBody>
      </p:sp>
      <p:sp>
        <p:nvSpPr>
          <p:cNvPr id="12" name="Text 10"/>
          <p:cNvSpPr/>
          <p:nvPr/>
        </p:nvSpPr>
        <p:spPr>
          <a:xfrm>
            <a:off x="9853851" y="2819588"/>
            <a:ext cx="3334345"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Configuring Firewall Rules</a:t>
            </a:r>
            <a:endParaRPr lang="en-US" sz="2187" dirty="0"/>
          </a:p>
        </p:txBody>
      </p:sp>
      <p:sp>
        <p:nvSpPr>
          <p:cNvPr id="13" name="Text 11"/>
          <p:cNvSpPr/>
          <p:nvPr/>
        </p:nvSpPr>
        <p:spPr>
          <a:xfrm>
            <a:off x="9853851" y="3376367"/>
            <a:ext cx="3713678" cy="2778105"/>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To configure the firewall, we need to create a set of rules that define what traffic is allowed and what traffic is blocked. These rules should be based on your specific needs and should strike a balance between security and functionality.</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sp>
        <p:nvSpPr>
          <p:cNvPr id="4" name="Text 2"/>
          <p:cNvSpPr/>
          <p:nvPr/>
        </p:nvSpPr>
        <p:spPr>
          <a:xfrm>
            <a:off x="747355" y="544015"/>
            <a:ext cx="5447467" cy="642938"/>
          </a:xfrm>
          <a:prstGeom prst="rect">
            <a:avLst/>
          </a:prstGeom>
          <a:noFill/>
          <a:ln/>
        </p:spPr>
        <p:txBody>
          <a:bodyPr wrap="none" rtlCol="0" anchor="t"/>
          <a:lstStyle/>
          <a:p>
            <a:pPr marL="0" indent="0">
              <a:lnSpc>
                <a:spcPts val="5101"/>
              </a:lnSpc>
              <a:buNone/>
            </a:pPr>
            <a:r>
              <a:rPr lang="en-US" sz="3924" b="1" kern="0" spc="-118" dirty="0">
                <a:solidFill>
                  <a:srgbClr val="000000"/>
                </a:solidFill>
                <a:latin typeface="Inter" pitchFamily="34" charset="0"/>
                <a:ea typeface="Inter" pitchFamily="34" charset="-122"/>
                <a:cs typeface="Inter" pitchFamily="34" charset="-120"/>
              </a:rPr>
              <a:t>Configuring Salt Minion</a:t>
            </a:r>
            <a:endParaRPr lang="en-US" sz="3924" dirty="0"/>
          </a:p>
        </p:txBody>
      </p:sp>
      <p:pic>
        <p:nvPicPr>
          <p:cNvPr id="5" name="Image 0" descr="preencoded.png"/>
          <p:cNvPicPr>
            <a:picLocks noChangeAspect="1"/>
          </p:cNvPicPr>
          <p:nvPr/>
        </p:nvPicPr>
        <p:blipFill>
          <a:blip r:embed="rId3"/>
          <a:stretch>
            <a:fillRect/>
          </a:stretch>
        </p:blipFill>
        <p:spPr>
          <a:xfrm>
            <a:off x="747355" y="1622117"/>
            <a:ext cx="6418302" cy="3937638"/>
          </a:xfrm>
          <a:prstGeom prst="rect">
            <a:avLst/>
          </a:prstGeom>
        </p:spPr>
      </p:pic>
      <p:sp>
        <p:nvSpPr>
          <p:cNvPr id="6" name="Text 3"/>
          <p:cNvSpPr/>
          <p:nvPr/>
        </p:nvSpPr>
        <p:spPr>
          <a:xfrm>
            <a:off x="747355" y="5807002"/>
            <a:ext cx="2525435" cy="321469"/>
          </a:xfrm>
          <a:prstGeom prst="rect">
            <a:avLst/>
          </a:prstGeom>
          <a:noFill/>
          <a:ln/>
        </p:spPr>
        <p:txBody>
          <a:bodyPr wrap="none" rtlCol="0" anchor="t"/>
          <a:lstStyle/>
          <a:p>
            <a:pPr marL="0" indent="0" algn="l">
              <a:lnSpc>
                <a:spcPts val="2550"/>
              </a:lnSpc>
              <a:buNone/>
            </a:pPr>
            <a:r>
              <a:rPr lang="en-US" sz="1962" b="1" kern="0" spc="-59" dirty="0">
                <a:solidFill>
                  <a:srgbClr val="000000"/>
                </a:solidFill>
                <a:latin typeface="Inter" pitchFamily="34" charset="0"/>
                <a:ea typeface="Inter" pitchFamily="34" charset="-122"/>
                <a:cs typeface="Inter" pitchFamily="34" charset="-120"/>
              </a:rPr>
              <a:t>Setting Up Salt Minion</a:t>
            </a:r>
            <a:endParaRPr lang="en-US" sz="1962" dirty="0"/>
          </a:p>
        </p:txBody>
      </p:sp>
      <p:sp>
        <p:nvSpPr>
          <p:cNvPr id="7" name="Text 4"/>
          <p:cNvSpPr/>
          <p:nvPr/>
        </p:nvSpPr>
        <p:spPr>
          <a:xfrm>
            <a:off x="747355" y="6306460"/>
            <a:ext cx="6418302" cy="1424390"/>
          </a:xfrm>
          <a:prstGeom prst="rect">
            <a:avLst/>
          </a:prstGeom>
          <a:noFill/>
          <a:ln/>
        </p:spPr>
        <p:txBody>
          <a:bodyPr wrap="square" rtlCol="0" anchor="t"/>
          <a:lstStyle/>
          <a:p>
            <a:pPr marL="0" indent="0" algn="l">
              <a:lnSpc>
                <a:spcPts val="2825"/>
              </a:lnSpc>
              <a:buNone/>
            </a:pPr>
            <a:r>
              <a:rPr lang="en-US" sz="1569" kern="0" spc="-31" dirty="0">
                <a:solidFill>
                  <a:srgbClr val="272525"/>
                </a:solidFill>
                <a:latin typeface="Inter" pitchFamily="34" charset="0"/>
                <a:ea typeface="Inter" pitchFamily="34" charset="-122"/>
                <a:cs typeface="Inter" pitchFamily="34" charset="-120"/>
              </a:rPr>
              <a:t>A Salt Minion is a client that runs on your managed servers. It communicates with the Salt Master to receive instructions and execute them. To set up a Salt Minion, you need to install the Saltstack package on your server and configure it to connect to your Salt Master.</a:t>
            </a:r>
            <a:endParaRPr lang="en-US" sz="1569" dirty="0"/>
          </a:p>
        </p:txBody>
      </p:sp>
      <p:pic>
        <p:nvPicPr>
          <p:cNvPr id="8" name="Image 1" descr="preencoded.png"/>
          <p:cNvPicPr>
            <a:picLocks noChangeAspect="1"/>
          </p:cNvPicPr>
          <p:nvPr/>
        </p:nvPicPr>
        <p:blipFill>
          <a:blip r:embed="rId4"/>
          <a:stretch>
            <a:fillRect/>
          </a:stretch>
        </p:blipFill>
        <p:spPr>
          <a:xfrm>
            <a:off x="7464623" y="1622117"/>
            <a:ext cx="6418421" cy="3937638"/>
          </a:xfrm>
          <a:prstGeom prst="rect">
            <a:avLst/>
          </a:prstGeom>
        </p:spPr>
      </p:pic>
      <p:sp>
        <p:nvSpPr>
          <p:cNvPr id="9" name="Text 5"/>
          <p:cNvSpPr/>
          <p:nvPr/>
        </p:nvSpPr>
        <p:spPr>
          <a:xfrm>
            <a:off x="7464623" y="5807002"/>
            <a:ext cx="2983230" cy="321469"/>
          </a:xfrm>
          <a:prstGeom prst="rect">
            <a:avLst/>
          </a:prstGeom>
          <a:noFill/>
          <a:ln/>
        </p:spPr>
        <p:txBody>
          <a:bodyPr wrap="none" rtlCol="0" anchor="t"/>
          <a:lstStyle/>
          <a:p>
            <a:pPr marL="0" indent="0" algn="l">
              <a:lnSpc>
                <a:spcPts val="2550"/>
              </a:lnSpc>
              <a:buNone/>
            </a:pPr>
            <a:r>
              <a:rPr lang="en-US" sz="1962" b="1" kern="0" spc="-59" dirty="0">
                <a:solidFill>
                  <a:srgbClr val="000000"/>
                </a:solidFill>
                <a:latin typeface="Inter" pitchFamily="34" charset="0"/>
                <a:ea typeface="Inter" pitchFamily="34" charset="-122"/>
                <a:cs typeface="Inter" pitchFamily="34" charset="-120"/>
              </a:rPr>
              <a:t>Configuring Salt Minion ID</a:t>
            </a:r>
            <a:endParaRPr lang="en-US" sz="1962" dirty="0"/>
          </a:p>
        </p:txBody>
      </p:sp>
      <p:sp>
        <p:nvSpPr>
          <p:cNvPr id="10" name="Text 6"/>
          <p:cNvSpPr/>
          <p:nvPr/>
        </p:nvSpPr>
        <p:spPr>
          <a:xfrm>
            <a:off x="7464623" y="6306460"/>
            <a:ext cx="6418421" cy="1068293"/>
          </a:xfrm>
          <a:prstGeom prst="rect">
            <a:avLst/>
          </a:prstGeom>
          <a:noFill/>
          <a:ln/>
        </p:spPr>
        <p:txBody>
          <a:bodyPr wrap="square" rtlCol="0" anchor="t"/>
          <a:lstStyle/>
          <a:p>
            <a:pPr marL="0" indent="0" algn="l">
              <a:lnSpc>
                <a:spcPts val="2825"/>
              </a:lnSpc>
              <a:buNone/>
            </a:pPr>
            <a:r>
              <a:rPr lang="en-US" sz="1569" kern="0" spc="-31" dirty="0">
                <a:solidFill>
                  <a:srgbClr val="272525"/>
                </a:solidFill>
                <a:latin typeface="Inter" pitchFamily="34" charset="0"/>
                <a:ea typeface="Inter" pitchFamily="34" charset="-122"/>
                <a:cs typeface="Inter" pitchFamily="34" charset="-120"/>
              </a:rPr>
              <a:t>Each Salt Minion is identified by a unique ID that is used by the Salt Master to communicate with it. By default, the Salt Minion's hostname is used as its ID, but you can also specify a custom ID if you prefer.</a:t>
            </a:r>
            <a:endParaRPr lang="en-US" sz="1569" dirty="0"/>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7620">
            <a:solidFill>
              <a:srgbClr val="E5E0DF"/>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FFFFFF">
              <a:alpha val="85000"/>
            </a:srgbClr>
          </a:solidFill>
          <a:ln/>
        </p:spPr>
        <p:txBody>
          <a:bodyPr/>
          <a:lstStyle/>
          <a:p>
            <a:endParaRPr lang="en-US"/>
          </a:p>
        </p:txBody>
      </p:sp>
      <p:sp>
        <p:nvSpPr>
          <p:cNvPr id="6" name="Text 3"/>
          <p:cNvSpPr/>
          <p:nvPr/>
        </p:nvSpPr>
        <p:spPr>
          <a:xfrm>
            <a:off x="833199" y="2965431"/>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7" name="Text 4"/>
          <p:cNvSpPr/>
          <p:nvPr/>
        </p:nvSpPr>
        <p:spPr>
          <a:xfrm>
            <a:off x="833199" y="4013041"/>
            <a:ext cx="129640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Configuring Saltstack can be a complex process, but with the right tools and knowledge, it can be done efficiently and effectively. By following the steps outlined in this presentation, you will be able to set up your Saltstack infrastructure with ease and benefit from the many advantages it provides.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Custom</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2</cp:revision>
  <dcterms:created xsi:type="dcterms:W3CDTF">2023-07-20T07:09:10Z</dcterms:created>
  <dcterms:modified xsi:type="dcterms:W3CDTF">2023-07-20T07:09:59Z</dcterms:modified>
</cp:coreProperties>
</file>