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34" d="100"/>
          <a:sy n="34"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2650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6319599" y="2325803"/>
            <a:ext cx="7477601" cy="1720331"/>
          </a:xfrm>
          <a:prstGeom prst="rect">
            <a:avLst/>
          </a:prstGeom>
          <a:noFill/>
          <a:ln/>
        </p:spPr>
        <p:txBody>
          <a:bodyPr wrap="square" rtlCol="0" anchor="t"/>
          <a:lstStyle/>
          <a:p>
            <a:pPr marL="0" indent="0">
              <a:lnSpc>
                <a:spcPts val="6823"/>
              </a:lnSpc>
              <a:buNone/>
            </a:pPr>
            <a:r>
              <a:rPr lang="en-US" sz="5249" b="1" kern="0" spc="-157" dirty="0">
                <a:solidFill>
                  <a:srgbClr val="000000"/>
                </a:solidFill>
                <a:latin typeface="Inter" pitchFamily="34" charset="0"/>
                <a:ea typeface="Inter" pitchFamily="34" charset="-122"/>
                <a:cs typeface="Inter" pitchFamily="34" charset="-120"/>
              </a:rPr>
              <a:t>Continuous Delivery Pipeline with Jenkins</a:t>
            </a:r>
            <a:endParaRPr lang="en-US" sz="5249" dirty="0"/>
          </a:p>
        </p:txBody>
      </p:sp>
      <p:sp>
        <p:nvSpPr>
          <p:cNvPr id="5" name="Text 3"/>
          <p:cNvSpPr/>
          <p:nvPr/>
        </p:nvSpPr>
        <p:spPr>
          <a:xfrm>
            <a:off x="6319599" y="4376939"/>
            <a:ext cx="7477601" cy="79374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Learn how to streamline software delivery using Jenkins. Continuous delivery makes deployments faster, safer, and more automated.</a:t>
            </a:r>
            <a:endParaRPr lang="en-US" sz="1750" dirty="0"/>
          </a:p>
        </p:txBody>
      </p:sp>
      <p:sp>
        <p:nvSpPr>
          <p:cNvPr id="6" name="Shape 4"/>
          <p:cNvSpPr/>
          <p:nvPr/>
        </p:nvSpPr>
        <p:spPr>
          <a:xfrm>
            <a:off x="6319599" y="5446295"/>
            <a:ext cx="355402" cy="352788"/>
          </a:xfrm>
          <a:prstGeom prst="roundRect">
            <a:avLst>
              <a:gd name="adj" fmla="val 25916657"/>
            </a:avLst>
          </a:prstGeom>
          <a:noFill/>
          <a:ln w="7620">
            <a:solidFill>
              <a:srgbClr val="FFFFFF"/>
            </a:solidFill>
            <a:prstDash val="solid"/>
          </a:ln>
        </p:spPr>
      </p:sp>
      <p:pic>
        <p:nvPicPr>
          <p:cNvPr id="7" name="Image 0" descr="preencoded.png"/>
          <p:cNvPicPr>
            <a:picLocks noChangeAspect="1"/>
          </p:cNvPicPr>
          <p:nvPr/>
        </p:nvPicPr>
        <p:blipFill>
          <a:blip r:embed="rId3"/>
          <a:stretch>
            <a:fillRect/>
          </a:stretch>
        </p:blipFill>
        <p:spPr>
          <a:xfrm>
            <a:off x="6327219" y="5453859"/>
            <a:ext cx="340162" cy="337660"/>
          </a:xfrm>
          <a:prstGeom prst="rect">
            <a:avLst/>
          </a:prstGeom>
        </p:spPr>
      </p:pic>
      <p:sp>
        <p:nvSpPr>
          <p:cNvPr id="8" name="Text 5"/>
          <p:cNvSpPr/>
          <p:nvPr/>
        </p:nvSpPr>
        <p:spPr>
          <a:xfrm>
            <a:off x="6786086" y="5451732"/>
            <a:ext cx="2396609" cy="385999"/>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Inter" pitchFamily="34" charset="0"/>
                <a:ea typeface="Inter" pitchFamily="34" charset="-122"/>
                <a:cs typeface="Inter" pitchFamily="34" charset="-120"/>
              </a:rPr>
              <a:t>by Charanjit Singh</a:t>
            </a:r>
            <a:endParaRPr lang="en-US" sz="2187" dirty="0"/>
          </a:p>
        </p:txBody>
      </p:sp>
      <p:pic>
        <p:nvPicPr>
          <p:cNvPr id="9" name="Image 1" descr="preencoded.png"/>
          <p:cNvPicPr>
            <a:picLocks noChangeAspect="1"/>
          </p:cNvPicPr>
          <p:nvPr/>
        </p:nvPicPr>
        <p:blipFill>
          <a:blip r:embed="rId4"/>
          <a:stretch>
            <a:fillRect/>
          </a:stretch>
        </p:blipFill>
        <p:spPr>
          <a:xfrm>
            <a:off x="0" y="0"/>
            <a:ext cx="5486400" cy="816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1847027"/>
            <a:ext cx="9761934"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What is Continuous Delivery Pipeline?</a:t>
            </a:r>
            <a:endParaRPr lang="en-US" sz="4374" dirty="0"/>
          </a:p>
        </p:txBody>
      </p:sp>
      <p:sp>
        <p:nvSpPr>
          <p:cNvPr id="5" name="Text 3"/>
          <p:cNvSpPr/>
          <p:nvPr/>
        </p:nvSpPr>
        <p:spPr>
          <a:xfrm>
            <a:off x="833199" y="3048989"/>
            <a:ext cx="12964001" cy="79374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Think of Continuous Delivery Pipeline as a factory assembly line for software development. The pipeline automates software builds, testing, and deployment in a repeatable way.</a:t>
            </a:r>
            <a:endParaRPr lang="en-US" sz="1750" dirty="0"/>
          </a:p>
        </p:txBody>
      </p:sp>
      <p:sp>
        <p:nvSpPr>
          <p:cNvPr id="6" name="Shape 4"/>
          <p:cNvSpPr/>
          <p:nvPr/>
        </p:nvSpPr>
        <p:spPr>
          <a:xfrm>
            <a:off x="833199" y="4118346"/>
            <a:ext cx="4173260" cy="2203597"/>
          </a:xfrm>
          <a:prstGeom prst="roundRect">
            <a:avLst>
              <a:gd name="adj" fmla="val 2490"/>
            </a:avLst>
          </a:prstGeom>
          <a:solidFill>
            <a:srgbClr val="DADBF1"/>
          </a:solidFill>
          <a:ln w="7620">
            <a:solidFill>
              <a:srgbClr val="B5B7E3"/>
            </a:solidFill>
            <a:prstDash val="solid"/>
          </a:ln>
        </p:spPr>
      </p:sp>
      <p:sp>
        <p:nvSpPr>
          <p:cNvPr id="7" name="Text 5"/>
          <p:cNvSpPr/>
          <p:nvPr/>
        </p:nvSpPr>
        <p:spPr>
          <a:xfrm>
            <a:off x="1062990" y="4346447"/>
            <a:ext cx="2221944"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Benefits</a:t>
            </a:r>
            <a:endParaRPr lang="en-US" sz="2187" dirty="0"/>
          </a:p>
        </p:txBody>
      </p:sp>
      <p:sp>
        <p:nvSpPr>
          <p:cNvPr id="8" name="Text 6"/>
          <p:cNvSpPr/>
          <p:nvPr/>
        </p:nvSpPr>
        <p:spPr>
          <a:xfrm>
            <a:off x="1062990" y="4903226"/>
            <a:ext cx="3713678" cy="119061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Improved collaboration, faster feedback loops, and higher quality software.</a:t>
            </a:r>
            <a:endParaRPr lang="en-US" sz="1750" dirty="0"/>
          </a:p>
        </p:txBody>
      </p:sp>
      <p:sp>
        <p:nvSpPr>
          <p:cNvPr id="9" name="Shape 7"/>
          <p:cNvSpPr/>
          <p:nvPr/>
        </p:nvSpPr>
        <p:spPr>
          <a:xfrm>
            <a:off x="5228630" y="4118346"/>
            <a:ext cx="4173260" cy="2203597"/>
          </a:xfrm>
          <a:prstGeom prst="roundRect">
            <a:avLst>
              <a:gd name="adj" fmla="val 2490"/>
            </a:avLst>
          </a:prstGeom>
          <a:solidFill>
            <a:srgbClr val="DADBF1"/>
          </a:solidFill>
          <a:ln w="7620">
            <a:solidFill>
              <a:srgbClr val="B5B7E3"/>
            </a:solidFill>
            <a:prstDash val="solid"/>
          </a:ln>
        </p:spPr>
      </p:sp>
      <p:sp>
        <p:nvSpPr>
          <p:cNvPr id="10" name="Text 8"/>
          <p:cNvSpPr/>
          <p:nvPr/>
        </p:nvSpPr>
        <p:spPr>
          <a:xfrm>
            <a:off x="5458420" y="4346447"/>
            <a:ext cx="2221944"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Tools</a:t>
            </a:r>
            <a:endParaRPr lang="en-US" sz="2187" dirty="0"/>
          </a:p>
        </p:txBody>
      </p:sp>
      <p:sp>
        <p:nvSpPr>
          <p:cNvPr id="11" name="Text 9"/>
          <p:cNvSpPr/>
          <p:nvPr/>
        </p:nvSpPr>
        <p:spPr>
          <a:xfrm>
            <a:off x="5458420" y="4903226"/>
            <a:ext cx="3713678" cy="79374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Jenkins, Docker, Kubernetes, Git, and more.</a:t>
            </a:r>
            <a:endParaRPr lang="en-US" sz="1750" dirty="0"/>
          </a:p>
        </p:txBody>
      </p:sp>
      <p:sp>
        <p:nvSpPr>
          <p:cNvPr id="12" name="Shape 10"/>
          <p:cNvSpPr/>
          <p:nvPr/>
        </p:nvSpPr>
        <p:spPr>
          <a:xfrm>
            <a:off x="9624060" y="4118346"/>
            <a:ext cx="4173260" cy="2203597"/>
          </a:xfrm>
          <a:prstGeom prst="roundRect">
            <a:avLst>
              <a:gd name="adj" fmla="val 2490"/>
            </a:avLst>
          </a:prstGeom>
          <a:solidFill>
            <a:srgbClr val="DADBF1"/>
          </a:solidFill>
          <a:ln w="7620">
            <a:solidFill>
              <a:srgbClr val="B5B7E3"/>
            </a:solidFill>
            <a:prstDash val="solid"/>
          </a:ln>
        </p:spPr>
      </p:sp>
      <p:sp>
        <p:nvSpPr>
          <p:cNvPr id="13" name="Text 11"/>
          <p:cNvSpPr/>
          <p:nvPr/>
        </p:nvSpPr>
        <p:spPr>
          <a:xfrm>
            <a:off x="9853851" y="4346447"/>
            <a:ext cx="2221944"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Challenges</a:t>
            </a:r>
            <a:endParaRPr lang="en-US" sz="2187" dirty="0"/>
          </a:p>
        </p:txBody>
      </p:sp>
      <p:sp>
        <p:nvSpPr>
          <p:cNvPr id="14" name="Text 12"/>
          <p:cNvSpPr/>
          <p:nvPr/>
        </p:nvSpPr>
        <p:spPr>
          <a:xfrm>
            <a:off x="9853851" y="4903226"/>
            <a:ext cx="3713678" cy="119061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Complex setup, more infrastructure required, and increased testing complexity.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775692" y="750251"/>
            <a:ext cx="5313045" cy="667402"/>
          </a:xfrm>
          <a:prstGeom prst="rect">
            <a:avLst/>
          </a:prstGeom>
          <a:noFill/>
          <a:ln/>
        </p:spPr>
        <p:txBody>
          <a:bodyPr wrap="none" rtlCol="0" anchor="t"/>
          <a:lstStyle/>
          <a:p>
            <a:pPr marL="0" indent="0">
              <a:lnSpc>
                <a:spcPts val="5294"/>
              </a:lnSpc>
              <a:buNone/>
            </a:pPr>
            <a:r>
              <a:rPr lang="en-US" sz="4072" b="1" kern="0" spc="-122" dirty="0">
                <a:solidFill>
                  <a:srgbClr val="000000"/>
                </a:solidFill>
                <a:latin typeface="Inter" pitchFamily="34" charset="0"/>
                <a:ea typeface="Inter" pitchFamily="34" charset="-122"/>
                <a:cs typeface="Inter" pitchFamily="34" charset="-120"/>
              </a:rPr>
              <a:t>The Beauty of Jenkins</a:t>
            </a:r>
            <a:endParaRPr lang="en-US" sz="4072" dirty="0"/>
          </a:p>
        </p:txBody>
      </p:sp>
      <p:sp>
        <p:nvSpPr>
          <p:cNvPr id="5" name="Text 3"/>
          <p:cNvSpPr/>
          <p:nvPr/>
        </p:nvSpPr>
        <p:spPr>
          <a:xfrm>
            <a:off x="775692" y="1869364"/>
            <a:ext cx="13079016" cy="739378"/>
          </a:xfrm>
          <a:prstGeom prst="rect">
            <a:avLst/>
          </a:prstGeom>
          <a:noFill/>
          <a:ln/>
        </p:spPr>
        <p:txBody>
          <a:bodyPr wrap="square" rtlCol="0" anchor="t"/>
          <a:lstStyle/>
          <a:p>
            <a:pPr marL="0" indent="0">
              <a:lnSpc>
                <a:spcPts val="2932"/>
              </a:lnSpc>
              <a:buNone/>
            </a:pPr>
            <a:r>
              <a:rPr lang="en-US" sz="1629" kern="0" spc="-33" dirty="0">
                <a:solidFill>
                  <a:srgbClr val="272525"/>
                </a:solidFill>
                <a:latin typeface="Inter" pitchFamily="34" charset="0"/>
                <a:ea typeface="Inter" pitchFamily="34" charset="-122"/>
                <a:cs typeface="Inter" pitchFamily="34" charset="-120"/>
              </a:rPr>
              <a:t>Jenkins is an open-source automation tool that helps build, test, and deploy software. It's versatile and easy to use even for complex Continuous Delivery Pipeline setups.</a:t>
            </a:r>
            <a:endParaRPr lang="en-US" sz="1629" dirty="0"/>
          </a:p>
        </p:txBody>
      </p:sp>
      <p:pic>
        <p:nvPicPr>
          <p:cNvPr id="6" name="Image 0" descr="preencoded.png"/>
          <p:cNvPicPr>
            <a:picLocks noChangeAspect="1"/>
          </p:cNvPicPr>
          <p:nvPr/>
        </p:nvPicPr>
        <p:blipFill>
          <a:blip r:embed="rId3"/>
          <a:stretch>
            <a:fillRect/>
          </a:stretch>
        </p:blipFill>
        <p:spPr>
          <a:xfrm>
            <a:off x="1475542" y="2877854"/>
            <a:ext cx="2888575" cy="2867336"/>
          </a:xfrm>
          <a:prstGeom prst="rect">
            <a:avLst/>
          </a:prstGeom>
        </p:spPr>
      </p:pic>
      <p:sp>
        <p:nvSpPr>
          <p:cNvPr id="7" name="Text 4"/>
          <p:cNvSpPr/>
          <p:nvPr/>
        </p:nvSpPr>
        <p:spPr>
          <a:xfrm>
            <a:off x="1852255" y="5791401"/>
            <a:ext cx="2068711" cy="333642"/>
          </a:xfrm>
          <a:prstGeom prst="rect">
            <a:avLst/>
          </a:prstGeom>
          <a:noFill/>
          <a:ln/>
        </p:spPr>
        <p:txBody>
          <a:bodyPr wrap="none" rtlCol="0" anchor="t"/>
          <a:lstStyle/>
          <a:p>
            <a:pPr marL="0" indent="0" algn="ctr">
              <a:lnSpc>
                <a:spcPts val="2647"/>
              </a:lnSpc>
              <a:buNone/>
            </a:pPr>
            <a:r>
              <a:rPr lang="en-US" sz="2036" b="1" kern="0" spc="-61" dirty="0">
                <a:solidFill>
                  <a:srgbClr val="000000"/>
                </a:solidFill>
                <a:latin typeface="Inter" pitchFamily="34" charset="0"/>
                <a:ea typeface="Inter" pitchFamily="34" charset="-122"/>
                <a:cs typeface="Inter" pitchFamily="34" charset="-120"/>
              </a:rPr>
              <a:t>Dashboard</a:t>
            </a:r>
            <a:endParaRPr lang="en-US" sz="2036" dirty="0"/>
          </a:p>
        </p:txBody>
      </p:sp>
      <p:sp>
        <p:nvSpPr>
          <p:cNvPr id="8" name="Text 5"/>
          <p:cNvSpPr/>
          <p:nvPr/>
        </p:nvSpPr>
        <p:spPr>
          <a:xfrm>
            <a:off x="775692" y="6309770"/>
            <a:ext cx="4221837" cy="739378"/>
          </a:xfrm>
          <a:prstGeom prst="rect">
            <a:avLst/>
          </a:prstGeom>
          <a:noFill/>
          <a:ln/>
        </p:spPr>
        <p:txBody>
          <a:bodyPr wrap="square" rtlCol="0" anchor="t"/>
          <a:lstStyle/>
          <a:p>
            <a:pPr marL="0" indent="0" algn="ctr">
              <a:lnSpc>
                <a:spcPts val="2932"/>
              </a:lnSpc>
              <a:buNone/>
            </a:pPr>
            <a:r>
              <a:rPr lang="en-US" sz="1629" kern="0" spc="-33" dirty="0">
                <a:solidFill>
                  <a:srgbClr val="272525"/>
                </a:solidFill>
                <a:latin typeface="Inter" pitchFamily="34" charset="0"/>
                <a:ea typeface="Inter" pitchFamily="34" charset="-122"/>
                <a:cs typeface="Inter" pitchFamily="34" charset="-120"/>
              </a:rPr>
              <a:t>Jenkins' intuitive dashboard keeps track of your builds and tests in one place.</a:t>
            </a:r>
            <a:endParaRPr lang="en-US" sz="1629" dirty="0"/>
          </a:p>
        </p:txBody>
      </p:sp>
      <p:pic>
        <p:nvPicPr>
          <p:cNvPr id="9" name="Image 1" descr="preencoded.png"/>
          <p:cNvPicPr>
            <a:picLocks noChangeAspect="1"/>
          </p:cNvPicPr>
          <p:nvPr/>
        </p:nvPicPr>
        <p:blipFill>
          <a:blip r:embed="rId4"/>
          <a:stretch>
            <a:fillRect/>
          </a:stretch>
        </p:blipFill>
        <p:spPr>
          <a:xfrm>
            <a:off x="5870972" y="2877854"/>
            <a:ext cx="2888575" cy="2867336"/>
          </a:xfrm>
          <a:prstGeom prst="rect">
            <a:avLst/>
          </a:prstGeom>
        </p:spPr>
      </p:pic>
      <p:sp>
        <p:nvSpPr>
          <p:cNvPr id="10" name="Text 6"/>
          <p:cNvSpPr/>
          <p:nvPr/>
        </p:nvSpPr>
        <p:spPr>
          <a:xfrm>
            <a:off x="6280904" y="5791401"/>
            <a:ext cx="2068711" cy="333642"/>
          </a:xfrm>
          <a:prstGeom prst="rect">
            <a:avLst/>
          </a:prstGeom>
          <a:noFill/>
          <a:ln/>
        </p:spPr>
        <p:txBody>
          <a:bodyPr wrap="none" rtlCol="0" anchor="t"/>
          <a:lstStyle/>
          <a:p>
            <a:pPr marL="0" indent="0" algn="ctr">
              <a:lnSpc>
                <a:spcPts val="2647"/>
              </a:lnSpc>
              <a:buNone/>
            </a:pPr>
            <a:r>
              <a:rPr lang="en-US" sz="2036" b="1" kern="0" spc="-61" dirty="0">
                <a:solidFill>
                  <a:srgbClr val="000000"/>
                </a:solidFill>
                <a:latin typeface="Inter" pitchFamily="34" charset="0"/>
                <a:ea typeface="Inter" pitchFamily="34" charset="-122"/>
                <a:cs typeface="Inter" pitchFamily="34" charset="-120"/>
              </a:rPr>
              <a:t>Pipeline</a:t>
            </a:r>
            <a:endParaRPr lang="en-US" sz="2036" dirty="0"/>
          </a:p>
        </p:txBody>
      </p:sp>
      <p:sp>
        <p:nvSpPr>
          <p:cNvPr id="11" name="Text 7"/>
          <p:cNvSpPr/>
          <p:nvPr/>
        </p:nvSpPr>
        <p:spPr>
          <a:xfrm>
            <a:off x="5204341" y="6309770"/>
            <a:ext cx="4221837" cy="1109067"/>
          </a:xfrm>
          <a:prstGeom prst="rect">
            <a:avLst/>
          </a:prstGeom>
          <a:noFill/>
          <a:ln/>
        </p:spPr>
        <p:txBody>
          <a:bodyPr wrap="square" rtlCol="0" anchor="t"/>
          <a:lstStyle/>
          <a:p>
            <a:pPr marL="0" indent="0" algn="ctr">
              <a:lnSpc>
                <a:spcPts val="2932"/>
              </a:lnSpc>
              <a:buNone/>
            </a:pPr>
            <a:r>
              <a:rPr lang="en-US" sz="1629" kern="0" spc="-33" dirty="0">
                <a:solidFill>
                  <a:srgbClr val="272525"/>
                </a:solidFill>
                <a:latin typeface="Inter" pitchFamily="34" charset="0"/>
                <a:ea typeface="Inter" pitchFamily="34" charset="-122"/>
                <a:cs typeface="Inter" pitchFamily="34" charset="-120"/>
              </a:rPr>
              <a:t>The pipeline gives you a visual view of your software delivery process. Easily monitor and manage each step of the pipeline.</a:t>
            </a:r>
            <a:endParaRPr lang="en-US" sz="1629" dirty="0"/>
          </a:p>
        </p:txBody>
      </p:sp>
      <p:pic>
        <p:nvPicPr>
          <p:cNvPr id="12" name="Image 2" descr="preencoded.png"/>
          <p:cNvPicPr>
            <a:picLocks noChangeAspect="1"/>
          </p:cNvPicPr>
          <p:nvPr/>
        </p:nvPicPr>
        <p:blipFill>
          <a:blip r:embed="rId5"/>
          <a:stretch>
            <a:fillRect/>
          </a:stretch>
        </p:blipFill>
        <p:spPr>
          <a:xfrm>
            <a:off x="10266402" y="2877854"/>
            <a:ext cx="2888575" cy="2867336"/>
          </a:xfrm>
          <a:prstGeom prst="rect">
            <a:avLst/>
          </a:prstGeom>
        </p:spPr>
      </p:pic>
      <p:sp>
        <p:nvSpPr>
          <p:cNvPr id="13" name="Text 8"/>
          <p:cNvSpPr/>
          <p:nvPr/>
        </p:nvSpPr>
        <p:spPr>
          <a:xfrm>
            <a:off x="10709553" y="5791401"/>
            <a:ext cx="2068711" cy="333642"/>
          </a:xfrm>
          <a:prstGeom prst="rect">
            <a:avLst/>
          </a:prstGeom>
          <a:noFill/>
          <a:ln/>
        </p:spPr>
        <p:txBody>
          <a:bodyPr wrap="none" rtlCol="0" anchor="t"/>
          <a:lstStyle/>
          <a:p>
            <a:pPr marL="0" indent="0" algn="ctr">
              <a:lnSpc>
                <a:spcPts val="2647"/>
              </a:lnSpc>
              <a:buNone/>
            </a:pPr>
            <a:r>
              <a:rPr lang="en-US" sz="2036" b="1" kern="0" spc="-61" dirty="0">
                <a:solidFill>
                  <a:srgbClr val="000000"/>
                </a:solidFill>
                <a:latin typeface="Inter" pitchFamily="34" charset="0"/>
                <a:ea typeface="Inter" pitchFamily="34" charset="-122"/>
                <a:cs typeface="Inter" pitchFamily="34" charset="-120"/>
              </a:rPr>
              <a:t>Plugins</a:t>
            </a:r>
            <a:endParaRPr lang="en-US" sz="2036" dirty="0"/>
          </a:p>
        </p:txBody>
      </p:sp>
      <p:sp>
        <p:nvSpPr>
          <p:cNvPr id="14" name="Text 9"/>
          <p:cNvSpPr/>
          <p:nvPr/>
        </p:nvSpPr>
        <p:spPr>
          <a:xfrm>
            <a:off x="9632990" y="6309770"/>
            <a:ext cx="4221837" cy="739378"/>
          </a:xfrm>
          <a:prstGeom prst="rect">
            <a:avLst/>
          </a:prstGeom>
          <a:noFill/>
          <a:ln/>
        </p:spPr>
        <p:txBody>
          <a:bodyPr wrap="square" rtlCol="0" anchor="t"/>
          <a:lstStyle/>
          <a:p>
            <a:pPr marL="0" indent="0" algn="ctr">
              <a:lnSpc>
                <a:spcPts val="2932"/>
              </a:lnSpc>
              <a:buNone/>
            </a:pPr>
            <a:r>
              <a:rPr lang="en-US" sz="1629" kern="0" spc="-33" dirty="0">
                <a:solidFill>
                  <a:srgbClr val="272525"/>
                </a:solidFill>
                <a:latin typeface="Inter" pitchFamily="34" charset="0"/>
                <a:ea typeface="Inter" pitchFamily="34" charset="-122"/>
                <a:cs typeface="Inter" pitchFamily="34" charset="-120"/>
              </a:rPr>
              <a:t>Jenkins has a huge library of plugins. Easily extend the functionality to fit your needs.</a:t>
            </a:r>
            <a:endParaRPr lang="en-US" sz="1629"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1510076"/>
            <a:ext cx="7477601" cy="1433609"/>
          </a:xfrm>
          <a:prstGeom prst="rect">
            <a:avLst/>
          </a:prstGeom>
          <a:noFill/>
          <a:ln/>
        </p:spPr>
        <p:txBody>
          <a:bodyPr wrap="squar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Setting Up Jenkins for Continuous Delivery Pipeline</a:t>
            </a:r>
            <a:endParaRPr lang="en-US" sz="4374" dirty="0"/>
          </a:p>
        </p:txBody>
      </p:sp>
      <p:sp>
        <p:nvSpPr>
          <p:cNvPr id="5" name="Text 3"/>
          <p:cNvSpPr/>
          <p:nvPr/>
        </p:nvSpPr>
        <p:spPr>
          <a:xfrm>
            <a:off x="833199" y="3274490"/>
            <a:ext cx="7477601" cy="119061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Setting up Jenkins can seem daunting, but once it's done, your software development team can reap the benefits of Continuous Delivery Pipeline. Follow these steps:</a:t>
            </a:r>
            <a:endParaRPr lang="en-US" sz="1750" dirty="0"/>
          </a:p>
        </p:txBody>
      </p:sp>
      <p:sp>
        <p:nvSpPr>
          <p:cNvPr id="6" name="Text 4"/>
          <p:cNvSpPr/>
          <p:nvPr/>
        </p:nvSpPr>
        <p:spPr>
          <a:xfrm>
            <a:off x="1188601" y="4740719"/>
            <a:ext cx="7122200" cy="396872"/>
          </a:xfrm>
          <a:prstGeom prst="rect">
            <a:avLst/>
          </a:prstGeom>
          <a:noFill/>
          <a:ln/>
        </p:spPr>
        <p:txBody>
          <a:bodyPr wrap="none" rtlCol="0" anchor="t"/>
          <a:lstStyle/>
          <a:p>
            <a:pPr marL="342900" indent="-342900" algn="l">
              <a:lnSpc>
                <a:spcPts val="3149"/>
              </a:lnSpc>
              <a:buSzPct val="100000"/>
              <a:buFont typeface="+mj-lt"/>
              <a:buAutoNum type="arabicPeriod"/>
            </a:pPr>
            <a:r>
              <a:rPr lang="en-US" sz="1750" kern="0" spc="-35" dirty="0">
                <a:solidFill>
                  <a:srgbClr val="272525"/>
                </a:solidFill>
                <a:latin typeface="Inter" pitchFamily="34" charset="0"/>
                <a:ea typeface="Inter" pitchFamily="34" charset="-122"/>
                <a:cs typeface="Inter" pitchFamily="34" charset="-120"/>
              </a:rPr>
              <a:t>Install Java &amp; Jenkins.</a:t>
            </a:r>
            <a:endParaRPr lang="en-US" sz="1750" dirty="0"/>
          </a:p>
        </p:txBody>
      </p:sp>
      <p:sp>
        <p:nvSpPr>
          <p:cNvPr id="7" name="Text 5"/>
          <p:cNvSpPr/>
          <p:nvPr/>
        </p:nvSpPr>
        <p:spPr>
          <a:xfrm>
            <a:off x="1188601" y="5247859"/>
            <a:ext cx="7122200" cy="396872"/>
          </a:xfrm>
          <a:prstGeom prst="rect">
            <a:avLst/>
          </a:prstGeom>
          <a:noFill/>
          <a:ln/>
        </p:spPr>
        <p:txBody>
          <a:bodyPr wrap="none" rtlCol="0" anchor="t"/>
          <a:lstStyle/>
          <a:p>
            <a:pPr marL="342900" indent="-342900" algn="l">
              <a:lnSpc>
                <a:spcPts val="3149"/>
              </a:lnSpc>
              <a:buSzPct val="100000"/>
              <a:buFont typeface="+mj-lt"/>
              <a:buAutoNum type="arabicPeriod" startAt="2"/>
            </a:pPr>
            <a:r>
              <a:rPr lang="en-US" sz="1750" kern="0" spc="-35" dirty="0">
                <a:solidFill>
                  <a:srgbClr val="272525"/>
                </a:solidFill>
                <a:latin typeface="Inter" pitchFamily="34" charset="0"/>
                <a:ea typeface="Inter" pitchFamily="34" charset="-122"/>
                <a:cs typeface="Inter" pitchFamily="34" charset="-120"/>
              </a:rPr>
              <a:t>Configure plugins.</a:t>
            </a:r>
            <a:endParaRPr lang="en-US" sz="1750" dirty="0"/>
          </a:p>
        </p:txBody>
      </p:sp>
      <p:sp>
        <p:nvSpPr>
          <p:cNvPr id="8" name="Text 6"/>
          <p:cNvSpPr/>
          <p:nvPr/>
        </p:nvSpPr>
        <p:spPr>
          <a:xfrm>
            <a:off x="1188601" y="5755000"/>
            <a:ext cx="7122200" cy="396872"/>
          </a:xfrm>
          <a:prstGeom prst="rect">
            <a:avLst/>
          </a:prstGeom>
          <a:noFill/>
          <a:ln/>
        </p:spPr>
        <p:txBody>
          <a:bodyPr wrap="none" rtlCol="0" anchor="t"/>
          <a:lstStyle/>
          <a:p>
            <a:pPr marL="342900" indent="-342900" algn="l">
              <a:lnSpc>
                <a:spcPts val="3149"/>
              </a:lnSpc>
              <a:buSzPct val="100000"/>
              <a:buFont typeface="+mj-lt"/>
              <a:buAutoNum type="arabicPeriod" startAt="3"/>
            </a:pPr>
            <a:r>
              <a:rPr lang="en-US" sz="1750" kern="0" spc="-35" dirty="0">
                <a:solidFill>
                  <a:srgbClr val="272525"/>
                </a:solidFill>
                <a:latin typeface="Inter" pitchFamily="34" charset="0"/>
                <a:ea typeface="Inter" pitchFamily="34" charset="-122"/>
                <a:cs typeface="Inter" pitchFamily="34" charset="-120"/>
              </a:rPr>
              <a:t>Create a Jenkinsfile for building, testing, and deploying.</a:t>
            </a:r>
            <a:endParaRPr lang="en-US" sz="1750" dirty="0"/>
          </a:p>
        </p:txBody>
      </p:sp>
      <p:sp>
        <p:nvSpPr>
          <p:cNvPr id="9" name="Text 7"/>
          <p:cNvSpPr/>
          <p:nvPr/>
        </p:nvSpPr>
        <p:spPr>
          <a:xfrm>
            <a:off x="1188601" y="6262140"/>
            <a:ext cx="7122200" cy="396872"/>
          </a:xfrm>
          <a:prstGeom prst="rect">
            <a:avLst/>
          </a:prstGeom>
          <a:noFill/>
          <a:ln/>
        </p:spPr>
        <p:txBody>
          <a:bodyPr wrap="none" rtlCol="0" anchor="t"/>
          <a:lstStyle/>
          <a:p>
            <a:pPr marL="342900" indent="-342900" algn="l">
              <a:lnSpc>
                <a:spcPts val="3149"/>
              </a:lnSpc>
              <a:buSzPct val="100000"/>
              <a:buFont typeface="+mj-lt"/>
              <a:buAutoNum type="arabicPeriod" startAt="4"/>
            </a:pPr>
            <a:r>
              <a:rPr lang="en-US" sz="1750" kern="0" spc="-35" dirty="0">
                <a:solidFill>
                  <a:srgbClr val="272525"/>
                </a:solidFill>
                <a:latin typeface="Inter" pitchFamily="34" charset="0"/>
                <a:ea typeface="Inter" pitchFamily="34" charset="-122"/>
                <a:cs typeface="Inter" pitchFamily="34" charset="-120"/>
              </a:rPr>
              <a:t>Configure automated testing.</a:t>
            </a:r>
            <a:endParaRPr lang="en-US" sz="1750" dirty="0"/>
          </a:p>
        </p:txBody>
      </p:sp>
      <p:pic>
        <p:nvPicPr>
          <p:cNvPr id="10" name="Image 0" descr="preencoded.png"/>
          <p:cNvPicPr>
            <a:picLocks noChangeAspect="1"/>
          </p:cNvPicPr>
          <p:nvPr/>
        </p:nvPicPr>
        <p:blipFill>
          <a:blip r:embed="rId3"/>
          <a:stretch>
            <a:fillRect/>
          </a:stretch>
        </p:blipFill>
        <p:spPr>
          <a:xfrm>
            <a:off x="9144000" y="0"/>
            <a:ext cx="5486400" cy="816908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1413517"/>
            <a:ext cx="5130284"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Creating Jenkinsfile</a:t>
            </a:r>
            <a:endParaRPr lang="en-US" sz="4374" dirty="0"/>
          </a:p>
        </p:txBody>
      </p:sp>
      <p:sp>
        <p:nvSpPr>
          <p:cNvPr id="5" name="Text 3"/>
          <p:cNvSpPr/>
          <p:nvPr/>
        </p:nvSpPr>
        <p:spPr>
          <a:xfrm>
            <a:off x="833199" y="2615479"/>
            <a:ext cx="12964001" cy="79374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Jenkinsfile is a script that defines the pipeline's building, testing, and deployment stages. It lives in your source code repository and automates your Continuous Delivery Pipeline.</a:t>
            </a:r>
            <a:endParaRPr lang="en-US" sz="1750" dirty="0"/>
          </a:p>
        </p:txBody>
      </p:sp>
      <p:sp>
        <p:nvSpPr>
          <p:cNvPr id="6" name="Shape 4"/>
          <p:cNvSpPr/>
          <p:nvPr/>
        </p:nvSpPr>
        <p:spPr>
          <a:xfrm>
            <a:off x="833199" y="4015641"/>
            <a:ext cx="12964001" cy="44084"/>
          </a:xfrm>
          <a:prstGeom prst="rect">
            <a:avLst/>
          </a:prstGeom>
          <a:solidFill>
            <a:srgbClr val="B5B7E3"/>
          </a:solidFill>
          <a:ln/>
        </p:spPr>
      </p:sp>
      <p:sp>
        <p:nvSpPr>
          <p:cNvPr id="7" name="Shape 5"/>
          <p:cNvSpPr/>
          <p:nvPr/>
        </p:nvSpPr>
        <p:spPr>
          <a:xfrm>
            <a:off x="2897565" y="4015641"/>
            <a:ext cx="44410" cy="771880"/>
          </a:xfrm>
          <a:prstGeom prst="rect">
            <a:avLst/>
          </a:prstGeom>
          <a:solidFill>
            <a:srgbClr val="B5B7E3"/>
          </a:solidFill>
          <a:ln/>
        </p:spPr>
      </p:sp>
      <p:sp>
        <p:nvSpPr>
          <p:cNvPr id="8" name="Shape 6"/>
          <p:cNvSpPr/>
          <p:nvPr/>
        </p:nvSpPr>
        <p:spPr>
          <a:xfrm>
            <a:off x="2669858" y="3767566"/>
            <a:ext cx="499943" cy="496267"/>
          </a:xfrm>
          <a:prstGeom prst="roundRect">
            <a:avLst>
              <a:gd name="adj" fmla="val 11055"/>
            </a:avLst>
          </a:prstGeom>
          <a:solidFill>
            <a:srgbClr val="DADBF1"/>
          </a:solidFill>
          <a:ln w="7620">
            <a:solidFill>
              <a:srgbClr val="B5B7E3"/>
            </a:solidFill>
            <a:prstDash val="solid"/>
          </a:ln>
        </p:spPr>
      </p:sp>
      <p:sp>
        <p:nvSpPr>
          <p:cNvPr id="9" name="Text 7"/>
          <p:cNvSpPr/>
          <p:nvPr/>
        </p:nvSpPr>
        <p:spPr>
          <a:xfrm>
            <a:off x="2838212" y="3800659"/>
            <a:ext cx="16323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10" name="Text 8"/>
          <p:cNvSpPr/>
          <p:nvPr/>
        </p:nvSpPr>
        <p:spPr>
          <a:xfrm>
            <a:off x="1808798" y="5008176"/>
            <a:ext cx="2221944" cy="358343"/>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Stage 1: Build</a:t>
            </a:r>
            <a:endParaRPr lang="en-US" sz="2187" dirty="0"/>
          </a:p>
        </p:txBody>
      </p:sp>
      <p:sp>
        <p:nvSpPr>
          <p:cNvPr id="11" name="Text 9"/>
          <p:cNvSpPr/>
          <p:nvPr/>
        </p:nvSpPr>
        <p:spPr>
          <a:xfrm>
            <a:off x="1055370" y="5564955"/>
            <a:ext cx="3728799" cy="793744"/>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Compiles the app, packages it, and creates a Docker image.</a:t>
            </a:r>
            <a:endParaRPr lang="en-US" sz="1750" dirty="0"/>
          </a:p>
        </p:txBody>
      </p:sp>
      <p:sp>
        <p:nvSpPr>
          <p:cNvPr id="12" name="Shape 10"/>
          <p:cNvSpPr/>
          <p:nvPr/>
        </p:nvSpPr>
        <p:spPr>
          <a:xfrm>
            <a:off x="7292876" y="4015641"/>
            <a:ext cx="44410" cy="771880"/>
          </a:xfrm>
          <a:prstGeom prst="rect">
            <a:avLst/>
          </a:prstGeom>
          <a:solidFill>
            <a:srgbClr val="B5B7E3"/>
          </a:solidFill>
          <a:ln/>
        </p:spPr>
      </p:sp>
      <p:sp>
        <p:nvSpPr>
          <p:cNvPr id="13" name="Shape 11"/>
          <p:cNvSpPr/>
          <p:nvPr/>
        </p:nvSpPr>
        <p:spPr>
          <a:xfrm>
            <a:off x="7065169" y="3767566"/>
            <a:ext cx="499943" cy="496267"/>
          </a:xfrm>
          <a:prstGeom prst="roundRect">
            <a:avLst>
              <a:gd name="adj" fmla="val 11055"/>
            </a:avLst>
          </a:prstGeom>
          <a:solidFill>
            <a:srgbClr val="DADBF1"/>
          </a:solidFill>
          <a:ln w="7620">
            <a:solidFill>
              <a:srgbClr val="B5B7E3"/>
            </a:solidFill>
            <a:prstDash val="solid"/>
          </a:ln>
        </p:spPr>
      </p:sp>
      <p:sp>
        <p:nvSpPr>
          <p:cNvPr id="14" name="Text 12"/>
          <p:cNvSpPr/>
          <p:nvPr/>
        </p:nvSpPr>
        <p:spPr>
          <a:xfrm>
            <a:off x="7214473" y="3800659"/>
            <a:ext cx="20133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5" name="Text 13"/>
          <p:cNvSpPr/>
          <p:nvPr/>
        </p:nvSpPr>
        <p:spPr>
          <a:xfrm>
            <a:off x="6204109" y="5008176"/>
            <a:ext cx="2221944" cy="358343"/>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Stage 2: Test</a:t>
            </a:r>
            <a:endParaRPr lang="en-US" sz="2187" dirty="0"/>
          </a:p>
        </p:txBody>
      </p:sp>
      <p:sp>
        <p:nvSpPr>
          <p:cNvPr id="16" name="Text 14"/>
          <p:cNvSpPr/>
          <p:nvPr/>
        </p:nvSpPr>
        <p:spPr>
          <a:xfrm>
            <a:off x="5450681" y="5564955"/>
            <a:ext cx="3728918" cy="793744"/>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Runs unit tests, integration tests and other types of automated testing.</a:t>
            </a:r>
            <a:endParaRPr lang="en-US" sz="1750" dirty="0"/>
          </a:p>
        </p:txBody>
      </p:sp>
      <p:sp>
        <p:nvSpPr>
          <p:cNvPr id="17" name="Shape 15"/>
          <p:cNvSpPr/>
          <p:nvPr/>
        </p:nvSpPr>
        <p:spPr>
          <a:xfrm>
            <a:off x="11688306" y="4015641"/>
            <a:ext cx="44410" cy="771880"/>
          </a:xfrm>
          <a:prstGeom prst="rect">
            <a:avLst/>
          </a:prstGeom>
          <a:solidFill>
            <a:srgbClr val="B5B7E3"/>
          </a:solidFill>
          <a:ln/>
        </p:spPr>
      </p:sp>
      <p:sp>
        <p:nvSpPr>
          <p:cNvPr id="18" name="Shape 16"/>
          <p:cNvSpPr/>
          <p:nvPr/>
        </p:nvSpPr>
        <p:spPr>
          <a:xfrm>
            <a:off x="11460599" y="3767566"/>
            <a:ext cx="499943" cy="496267"/>
          </a:xfrm>
          <a:prstGeom prst="roundRect">
            <a:avLst>
              <a:gd name="adj" fmla="val 11055"/>
            </a:avLst>
          </a:prstGeom>
          <a:solidFill>
            <a:srgbClr val="DADBF1"/>
          </a:solidFill>
          <a:ln w="7620">
            <a:solidFill>
              <a:srgbClr val="B5B7E3"/>
            </a:solidFill>
            <a:prstDash val="solid"/>
          </a:ln>
        </p:spPr>
      </p:sp>
      <p:sp>
        <p:nvSpPr>
          <p:cNvPr id="19" name="Text 17"/>
          <p:cNvSpPr/>
          <p:nvPr/>
        </p:nvSpPr>
        <p:spPr>
          <a:xfrm>
            <a:off x="11606093" y="3800659"/>
            <a:ext cx="20895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20" name="Text 18"/>
          <p:cNvSpPr/>
          <p:nvPr/>
        </p:nvSpPr>
        <p:spPr>
          <a:xfrm>
            <a:off x="10599539" y="5008176"/>
            <a:ext cx="2221944" cy="358343"/>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Stage 3: Deploy</a:t>
            </a:r>
            <a:endParaRPr lang="en-US" sz="2187" dirty="0"/>
          </a:p>
        </p:txBody>
      </p:sp>
      <p:sp>
        <p:nvSpPr>
          <p:cNvPr id="21" name="Text 19"/>
          <p:cNvSpPr/>
          <p:nvPr/>
        </p:nvSpPr>
        <p:spPr>
          <a:xfrm>
            <a:off x="9846112" y="5564955"/>
            <a:ext cx="3728918" cy="1190616"/>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Pushes the artifact to a container registry and deploys to a target environment.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6202799" y="860402"/>
            <a:ext cx="7711202" cy="1232691"/>
          </a:xfrm>
          <a:prstGeom prst="rect">
            <a:avLst/>
          </a:prstGeom>
          <a:noFill/>
          <a:ln/>
        </p:spPr>
        <p:txBody>
          <a:bodyPr wrap="square" rtlCol="0" anchor="t"/>
          <a:lstStyle/>
          <a:p>
            <a:pPr marL="0" indent="0">
              <a:lnSpc>
                <a:spcPts val="4889"/>
              </a:lnSpc>
              <a:buNone/>
            </a:pPr>
            <a:r>
              <a:rPr lang="en-US" sz="3761" b="1" kern="0" spc="-113" dirty="0">
                <a:solidFill>
                  <a:srgbClr val="000000"/>
                </a:solidFill>
                <a:latin typeface="Inter" pitchFamily="34" charset="0"/>
                <a:ea typeface="Inter" pitchFamily="34" charset="-122"/>
                <a:cs typeface="Inter" pitchFamily="34" charset="-120"/>
              </a:rPr>
              <a:t>Adding Automated Tests to Pipeline</a:t>
            </a:r>
            <a:endParaRPr lang="en-US" sz="3761" dirty="0"/>
          </a:p>
        </p:txBody>
      </p:sp>
      <p:sp>
        <p:nvSpPr>
          <p:cNvPr id="5" name="Text 3"/>
          <p:cNvSpPr/>
          <p:nvPr/>
        </p:nvSpPr>
        <p:spPr>
          <a:xfrm>
            <a:off x="6202799" y="2377569"/>
            <a:ext cx="7711202" cy="1024327"/>
          </a:xfrm>
          <a:prstGeom prst="rect">
            <a:avLst/>
          </a:prstGeom>
          <a:noFill/>
          <a:ln/>
        </p:spPr>
        <p:txBody>
          <a:bodyPr wrap="square" rtlCol="0" anchor="t"/>
          <a:lstStyle/>
          <a:p>
            <a:pPr marL="0" indent="0">
              <a:lnSpc>
                <a:spcPts val="2708"/>
              </a:lnSpc>
              <a:buNone/>
            </a:pPr>
            <a:r>
              <a:rPr lang="en-US" sz="1504" kern="0" spc="-30" dirty="0">
                <a:solidFill>
                  <a:srgbClr val="272525"/>
                </a:solidFill>
                <a:latin typeface="Inter" pitchFamily="34" charset="0"/>
                <a:ea typeface="Inter" pitchFamily="34" charset="-122"/>
                <a:cs typeface="Inter" pitchFamily="34" charset="-120"/>
              </a:rPr>
              <a:t>Automated testing is crucial in Continuous Delivery Pipeline. It improves code quality, catches bugs early, and reduces the risk of shipping bad code. Jenkins supports automated testing out of the box. Add these tests to your pipeline:</a:t>
            </a:r>
            <a:endParaRPr lang="en-US" sz="1504" dirty="0"/>
          </a:p>
        </p:txBody>
      </p:sp>
      <p:sp>
        <p:nvSpPr>
          <p:cNvPr id="6" name="Shape 4"/>
          <p:cNvSpPr/>
          <p:nvPr/>
        </p:nvSpPr>
        <p:spPr>
          <a:xfrm>
            <a:off x="6319599" y="4440760"/>
            <a:ext cx="499943" cy="496267"/>
          </a:xfrm>
          <a:prstGeom prst="roundRect">
            <a:avLst>
              <a:gd name="adj" fmla="val 11055"/>
            </a:avLst>
          </a:prstGeom>
          <a:solidFill>
            <a:srgbClr val="DADBF1"/>
          </a:solidFill>
          <a:ln w="7620">
            <a:solidFill>
              <a:srgbClr val="B5B7E3"/>
            </a:solidFill>
            <a:prstDash val="solid"/>
          </a:ln>
        </p:spPr>
      </p:sp>
      <p:sp>
        <p:nvSpPr>
          <p:cNvPr id="7" name="Text 5"/>
          <p:cNvSpPr/>
          <p:nvPr/>
        </p:nvSpPr>
        <p:spPr>
          <a:xfrm>
            <a:off x="6351032" y="3844979"/>
            <a:ext cx="133350" cy="369807"/>
          </a:xfrm>
          <a:prstGeom prst="rect">
            <a:avLst/>
          </a:prstGeom>
          <a:noFill/>
          <a:ln/>
        </p:spPr>
        <p:txBody>
          <a:bodyPr wrap="none" rtlCol="0" anchor="t"/>
          <a:lstStyle/>
          <a:p>
            <a:pPr marL="0" indent="0" algn="ctr">
              <a:lnSpc>
                <a:spcPts val="2934"/>
              </a:lnSpc>
              <a:buNone/>
            </a:pPr>
            <a:r>
              <a:rPr lang="en-US" sz="2257" b="1" kern="0" spc="-30" dirty="0">
                <a:solidFill>
                  <a:srgbClr val="272525"/>
                </a:solidFill>
                <a:latin typeface="Inter" pitchFamily="34" charset="0"/>
                <a:ea typeface="Inter" pitchFamily="34" charset="-122"/>
                <a:cs typeface="Inter" pitchFamily="34" charset="-120"/>
              </a:rPr>
              <a:t>1</a:t>
            </a:r>
            <a:endParaRPr lang="en-US" sz="2257" dirty="0"/>
          </a:p>
        </p:txBody>
      </p:sp>
      <p:sp>
        <p:nvSpPr>
          <p:cNvPr id="8" name="Text 6"/>
          <p:cNvSpPr/>
          <p:nvPr/>
        </p:nvSpPr>
        <p:spPr>
          <a:xfrm>
            <a:off x="6823591" y="3875826"/>
            <a:ext cx="1910596" cy="308114"/>
          </a:xfrm>
          <a:prstGeom prst="rect">
            <a:avLst/>
          </a:prstGeom>
          <a:noFill/>
          <a:ln/>
        </p:spPr>
        <p:txBody>
          <a:bodyPr wrap="none" rtlCol="0" anchor="t"/>
          <a:lstStyle/>
          <a:p>
            <a:pPr marL="0" indent="0">
              <a:lnSpc>
                <a:spcPts val="2445"/>
              </a:lnSpc>
              <a:buNone/>
            </a:pPr>
            <a:r>
              <a:rPr lang="en-US" sz="1881" b="1" kern="0" spc="-56" dirty="0">
                <a:solidFill>
                  <a:srgbClr val="272525"/>
                </a:solidFill>
                <a:latin typeface="Inter" pitchFamily="34" charset="0"/>
                <a:ea typeface="Inter" pitchFamily="34" charset="-122"/>
                <a:cs typeface="Inter" pitchFamily="34" charset="-120"/>
              </a:rPr>
              <a:t>Unit testing</a:t>
            </a:r>
            <a:endParaRPr lang="en-US" sz="1881" dirty="0"/>
          </a:p>
        </p:txBody>
      </p:sp>
      <p:sp>
        <p:nvSpPr>
          <p:cNvPr id="9" name="Text 7"/>
          <p:cNvSpPr/>
          <p:nvPr/>
        </p:nvSpPr>
        <p:spPr>
          <a:xfrm>
            <a:off x="6823591" y="4354602"/>
            <a:ext cx="3139321" cy="1365769"/>
          </a:xfrm>
          <a:prstGeom prst="rect">
            <a:avLst/>
          </a:prstGeom>
          <a:noFill/>
          <a:ln/>
        </p:spPr>
        <p:txBody>
          <a:bodyPr wrap="square" rtlCol="0" anchor="t"/>
          <a:lstStyle/>
          <a:p>
            <a:pPr marL="0" indent="0">
              <a:lnSpc>
                <a:spcPts val="2708"/>
              </a:lnSpc>
              <a:buNone/>
            </a:pPr>
            <a:r>
              <a:rPr lang="en-US" sz="1504" kern="0" spc="-30" dirty="0">
                <a:solidFill>
                  <a:srgbClr val="272525"/>
                </a:solidFill>
                <a:latin typeface="Inter" pitchFamily="34" charset="0"/>
                <a:ea typeface="Inter" pitchFamily="34" charset="-122"/>
                <a:cs typeface="Inter" pitchFamily="34" charset="-120"/>
              </a:rPr>
              <a:t>Tests a single piece of code like a function or class in isolation. Quick to run and valuable for detecting regressions.</a:t>
            </a:r>
            <a:endParaRPr lang="en-US" sz="1504" dirty="0"/>
          </a:p>
        </p:txBody>
      </p:sp>
      <p:sp>
        <p:nvSpPr>
          <p:cNvPr id="10" name="Shape 8"/>
          <p:cNvSpPr/>
          <p:nvPr/>
        </p:nvSpPr>
        <p:spPr>
          <a:xfrm>
            <a:off x="10169485" y="4440760"/>
            <a:ext cx="499943" cy="496267"/>
          </a:xfrm>
          <a:prstGeom prst="roundRect">
            <a:avLst>
              <a:gd name="adj" fmla="val 11055"/>
            </a:avLst>
          </a:prstGeom>
          <a:solidFill>
            <a:srgbClr val="DADBF1"/>
          </a:solidFill>
          <a:ln w="7620">
            <a:solidFill>
              <a:srgbClr val="B5B7E3"/>
            </a:solidFill>
            <a:prstDash val="solid"/>
          </a:ln>
        </p:spPr>
      </p:sp>
      <p:sp>
        <p:nvSpPr>
          <p:cNvPr id="11" name="Text 9"/>
          <p:cNvSpPr/>
          <p:nvPr/>
        </p:nvSpPr>
        <p:spPr>
          <a:xfrm>
            <a:off x="10279261" y="3844979"/>
            <a:ext cx="179070" cy="369807"/>
          </a:xfrm>
          <a:prstGeom prst="rect">
            <a:avLst/>
          </a:prstGeom>
          <a:noFill/>
          <a:ln/>
        </p:spPr>
        <p:txBody>
          <a:bodyPr wrap="none" rtlCol="0" anchor="t"/>
          <a:lstStyle/>
          <a:p>
            <a:pPr marL="0" indent="0" algn="ctr">
              <a:lnSpc>
                <a:spcPts val="2934"/>
              </a:lnSpc>
              <a:buNone/>
            </a:pPr>
            <a:r>
              <a:rPr lang="en-US" sz="2257" b="1" kern="0" spc="-30" dirty="0">
                <a:solidFill>
                  <a:srgbClr val="272525"/>
                </a:solidFill>
                <a:latin typeface="Inter" pitchFamily="34" charset="0"/>
                <a:ea typeface="Inter" pitchFamily="34" charset="-122"/>
                <a:cs typeface="Inter" pitchFamily="34" charset="-120"/>
              </a:rPr>
              <a:t>2</a:t>
            </a:r>
            <a:endParaRPr lang="en-US" sz="2257" dirty="0"/>
          </a:p>
        </p:txBody>
      </p:sp>
      <p:sp>
        <p:nvSpPr>
          <p:cNvPr id="12" name="Text 10"/>
          <p:cNvSpPr/>
          <p:nvPr/>
        </p:nvSpPr>
        <p:spPr>
          <a:xfrm>
            <a:off x="10774680" y="3875826"/>
            <a:ext cx="2058472" cy="308114"/>
          </a:xfrm>
          <a:prstGeom prst="rect">
            <a:avLst/>
          </a:prstGeom>
          <a:noFill/>
          <a:ln/>
        </p:spPr>
        <p:txBody>
          <a:bodyPr wrap="none" rtlCol="0" anchor="t"/>
          <a:lstStyle/>
          <a:p>
            <a:pPr marL="0" indent="0">
              <a:lnSpc>
                <a:spcPts val="2445"/>
              </a:lnSpc>
              <a:buNone/>
            </a:pPr>
            <a:r>
              <a:rPr lang="en-US" sz="1881" b="1" kern="0" spc="-56" dirty="0">
                <a:solidFill>
                  <a:srgbClr val="272525"/>
                </a:solidFill>
                <a:latin typeface="Inter" pitchFamily="34" charset="0"/>
                <a:ea typeface="Inter" pitchFamily="34" charset="-122"/>
                <a:cs typeface="Inter" pitchFamily="34" charset="-120"/>
              </a:rPr>
              <a:t>Integration testing</a:t>
            </a:r>
            <a:endParaRPr lang="en-US" sz="1881" dirty="0"/>
          </a:p>
        </p:txBody>
      </p:sp>
      <p:sp>
        <p:nvSpPr>
          <p:cNvPr id="13" name="Text 11"/>
          <p:cNvSpPr/>
          <p:nvPr/>
        </p:nvSpPr>
        <p:spPr>
          <a:xfrm>
            <a:off x="10774680" y="4354602"/>
            <a:ext cx="3139321" cy="1365769"/>
          </a:xfrm>
          <a:prstGeom prst="rect">
            <a:avLst/>
          </a:prstGeom>
          <a:noFill/>
          <a:ln/>
        </p:spPr>
        <p:txBody>
          <a:bodyPr wrap="square" rtlCol="0" anchor="t"/>
          <a:lstStyle/>
          <a:p>
            <a:pPr marL="0" indent="0">
              <a:lnSpc>
                <a:spcPts val="2708"/>
              </a:lnSpc>
              <a:buNone/>
            </a:pPr>
            <a:r>
              <a:rPr lang="en-US" sz="1504" kern="0" spc="-30" dirty="0">
                <a:solidFill>
                  <a:srgbClr val="272525"/>
                </a:solidFill>
                <a:latin typeface="Inter" pitchFamily="34" charset="0"/>
                <a:ea typeface="Inter" pitchFamily="34" charset="-122"/>
                <a:cs typeface="Inter" pitchFamily="34" charset="-120"/>
              </a:rPr>
              <a:t>Tests how different pieces of code interact with each other. Identifies issues in the interactions between different components.</a:t>
            </a:r>
            <a:endParaRPr lang="en-US" sz="1504" dirty="0"/>
          </a:p>
        </p:txBody>
      </p:sp>
      <p:sp>
        <p:nvSpPr>
          <p:cNvPr id="14" name="Shape 12"/>
          <p:cNvSpPr/>
          <p:nvPr/>
        </p:nvSpPr>
        <p:spPr>
          <a:xfrm>
            <a:off x="6319599" y="7478049"/>
            <a:ext cx="499943" cy="496267"/>
          </a:xfrm>
          <a:prstGeom prst="roundRect">
            <a:avLst>
              <a:gd name="adj" fmla="val 11055"/>
            </a:avLst>
          </a:prstGeom>
          <a:solidFill>
            <a:srgbClr val="DADBF1"/>
          </a:solidFill>
          <a:ln w="7620">
            <a:solidFill>
              <a:srgbClr val="B5B7E3"/>
            </a:solidFill>
            <a:prstDash val="solid"/>
          </a:ln>
        </p:spPr>
      </p:sp>
      <p:sp>
        <p:nvSpPr>
          <p:cNvPr id="15" name="Text 13"/>
          <p:cNvSpPr/>
          <p:nvPr/>
        </p:nvSpPr>
        <p:spPr>
          <a:xfrm>
            <a:off x="6324362" y="6116061"/>
            <a:ext cx="186690" cy="369807"/>
          </a:xfrm>
          <a:prstGeom prst="rect">
            <a:avLst/>
          </a:prstGeom>
          <a:noFill/>
          <a:ln/>
        </p:spPr>
        <p:txBody>
          <a:bodyPr wrap="none" rtlCol="0" anchor="t"/>
          <a:lstStyle/>
          <a:p>
            <a:pPr marL="0" indent="0" algn="ctr">
              <a:lnSpc>
                <a:spcPts val="2934"/>
              </a:lnSpc>
              <a:buNone/>
            </a:pPr>
            <a:r>
              <a:rPr lang="en-US" sz="2257" b="1" kern="0" spc="-30" dirty="0">
                <a:solidFill>
                  <a:srgbClr val="272525"/>
                </a:solidFill>
                <a:latin typeface="Inter" pitchFamily="34" charset="0"/>
                <a:ea typeface="Inter" pitchFamily="34" charset="-122"/>
                <a:cs typeface="Inter" pitchFamily="34" charset="-120"/>
              </a:rPr>
              <a:t>3</a:t>
            </a:r>
            <a:endParaRPr lang="en-US" sz="2257" dirty="0"/>
          </a:p>
        </p:txBody>
      </p:sp>
      <p:sp>
        <p:nvSpPr>
          <p:cNvPr id="16" name="Text 14"/>
          <p:cNvSpPr/>
          <p:nvPr/>
        </p:nvSpPr>
        <p:spPr>
          <a:xfrm>
            <a:off x="6823591" y="6146908"/>
            <a:ext cx="2172295" cy="308114"/>
          </a:xfrm>
          <a:prstGeom prst="rect">
            <a:avLst/>
          </a:prstGeom>
          <a:noFill/>
          <a:ln/>
        </p:spPr>
        <p:txBody>
          <a:bodyPr wrap="none" rtlCol="0" anchor="t"/>
          <a:lstStyle/>
          <a:p>
            <a:pPr marL="0" indent="0">
              <a:lnSpc>
                <a:spcPts val="2445"/>
              </a:lnSpc>
              <a:buNone/>
            </a:pPr>
            <a:r>
              <a:rPr lang="en-US" sz="1881" b="1" kern="0" spc="-56" dirty="0">
                <a:solidFill>
                  <a:srgbClr val="272525"/>
                </a:solidFill>
                <a:latin typeface="Inter" pitchFamily="34" charset="0"/>
                <a:ea typeface="Inter" pitchFamily="34" charset="-122"/>
                <a:cs typeface="Inter" pitchFamily="34" charset="-120"/>
              </a:rPr>
              <a:t>Acceptance testing</a:t>
            </a:r>
            <a:endParaRPr lang="en-US" sz="1881" dirty="0"/>
          </a:p>
        </p:txBody>
      </p:sp>
      <p:sp>
        <p:nvSpPr>
          <p:cNvPr id="17" name="Text 15"/>
          <p:cNvSpPr/>
          <p:nvPr/>
        </p:nvSpPr>
        <p:spPr>
          <a:xfrm>
            <a:off x="6823591" y="6625684"/>
            <a:ext cx="7090410" cy="682885"/>
          </a:xfrm>
          <a:prstGeom prst="rect">
            <a:avLst/>
          </a:prstGeom>
          <a:noFill/>
          <a:ln/>
        </p:spPr>
        <p:txBody>
          <a:bodyPr wrap="square" rtlCol="0" anchor="t"/>
          <a:lstStyle/>
          <a:p>
            <a:pPr marL="0" indent="0">
              <a:lnSpc>
                <a:spcPts val="2708"/>
              </a:lnSpc>
              <a:buNone/>
            </a:pPr>
            <a:r>
              <a:rPr lang="en-US" sz="1504" kern="0" spc="-30" dirty="0">
                <a:solidFill>
                  <a:srgbClr val="272525"/>
                </a:solidFill>
                <a:latin typeface="Inter" pitchFamily="34" charset="0"/>
                <a:ea typeface="Inter" pitchFamily="34" charset="-122"/>
                <a:cs typeface="Inter" pitchFamily="34" charset="-120"/>
              </a:rPr>
              <a:t>Tests the entire application end-to-end. Ensures the app behaves as expected from the user's perspective.</a:t>
            </a:r>
            <a:endParaRPr lang="en-US" sz="1504" dirty="0"/>
          </a:p>
        </p:txBody>
      </p:sp>
      <p:pic>
        <p:nvPicPr>
          <p:cNvPr id="18" name="Image 0" descr="preencoded.png"/>
          <p:cNvPicPr>
            <a:picLocks noChangeAspect="1"/>
          </p:cNvPicPr>
          <p:nvPr/>
        </p:nvPicPr>
        <p:blipFill>
          <a:blip r:embed="rId3"/>
          <a:stretch>
            <a:fillRect/>
          </a:stretch>
        </p:blipFill>
        <p:spPr>
          <a:xfrm>
            <a:off x="0" y="0"/>
            <a:ext cx="5486400" cy="81690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1132468"/>
            <a:ext cx="12227004"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Monitoring and Improving Pipeline Performance</a:t>
            </a:r>
            <a:endParaRPr lang="en-US" sz="4374" dirty="0"/>
          </a:p>
        </p:txBody>
      </p:sp>
      <p:sp>
        <p:nvSpPr>
          <p:cNvPr id="5" name="Text 3"/>
          <p:cNvSpPr/>
          <p:nvPr/>
        </p:nvSpPr>
        <p:spPr>
          <a:xfrm>
            <a:off x="833199" y="2334430"/>
            <a:ext cx="12964001" cy="79374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Continuous Delivery Pipeline is a living organism that requires monitoring and care. By continuously measuring and analyzing pipeline performance, you can improve its efficiency and reliability:</a:t>
            </a:r>
            <a:endParaRPr lang="en-US" sz="1750" dirty="0"/>
          </a:p>
        </p:txBody>
      </p:sp>
      <p:sp>
        <p:nvSpPr>
          <p:cNvPr id="6" name="Text 4"/>
          <p:cNvSpPr/>
          <p:nvPr/>
        </p:nvSpPr>
        <p:spPr>
          <a:xfrm>
            <a:off x="833199" y="3690509"/>
            <a:ext cx="2221944" cy="358343"/>
          </a:xfrm>
          <a:prstGeom prst="rect">
            <a:avLst/>
          </a:prstGeom>
          <a:noFill/>
          <a:ln/>
        </p:spPr>
        <p:txBody>
          <a:bodyPr wrap="none" rtlCol="0" anchor="t"/>
          <a:lstStyle/>
          <a:p>
            <a:pPr marL="0" indent="0">
              <a:lnSpc>
                <a:spcPts val="2843"/>
              </a:lnSpc>
              <a:buNone/>
            </a:pPr>
            <a:r>
              <a:rPr lang="en-US" sz="2187" b="1" kern="0" spc="-66" dirty="0">
                <a:solidFill>
                  <a:srgbClr val="000000"/>
                </a:solidFill>
                <a:latin typeface="Inter" pitchFamily="34" charset="0"/>
                <a:ea typeface="Inter" pitchFamily="34" charset="-122"/>
                <a:cs typeface="Inter" pitchFamily="34" charset="-120"/>
              </a:rPr>
              <a:t>Tools</a:t>
            </a:r>
            <a:endParaRPr lang="en-US" sz="2187" dirty="0"/>
          </a:p>
        </p:txBody>
      </p:sp>
      <p:sp>
        <p:nvSpPr>
          <p:cNvPr id="7" name="Text 5"/>
          <p:cNvSpPr/>
          <p:nvPr/>
        </p:nvSpPr>
        <p:spPr>
          <a:xfrm>
            <a:off x="1188601" y="4324464"/>
            <a:ext cx="3604141" cy="39687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Jenkins Health Advisor plugin</a:t>
            </a:r>
            <a:endParaRPr lang="en-US" sz="1750" dirty="0"/>
          </a:p>
        </p:txBody>
      </p:sp>
      <p:sp>
        <p:nvSpPr>
          <p:cNvPr id="8" name="Text 6"/>
          <p:cNvSpPr/>
          <p:nvPr/>
        </p:nvSpPr>
        <p:spPr>
          <a:xfrm>
            <a:off x="1188601" y="4831604"/>
            <a:ext cx="3604141" cy="79374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Prometheus and Grafana for monitoring and alerting</a:t>
            </a:r>
            <a:endParaRPr lang="en-US" sz="1750" dirty="0"/>
          </a:p>
        </p:txBody>
      </p:sp>
      <p:sp>
        <p:nvSpPr>
          <p:cNvPr id="9" name="Text 7"/>
          <p:cNvSpPr/>
          <p:nvPr/>
        </p:nvSpPr>
        <p:spPr>
          <a:xfrm>
            <a:off x="5342334" y="3690509"/>
            <a:ext cx="2221944" cy="358343"/>
          </a:xfrm>
          <a:prstGeom prst="rect">
            <a:avLst/>
          </a:prstGeom>
          <a:noFill/>
          <a:ln/>
        </p:spPr>
        <p:txBody>
          <a:bodyPr wrap="none" rtlCol="0" anchor="t"/>
          <a:lstStyle/>
          <a:p>
            <a:pPr marL="0" indent="0">
              <a:lnSpc>
                <a:spcPts val="2843"/>
              </a:lnSpc>
              <a:buNone/>
            </a:pPr>
            <a:r>
              <a:rPr lang="en-US" sz="2187" b="1" kern="0" spc="-66" dirty="0">
                <a:solidFill>
                  <a:srgbClr val="000000"/>
                </a:solidFill>
                <a:latin typeface="Inter" pitchFamily="34" charset="0"/>
                <a:ea typeface="Inter" pitchFamily="34" charset="-122"/>
                <a:cs typeface="Inter" pitchFamily="34" charset="-120"/>
              </a:rPr>
              <a:t>Metrics to track</a:t>
            </a:r>
            <a:endParaRPr lang="en-US" sz="2187" dirty="0"/>
          </a:p>
        </p:txBody>
      </p:sp>
      <p:sp>
        <p:nvSpPr>
          <p:cNvPr id="10" name="Text 8"/>
          <p:cNvSpPr/>
          <p:nvPr/>
        </p:nvSpPr>
        <p:spPr>
          <a:xfrm>
            <a:off x="5697736" y="4324464"/>
            <a:ext cx="3604141" cy="39687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Build duration and frequency</a:t>
            </a:r>
            <a:endParaRPr lang="en-US" sz="1750" dirty="0"/>
          </a:p>
        </p:txBody>
      </p:sp>
      <p:sp>
        <p:nvSpPr>
          <p:cNvPr id="11" name="Text 9"/>
          <p:cNvSpPr/>
          <p:nvPr/>
        </p:nvSpPr>
        <p:spPr>
          <a:xfrm>
            <a:off x="5697736" y="4831604"/>
            <a:ext cx="3604141" cy="39687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Test coverage</a:t>
            </a:r>
            <a:endParaRPr lang="en-US" sz="1750" dirty="0"/>
          </a:p>
        </p:txBody>
      </p:sp>
      <p:sp>
        <p:nvSpPr>
          <p:cNvPr id="12" name="Text 10"/>
          <p:cNvSpPr/>
          <p:nvPr/>
        </p:nvSpPr>
        <p:spPr>
          <a:xfrm>
            <a:off x="5697736" y="5338745"/>
            <a:ext cx="3604141" cy="396872"/>
          </a:xfrm>
          <a:prstGeom prst="rect">
            <a:avLst/>
          </a:prstGeom>
          <a:noFill/>
          <a:ln/>
        </p:spPr>
        <p:txBody>
          <a:bodyPr wrap="non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Error rates</a:t>
            </a:r>
            <a:endParaRPr lang="en-US" sz="1750" dirty="0"/>
          </a:p>
        </p:txBody>
      </p:sp>
      <p:sp>
        <p:nvSpPr>
          <p:cNvPr id="13" name="Text 11"/>
          <p:cNvSpPr/>
          <p:nvPr/>
        </p:nvSpPr>
        <p:spPr>
          <a:xfrm>
            <a:off x="9851469" y="3690509"/>
            <a:ext cx="3230523" cy="358343"/>
          </a:xfrm>
          <a:prstGeom prst="rect">
            <a:avLst/>
          </a:prstGeom>
          <a:noFill/>
          <a:ln/>
        </p:spPr>
        <p:txBody>
          <a:bodyPr wrap="none" rtlCol="0" anchor="t"/>
          <a:lstStyle/>
          <a:p>
            <a:pPr marL="0" indent="0">
              <a:lnSpc>
                <a:spcPts val="2843"/>
              </a:lnSpc>
              <a:buNone/>
            </a:pPr>
            <a:r>
              <a:rPr lang="en-US" sz="2187" b="1" kern="0" spc="-66" dirty="0">
                <a:solidFill>
                  <a:srgbClr val="000000"/>
                </a:solidFill>
                <a:latin typeface="Inter" pitchFamily="34" charset="0"/>
                <a:ea typeface="Inter" pitchFamily="34" charset="-122"/>
                <a:cs typeface="Inter" pitchFamily="34" charset="-120"/>
              </a:rPr>
              <a:t>Continuous Improvement</a:t>
            </a:r>
            <a:endParaRPr lang="en-US" sz="2187" dirty="0"/>
          </a:p>
        </p:txBody>
      </p:sp>
      <p:sp>
        <p:nvSpPr>
          <p:cNvPr id="14" name="Text 12"/>
          <p:cNvSpPr/>
          <p:nvPr/>
        </p:nvSpPr>
        <p:spPr>
          <a:xfrm>
            <a:off x="10206871" y="4324464"/>
            <a:ext cx="3604141" cy="79374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Regular reviews of pipeline performance</a:t>
            </a:r>
            <a:endParaRPr lang="en-US" sz="1750" dirty="0"/>
          </a:p>
        </p:txBody>
      </p:sp>
      <p:sp>
        <p:nvSpPr>
          <p:cNvPr id="15" name="Text 13"/>
          <p:cNvSpPr/>
          <p:nvPr/>
        </p:nvSpPr>
        <p:spPr>
          <a:xfrm>
            <a:off x="10206871" y="5228476"/>
            <a:ext cx="3604141" cy="79374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Optimizing and automating steps where possible</a:t>
            </a:r>
            <a:endParaRPr lang="en-US" sz="1750" dirty="0"/>
          </a:p>
        </p:txBody>
      </p:sp>
      <p:sp>
        <p:nvSpPr>
          <p:cNvPr id="16" name="Text 14"/>
          <p:cNvSpPr/>
          <p:nvPr/>
        </p:nvSpPr>
        <p:spPr>
          <a:xfrm>
            <a:off x="10206871" y="6132489"/>
            <a:ext cx="3604141" cy="793744"/>
          </a:xfrm>
          <a:prstGeom prst="rect">
            <a:avLst/>
          </a:prstGeom>
          <a:noFill/>
          <a:ln/>
        </p:spPr>
        <p:txBody>
          <a:bodyPr wrap="square" rtlCol="0" anchor="t"/>
          <a:lstStyle/>
          <a:p>
            <a:pPr marL="342900" indent="-342900" algn="l">
              <a:lnSpc>
                <a:spcPts val="3149"/>
              </a:lnSpc>
              <a:buSzPct val="100000"/>
              <a:buChar char="•"/>
            </a:pPr>
            <a:r>
              <a:rPr lang="en-US" sz="1750" kern="0" spc="-35" dirty="0">
                <a:solidFill>
                  <a:srgbClr val="272525"/>
                </a:solidFill>
                <a:latin typeface="Inter" pitchFamily="34" charset="0"/>
                <a:ea typeface="Inter" pitchFamily="34" charset="-122"/>
                <a:cs typeface="Inter" pitchFamily="34" charset="-120"/>
              </a:rPr>
              <a:t>Adapting pipeline to fit new requirements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1450155"/>
            <a:ext cx="7929205"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Conclusion and Future Outlook</a:t>
            </a:r>
            <a:endParaRPr lang="en-US" sz="4374" dirty="0"/>
          </a:p>
        </p:txBody>
      </p:sp>
      <p:sp>
        <p:nvSpPr>
          <p:cNvPr id="5" name="Text 3"/>
          <p:cNvSpPr/>
          <p:nvPr/>
        </p:nvSpPr>
        <p:spPr>
          <a:xfrm>
            <a:off x="833199" y="2652117"/>
            <a:ext cx="12964001" cy="119061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Continuous Delivery Pipeline with Jenkins is a key enabler for modern software development practices. It can improve your team's collaboration, quality, and productivity. The future looks bright for Jenkins as it continues to evolve and integrate with new technologies.</a:t>
            </a:r>
            <a:endParaRPr lang="en-US" sz="1750" dirty="0"/>
          </a:p>
        </p:txBody>
      </p:sp>
      <p:sp>
        <p:nvSpPr>
          <p:cNvPr id="6" name="Shape 4"/>
          <p:cNvSpPr/>
          <p:nvPr/>
        </p:nvSpPr>
        <p:spPr>
          <a:xfrm>
            <a:off x="833199" y="4118346"/>
            <a:ext cx="4173260" cy="2600469"/>
          </a:xfrm>
          <a:prstGeom prst="roundRect">
            <a:avLst>
              <a:gd name="adj" fmla="val 2110"/>
            </a:avLst>
          </a:prstGeom>
          <a:solidFill>
            <a:srgbClr val="DADBF1"/>
          </a:solidFill>
          <a:ln w="7620">
            <a:solidFill>
              <a:srgbClr val="B5B7E3"/>
            </a:solidFill>
            <a:prstDash val="solid"/>
          </a:ln>
        </p:spPr>
      </p:sp>
      <p:sp>
        <p:nvSpPr>
          <p:cNvPr id="7" name="Text 5"/>
          <p:cNvSpPr/>
          <p:nvPr/>
        </p:nvSpPr>
        <p:spPr>
          <a:xfrm>
            <a:off x="1062990" y="4346447"/>
            <a:ext cx="2221944"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Challenges</a:t>
            </a:r>
            <a:endParaRPr lang="en-US" sz="2187" dirty="0"/>
          </a:p>
        </p:txBody>
      </p:sp>
      <p:sp>
        <p:nvSpPr>
          <p:cNvPr id="8" name="Text 6"/>
          <p:cNvSpPr/>
          <p:nvPr/>
        </p:nvSpPr>
        <p:spPr>
          <a:xfrm>
            <a:off x="1062990" y="4903226"/>
            <a:ext cx="3713678" cy="79374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Complex setup, increased testing complexity</a:t>
            </a:r>
            <a:endParaRPr lang="en-US" sz="1750" dirty="0"/>
          </a:p>
        </p:txBody>
      </p:sp>
      <p:sp>
        <p:nvSpPr>
          <p:cNvPr id="9" name="Shape 7"/>
          <p:cNvSpPr/>
          <p:nvPr/>
        </p:nvSpPr>
        <p:spPr>
          <a:xfrm>
            <a:off x="5228630" y="4118346"/>
            <a:ext cx="4173260" cy="2600469"/>
          </a:xfrm>
          <a:prstGeom prst="roundRect">
            <a:avLst>
              <a:gd name="adj" fmla="val 2110"/>
            </a:avLst>
          </a:prstGeom>
          <a:solidFill>
            <a:srgbClr val="DADBF1"/>
          </a:solidFill>
          <a:ln w="7620">
            <a:solidFill>
              <a:srgbClr val="B5B7E3"/>
            </a:solidFill>
            <a:prstDash val="solid"/>
          </a:ln>
        </p:spPr>
      </p:sp>
      <p:sp>
        <p:nvSpPr>
          <p:cNvPr id="10" name="Text 8"/>
          <p:cNvSpPr/>
          <p:nvPr/>
        </p:nvSpPr>
        <p:spPr>
          <a:xfrm>
            <a:off x="5458420" y="4346447"/>
            <a:ext cx="2221944"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Benefits</a:t>
            </a:r>
            <a:endParaRPr lang="en-US" sz="2187" dirty="0"/>
          </a:p>
        </p:txBody>
      </p:sp>
      <p:sp>
        <p:nvSpPr>
          <p:cNvPr id="11" name="Text 9"/>
          <p:cNvSpPr/>
          <p:nvPr/>
        </p:nvSpPr>
        <p:spPr>
          <a:xfrm>
            <a:off x="5458420" y="4903226"/>
            <a:ext cx="3713678" cy="79374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Faster feedback loops, higher quality software.</a:t>
            </a:r>
            <a:endParaRPr lang="en-US" sz="1750" dirty="0"/>
          </a:p>
        </p:txBody>
      </p:sp>
      <p:sp>
        <p:nvSpPr>
          <p:cNvPr id="12" name="Shape 10"/>
          <p:cNvSpPr/>
          <p:nvPr/>
        </p:nvSpPr>
        <p:spPr>
          <a:xfrm>
            <a:off x="9624060" y="4118346"/>
            <a:ext cx="4173260" cy="2600469"/>
          </a:xfrm>
          <a:prstGeom prst="roundRect">
            <a:avLst>
              <a:gd name="adj" fmla="val 2110"/>
            </a:avLst>
          </a:prstGeom>
          <a:solidFill>
            <a:srgbClr val="DADBF1"/>
          </a:solidFill>
          <a:ln w="7620">
            <a:solidFill>
              <a:srgbClr val="B5B7E3"/>
            </a:solidFill>
            <a:prstDash val="solid"/>
          </a:ln>
        </p:spPr>
      </p:sp>
      <p:sp>
        <p:nvSpPr>
          <p:cNvPr id="13" name="Text 11"/>
          <p:cNvSpPr/>
          <p:nvPr/>
        </p:nvSpPr>
        <p:spPr>
          <a:xfrm>
            <a:off x="9853851" y="4346447"/>
            <a:ext cx="2221944"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Takeaways</a:t>
            </a:r>
            <a:endParaRPr lang="en-US" sz="2187" dirty="0"/>
          </a:p>
        </p:txBody>
      </p:sp>
      <p:sp>
        <p:nvSpPr>
          <p:cNvPr id="14" name="Text 12"/>
          <p:cNvSpPr/>
          <p:nvPr/>
        </p:nvSpPr>
        <p:spPr>
          <a:xfrm>
            <a:off x="9853851" y="4903226"/>
            <a:ext cx="3713678" cy="1587488"/>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Break down software delivery into small batches. Automate as much as possible. Continuously monitor and improve pipeline performance.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627</Words>
  <Application>Microsoft Office PowerPoint</Application>
  <PresentationFormat>Custom</PresentationFormat>
  <Paragraphs>76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Charanjit Singh</cp:lastModifiedBy>
  <cp:revision>1</cp:revision>
  <dcterms:created xsi:type="dcterms:W3CDTF">2023-07-08T08:21:32Z</dcterms:created>
  <dcterms:modified xsi:type="dcterms:W3CDTF">2023-07-08T08:22:33Z</dcterms:modified>
</cp:coreProperties>
</file>