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34" d="100"/>
          <a:sy n="34"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4140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791528" y="1627908"/>
            <a:ext cx="7560945" cy="2451436"/>
          </a:xfrm>
          <a:prstGeom prst="rect">
            <a:avLst/>
          </a:prstGeom>
          <a:noFill/>
          <a:ln/>
        </p:spPr>
        <p:txBody>
          <a:bodyPr wrap="square" rtlCol="0" anchor="t"/>
          <a:lstStyle/>
          <a:p>
            <a:pPr marL="0" indent="0">
              <a:lnSpc>
                <a:spcPts val="6482"/>
              </a:lnSpc>
              <a:buNone/>
            </a:pPr>
            <a:r>
              <a:rPr lang="en-US" sz="4986" b="1" dirty="0">
                <a:solidFill>
                  <a:srgbClr val="396AF1"/>
                </a:solidFill>
                <a:latin typeface="Barlow" pitchFamily="34" charset="0"/>
                <a:ea typeface="Barlow" pitchFamily="34" charset="-122"/>
                <a:cs typeface="Barlow" pitchFamily="34" charset="-120"/>
              </a:rPr>
              <a:t>Docker Containers: The Future of Modern Computing</a:t>
            </a:r>
            <a:endParaRPr lang="en-US" sz="4986" dirty="0"/>
          </a:p>
        </p:txBody>
      </p:sp>
      <p:sp>
        <p:nvSpPr>
          <p:cNvPr id="5" name="Text 2"/>
          <p:cNvSpPr/>
          <p:nvPr/>
        </p:nvSpPr>
        <p:spPr>
          <a:xfrm>
            <a:off x="791528" y="4393603"/>
            <a:ext cx="7560945" cy="1508539"/>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Docker containers offer a streamlined and efficient way to package, deploy, and run software applications. In this presentation, we'll explore the basics of containerization, the differences between Docker and traditional virtualization, and the benefits and use cases of Docker.</a:t>
            </a:r>
            <a:endParaRPr lang="en-US" sz="1662" dirty="0"/>
          </a:p>
        </p:txBody>
      </p:sp>
      <p:sp>
        <p:nvSpPr>
          <p:cNvPr id="6" name="Shape 3"/>
          <p:cNvSpPr/>
          <p:nvPr/>
        </p:nvSpPr>
        <p:spPr>
          <a:xfrm>
            <a:off x="791528" y="6164045"/>
            <a:ext cx="337661" cy="335178"/>
          </a:xfrm>
          <a:prstGeom prst="roundRect">
            <a:avLst>
              <a:gd name="adj" fmla="val 27278299"/>
            </a:avLst>
          </a:prstGeom>
          <a:solidFill>
            <a:srgbClr val="388BBA"/>
          </a:solidFill>
          <a:ln w="7620">
            <a:solidFill>
              <a:srgbClr val="FFFFFF"/>
            </a:solidFill>
            <a:prstDash val="solid"/>
          </a:ln>
        </p:spPr>
      </p:sp>
      <p:sp>
        <p:nvSpPr>
          <p:cNvPr id="7" name="Text 4"/>
          <p:cNvSpPr/>
          <p:nvPr/>
        </p:nvSpPr>
        <p:spPr>
          <a:xfrm>
            <a:off x="861298" y="6150099"/>
            <a:ext cx="198120" cy="363071"/>
          </a:xfrm>
          <a:prstGeom prst="rect">
            <a:avLst/>
          </a:prstGeom>
          <a:noFill/>
          <a:ln/>
        </p:spPr>
        <p:txBody>
          <a:bodyPr wrap="none" rtlCol="0" anchor="t"/>
          <a:lstStyle/>
          <a:p>
            <a:pPr marL="0" indent="0" algn="ctr">
              <a:lnSpc>
                <a:spcPts val="2880"/>
              </a:lnSpc>
              <a:buNone/>
            </a:pPr>
            <a:r>
              <a:rPr lang="en-US" sz="1152" dirty="0">
                <a:solidFill>
                  <a:srgbClr val="FFFFFF"/>
                </a:solidFill>
                <a:latin typeface="Montserrat" pitchFamily="34" charset="0"/>
                <a:ea typeface="Montserrat" pitchFamily="34" charset="-122"/>
                <a:cs typeface="Montserrat" pitchFamily="34" charset="-120"/>
              </a:rPr>
              <a:t>CS</a:t>
            </a:r>
            <a:endParaRPr lang="en-US" sz="1152" dirty="0"/>
          </a:p>
        </p:txBody>
      </p:sp>
      <p:sp>
        <p:nvSpPr>
          <p:cNvPr id="8" name="Text 5"/>
          <p:cNvSpPr/>
          <p:nvPr/>
        </p:nvSpPr>
        <p:spPr>
          <a:xfrm>
            <a:off x="1234678" y="6169245"/>
            <a:ext cx="2537460" cy="366616"/>
          </a:xfrm>
          <a:prstGeom prst="rect">
            <a:avLst/>
          </a:prstGeom>
          <a:noFill/>
          <a:ln/>
        </p:spPr>
        <p:txBody>
          <a:bodyPr wrap="none" rtlCol="0" anchor="t"/>
          <a:lstStyle/>
          <a:p>
            <a:pPr marL="0" indent="0" algn="l">
              <a:lnSpc>
                <a:spcPts val="2909"/>
              </a:lnSpc>
              <a:buNone/>
            </a:pPr>
            <a:r>
              <a:rPr lang="en-US" sz="2078" b="1" dirty="0">
                <a:solidFill>
                  <a:srgbClr val="272525"/>
                </a:solidFill>
                <a:latin typeface="Montserrat" pitchFamily="34" charset="0"/>
                <a:ea typeface="Montserrat" pitchFamily="34" charset="-122"/>
                <a:cs typeface="Montserrat" pitchFamily="34" charset="-120"/>
              </a:rPr>
              <a:t>by Charanjit Singh</a:t>
            </a:r>
            <a:endParaRPr lang="en-US" sz="2078" dirty="0"/>
          </a:p>
        </p:txBody>
      </p:sp>
      <p:pic>
        <p:nvPicPr>
          <p:cNvPr id="9" name="Image 1" descr="preencoded.png"/>
          <p:cNvPicPr>
            <a:picLocks noChangeAspect="1"/>
          </p:cNvPicPr>
          <p:nvPr/>
        </p:nvPicPr>
        <p:blipFill>
          <a:blip r:embed="rId4"/>
          <a:stretch>
            <a:fillRect/>
          </a:stretch>
        </p:blipFill>
        <p:spPr>
          <a:xfrm>
            <a:off x="914400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791528" y="910395"/>
            <a:ext cx="6819900" cy="680876"/>
          </a:xfrm>
          <a:prstGeom prst="rect">
            <a:avLst/>
          </a:prstGeom>
          <a:noFill/>
          <a:ln/>
        </p:spPr>
        <p:txBody>
          <a:bodyPr wrap="none" rtlCol="0" anchor="t"/>
          <a:lstStyle/>
          <a:p>
            <a:pPr marL="0" indent="0">
              <a:lnSpc>
                <a:spcPts val="5402"/>
              </a:lnSpc>
              <a:buNone/>
            </a:pPr>
            <a:r>
              <a:rPr lang="en-US" sz="4155" b="1" dirty="0">
                <a:solidFill>
                  <a:srgbClr val="396AF1"/>
                </a:solidFill>
                <a:latin typeface="Barlow" pitchFamily="34" charset="0"/>
                <a:ea typeface="Barlow" pitchFamily="34" charset="-122"/>
                <a:cs typeface="Barlow" pitchFamily="34" charset="-120"/>
              </a:rPr>
              <a:t>What are Docker Containers?</a:t>
            </a:r>
            <a:endParaRPr lang="en-US" sz="4155" dirty="0"/>
          </a:p>
        </p:txBody>
      </p:sp>
      <p:sp>
        <p:nvSpPr>
          <p:cNvPr id="5" name="Shape 2"/>
          <p:cNvSpPr/>
          <p:nvPr/>
        </p:nvSpPr>
        <p:spPr>
          <a:xfrm>
            <a:off x="791528" y="4655388"/>
            <a:ext cx="13047345" cy="94195"/>
          </a:xfrm>
          <a:prstGeom prst="rect">
            <a:avLst/>
          </a:prstGeom>
          <a:solidFill>
            <a:srgbClr val="EEEFF5"/>
          </a:solidFill>
          <a:ln/>
        </p:spPr>
      </p:sp>
      <p:sp>
        <p:nvSpPr>
          <p:cNvPr id="6" name="Shape 3"/>
          <p:cNvSpPr/>
          <p:nvPr/>
        </p:nvSpPr>
        <p:spPr>
          <a:xfrm>
            <a:off x="3953173" y="4655328"/>
            <a:ext cx="94893" cy="733351"/>
          </a:xfrm>
          <a:prstGeom prst="rect">
            <a:avLst/>
          </a:prstGeom>
          <a:solidFill>
            <a:srgbClr val="EEEFF5"/>
          </a:solidFill>
          <a:ln/>
        </p:spPr>
      </p:sp>
      <p:sp>
        <p:nvSpPr>
          <p:cNvPr id="7" name="Shape 4"/>
          <p:cNvSpPr/>
          <p:nvPr/>
        </p:nvSpPr>
        <p:spPr>
          <a:xfrm>
            <a:off x="3763208" y="4419663"/>
            <a:ext cx="474940" cy="471448"/>
          </a:xfrm>
          <a:prstGeom prst="roundRect">
            <a:avLst>
              <a:gd name="adj" fmla="val 26865"/>
            </a:avLst>
          </a:prstGeom>
          <a:solidFill>
            <a:srgbClr val="EEEFF5"/>
          </a:solidFill>
          <a:ln/>
        </p:spPr>
      </p:sp>
      <p:sp>
        <p:nvSpPr>
          <p:cNvPr id="8" name="Text 5"/>
          <p:cNvSpPr/>
          <p:nvPr/>
        </p:nvSpPr>
        <p:spPr>
          <a:xfrm>
            <a:off x="3943469" y="4451101"/>
            <a:ext cx="114300" cy="408454"/>
          </a:xfrm>
          <a:prstGeom prst="rect">
            <a:avLst/>
          </a:prstGeom>
          <a:noFill/>
          <a:ln/>
        </p:spPr>
        <p:txBody>
          <a:bodyPr wrap="none" rtlCol="0" anchor="t"/>
          <a:lstStyle/>
          <a:p>
            <a:pPr marL="0" indent="0" algn="ctr">
              <a:lnSpc>
                <a:spcPts val="3241"/>
              </a:lnSpc>
              <a:buNone/>
            </a:pPr>
            <a:r>
              <a:rPr lang="en-US" sz="2493" b="1" dirty="0">
                <a:solidFill>
                  <a:srgbClr val="396AF1"/>
                </a:solidFill>
                <a:latin typeface="Barlow" pitchFamily="34" charset="0"/>
                <a:ea typeface="Barlow" pitchFamily="34" charset="-122"/>
                <a:cs typeface="Barlow" pitchFamily="34" charset="-120"/>
              </a:rPr>
              <a:t>1</a:t>
            </a:r>
            <a:endParaRPr lang="en-US" sz="2493" dirty="0"/>
          </a:p>
        </p:txBody>
      </p:sp>
      <p:sp>
        <p:nvSpPr>
          <p:cNvPr id="9" name="Text 6"/>
          <p:cNvSpPr/>
          <p:nvPr/>
        </p:nvSpPr>
        <p:spPr>
          <a:xfrm>
            <a:off x="2945130" y="5598284"/>
            <a:ext cx="2110859" cy="340379"/>
          </a:xfrm>
          <a:prstGeom prst="rect">
            <a:avLst/>
          </a:prstGeom>
          <a:noFill/>
          <a:ln/>
        </p:spPr>
        <p:txBody>
          <a:bodyPr wrap="none" rtlCol="0" anchor="t"/>
          <a:lstStyle/>
          <a:p>
            <a:pPr marL="0" indent="0" algn="ctr">
              <a:lnSpc>
                <a:spcPts val="2701"/>
              </a:lnSpc>
              <a:buNone/>
            </a:pPr>
            <a:r>
              <a:rPr lang="en-US" sz="2078" b="1" dirty="0">
                <a:solidFill>
                  <a:srgbClr val="396AF1"/>
                </a:solidFill>
                <a:latin typeface="Barlow" pitchFamily="34" charset="0"/>
                <a:ea typeface="Barlow" pitchFamily="34" charset="-122"/>
                <a:cs typeface="Barlow" pitchFamily="34" charset="-120"/>
              </a:rPr>
              <a:t>Definition</a:t>
            </a:r>
            <a:endParaRPr lang="en-US" sz="2078" dirty="0"/>
          </a:p>
        </p:txBody>
      </p:sp>
      <p:sp>
        <p:nvSpPr>
          <p:cNvPr id="10" name="Text 7"/>
          <p:cNvSpPr/>
          <p:nvPr/>
        </p:nvSpPr>
        <p:spPr>
          <a:xfrm>
            <a:off x="1002506" y="6127171"/>
            <a:ext cx="5996226" cy="1131405"/>
          </a:xfrm>
          <a:prstGeom prst="rect">
            <a:avLst/>
          </a:prstGeom>
          <a:noFill/>
          <a:ln/>
        </p:spPr>
        <p:txBody>
          <a:bodyPr wrap="square" rtlCol="0" anchor="t"/>
          <a:lstStyle/>
          <a:p>
            <a:pPr marL="0" indent="0" algn="ctr">
              <a:lnSpc>
                <a:spcPts val="2992"/>
              </a:lnSpc>
              <a:buNone/>
            </a:pPr>
            <a:r>
              <a:rPr lang="en-US" sz="1662" dirty="0">
                <a:solidFill>
                  <a:srgbClr val="272525"/>
                </a:solidFill>
                <a:latin typeface="Montserrat" pitchFamily="34" charset="0"/>
                <a:ea typeface="Montserrat" pitchFamily="34" charset="-122"/>
                <a:cs typeface="Montserrat" pitchFamily="34" charset="-120"/>
              </a:rPr>
              <a:t>A lightweight, standalone executable package that contains everything needed to run an application, including code, libraries, system tools, and runtime.</a:t>
            </a:r>
            <a:endParaRPr lang="en-US" sz="1662" dirty="0"/>
          </a:p>
        </p:txBody>
      </p:sp>
      <p:sp>
        <p:nvSpPr>
          <p:cNvPr id="11" name="Shape 8"/>
          <p:cNvSpPr/>
          <p:nvPr/>
        </p:nvSpPr>
        <p:spPr>
          <a:xfrm>
            <a:off x="7267754" y="3922096"/>
            <a:ext cx="94893" cy="733351"/>
          </a:xfrm>
          <a:prstGeom prst="rect">
            <a:avLst/>
          </a:prstGeom>
          <a:solidFill>
            <a:srgbClr val="EEEFF5"/>
          </a:solidFill>
          <a:ln/>
        </p:spPr>
      </p:sp>
      <p:sp>
        <p:nvSpPr>
          <p:cNvPr id="12" name="Shape 9"/>
          <p:cNvSpPr/>
          <p:nvPr/>
        </p:nvSpPr>
        <p:spPr>
          <a:xfrm>
            <a:off x="7077789" y="4419663"/>
            <a:ext cx="474940" cy="471448"/>
          </a:xfrm>
          <a:prstGeom prst="roundRect">
            <a:avLst>
              <a:gd name="adj" fmla="val 26865"/>
            </a:avLst>
          </a:prstGeom>
          <a:solidFill>
            <a:srgbClr val="EEEFF5"/>
          </a:solidFill>
          <a:ln/>
        </p:spPr>
      </p:sp>
      <p:sp>
        <p:nvSpPr>
          <p:cNvPr id="13" name="Text 10"/>
          <p:cNvSpPr/>
          <p:nvPr/>
        </p:nvSpPr>
        <p:spPr>
          <a:xfrm>
            <a:off x="7227570" y="4451101"/>
            <a:ext cx="175260" cy="408454"/>
          </a:xfrm>
          <a:prstGeom prst="rect">
            <a:avLst/>
          </a:prstGeom>
          <a:noFill/>
          <a:ln/>
        </p:spPr>
        <p:txBody>
          <a:bodyPr wrap="none" rtlCol="0" anchor="t"/>
          <a:lstStyle/>
          <a:p>
            <a:pPr marL="0" indent="0" algn="ctr">
              <a:lnSpc>
                <a:spcPts val="3241"/>
              </a:lnSpc>
              <a:buNone/>
            </a:pPr>
            <a:r>
              <a:rPr lang="en-US" sz="2493" b="1" dirty="0">
                <a:solidFill>
                  <a:srgbClr val="396AF1"/>
                </a:solidFill>
                <a:latin typeface="Barlow" pitchFamily="34" charset="0"/>
                <a:ea typeface="Barlow" pitchFamily="34" charset="-122"/>
                <a:cs typeface="Barlow" pitchFamily="34" charset="-120"/>
              </a:rPr>
              <a:t>2</a:t>
            </a:r>
            <a:endParaRPr lang="en-US" sz="2493" dirty="0"/>
          </a:p>
        </p:txBody>
      </p:sp>
      <p:sp>
        <p:nvSpPr>
          <p:cNvPr id="14" name="Text 11"/>
          <p:cNvSpPr/>
          <p:nvPr/>
        </p:nvSpPr>
        <p:spPr>
          <a:xfrm>
            <a:off x="6259711" y="2052200"/>
            <a:ext cx="2110859" cy="340379"/>
          </a:xfrm>
          <a:prstGeom prst="rect">
            <a:avLst/>
          </a:prstGeom>
          <a:noFill/>
          <a:ln/>
        </p:spPr>
        <p:txBody>
          <a:bodyPr wrap="none" rtlCol="0" anchor="t"/>
          <a:lstStyle/>
          <a:p>
            <a:pPr marL="0" indent="0" algn="ctr">
              <a:lnSpc>
                <a:spcPts val="2701"/>
              </a:lnSpc>
              <a:buNone/>
            </a:pPr>
            <a:r>
              <a:rPr lang="en-US" sz="2078" b="1" dirty="0">
                <a:solidFill>
                  <a:srgbClr val="396AF1"/>
                </a:solidFill>
                <a:latin typeface="Barlow" pitchFamily="34" charset="0"/>
                <a:ea typeface="Barlow" pitchFamily="34" charset="-122"/>
                <a:cs typeface="Barlow" pitchFamily="34" charset="-120"/>
              </a:rPr>
              <a:t>Structure</a:t>
            </a:r>
            <a:endParaRPr lang="en-US" sz="2078" dirty="0"/>
          </a:p>
        </p:txBody>
      </p:sp>
      <p:sp>
        <p:nvSpPr>
          <p:cNvPr id="15" name="Text 12"/>
          <p:cNvSpPr/>
          <p:nvPr/>
        </p:nvSpPr>
        <p:spPr>
          <a:xfrm>
            <a:off x="4317087" y="2581087"/>
            <a:ext cx="5996226" cy="1131405"/>
          </a:xfrm>
          <a:prstGeom prst="rect">
            <a:avLst/>
          </a:prstGeom>
          <a:noFill/>
          <a:ln/>
        </p:spPr>
        <p:txBody>
          <a:bodyPr wrap="square" rtlCol="0" anchor="t"/>
          <a:lstStyle/>
          <a:p>
            <a:pPr marL="0" indent="0" algn="ctr">
              <a:lnSpc>
                <a:spcPts val="2992"/>
              </a:lnSpc>
              <a:buNone/>
            </a:pPr>
            <a:r>
              <a:rPr lang="en-US" sz="1662" dirty="0">
                <a:solidFill>
                  <a:srgbClr val="272525"/>
                </a:solidFill>
                <a:latin typeface="Montserrat" pitchFamily="34" charset="0"/>
                <a:ea typeface="Montserrat" pitchFamily="34" charset="-122"/>
                <a:cs typeface="Montserrat" pitchFamily="34" charset="-120"/>
              </a:rPr>
              <a:t>A Docker container has its own file system, networking, and process environment, but shares the host machine's kernel.</a:t>
            </a:r>
            <a:endParaRPr lang="en-US" sz="1662" dirty="0"/>
          </a:p>
        </p:txBody>
      </p:sp>
      <p:sp>
        <p:nvSpPr>
          <p:cNvPr id="16" name="Shape 13"/>
          <p:cNvSpPr/>
          <p:nvPr/>
        </p:nvSpPr>
        <p:spPr>
          <a:xfrm>
            <a:off x="10582335" y="4655328"/>
            <a:ext cx="94893" cy="733351"/>
          </a:xfrm>
          <a:prstGeom prst="rect">
            <a:avLst/>
          </a:prstGeom>
          <a:solidFill>
            <a:srgbClr val="EEEFF5"/>
          </a:solidFill>
          <a:ln/>
        </p:spPr>
      </p:sp>
      <p:sp>
        <p:nvSpPr>
          <p:cNvPr id="17" name="Shape 14"/>
          <p:cNvSpPr/>
          <p:nvPr/>
        </p:nvSpPr>
        <p:spPr>
          <a:xfrm>
            <a:off x="10392370" y="4419663"/>
            <a:ext cx="474940" cy="471448"/>
          </a:xfrm>
          <a:prstGeom prst="roundRect">
            <a:avLst>
              <a:gd name="adj" fmla="val 26865"/>
            </a:avLst>
          </a:prstGeom>
          <a:solidFill>
            <a:srgbClr val="EEEFF5"/>
          </a:solidFill>
          <a:ln/>
        </p:spPr>
      </p:sp>
      <p:sp>
        <p:nvSpPr>
          <p:cNvPr id="18" name="Text 15"/>
          <p:cNvSpPr/>
          <p:nvPr/>
        </p:nvSpPr>
        <p:spPr>
          <a:xfrm>
            <a:off x="10545961" y="4451101"/>
            <a:ext cx="167640" cy="408454"/>
          </a:xfrm>
          <a:prstGeom prst="rect">
            <a:avLst/>
          </a:prstGeom>
          <a:noFill/>
          <a:ln/>
        </p:spPr>
        <p:txBody>
          <a:bodyPr wrap="none" rtlCol="0" anchor="t"/>
          <a:lstStyle/>
          <a:p>
            <a:pPr marL="0" indent="0" algn="ctr">
              <a:lnSpc>
                <a:spcPts val="3241"/>
              </a:lnSpc>
              <a:buNone/>
            </a:pPr>
            <a:r>
              <a:rPr lang="en-US" sz="2493" b="1" dirty="0">
                <a:solidFill>
                  <a:srgbClr val="396AF1"/>
                </a:solidFill>
                <a:latin typeface="Barlow" pitchFamily="34" charset="0"/>
                <a:ea typeface="Barlow" pitchFamily="34" charset="-122"/>
                <a:cs typeface="Barlow" pitchFamily="34" charset="-120"/>
              </a:rPr>
              <a:t>3</a:t>
            </a:r>
            <a:endParaRPr lang="en-US" sz="2493" dirty="0"/>
          </a:p>
        </p:txBody>
      </p:sp>
      <p:sp>
        <p:nvSpPr>
          <p:cNvPr id="19" name="Text 16"/>
          <p:cNvSpPr/>
          <p:nvPr/>
        </p:nvSpPr>
        <p:spPr>
          <a:xfrm>
            <a:off x="9574292" y="5598284"/>
            <a:ext cx="2110859" cy="340379"/>
          </a:xfrm>
          <a:prstGeom prst="rect">
            <a:avLst/>
          </a:prstGeom>
          <a:noFill/>
          <a:ln/>
        </p:spPr>
        <p:txBody>
          <a:bodyPr wrap="none" rtlCol="0" anchor="t"/>
          <a:lstStyle/>
          <a:p>
            <a:pPr marL="0" indent="0" algn="ctr">
              <a:lnSpc>
                <a:spcPts val="2701"/>
              </a:lnSpc>
              <a:buNone/>
            </a:pPr>
            <a:r>
              <a:rPr lang="en-US" sz="2078" b="1" dirty="0">
                <a:solidFill>
                  <a:srgbClr val="396AF1"/>
                </a:solidFill>
                <a:latin typeface="Barlow" pitchFamily="34" charset="0"/>
                <a:ea typeface="Barlow" pitchFamily="34" charset="-122"/>
                <a:cs typeface="Barlow" pitchFamily="34" charset="-120"/>
              </a:rPr>
              <a:t>Advantages</a:t>
            </a:r>
            <a:endParaRPr lang="en-US" sz="2078" dirty="0"/>
          </a:p>
        </p:txBody>
      </p:sp>
      <p:sp>
        <p:nvSpPr>
          <p:cNvPr id="20" name="Text 17"/>
          <p:cNvSpPr/>
          <p:nvPr/>
        </p:nvSpPr>
        <p:spPr>
          <a:xfrm>
            <a:off x="7631668" y="6127171"/>
            <a:ext cx="5996226" cy="1131405"/>
          </a:xfrm>
          <a:prstGeom prst="rect">
            <a:avLst/>
          </a:prstGeom>
          <a:noFill/>
          <a:ln/>
        </p:spPr>
        <p:txBody>
          <a:bodyPr wrap="square" rtlCol="0" anchor="t"/>
          <a:lstStyle/>
          <a:p>
            <a:pPr marL="0" indent="0" algn="ctr">
              <a:lnSpc>
                <a:spcPts val="2992"/>
              </a:lnSpc>
              <a:buNone/>
            </a:pPr>
            <a:r>
              <a:rPr lang="en-US" sz="1662" dirty="0">
                <a:solidFill>
                  <a:srgbClr val="272525"/>
                </a:solidFill>
                <a:latin typeface="Montserrat" pitchFamily="34" charset="0"/>
                <a:ea typeface="Montserrat" pitchFamily="34" charset="-122"/>
                <a:cs typeface="Montserrat" pitchFamily="34" charset="-120"/>
              </a:rPr>
              <a:t>Portability, scalability, and consistency across different environments, from local development to production servers.</a:t>
            </a:r>
            <a:endParaRPr lang="en-US" sz="166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791528" y="2285501"/>
            <a:ext cx="5554980" cy="680876"/>
          </a:xfrm>
          <a:prstGeom prst="rect">
            <a:avLst/>
          </a:prstGeom>
          <a:noFill/>
          <a:ln/>
        </p:spPr>
        <p:txBody>
          <a:bodyPr wrap="none" rtlCol="0" anchor="t"/>
          <a:lstStyle/>
          <a:p>
            <a:pPr marL="0" indent="0">
              <a:lnSpc>
                <a:spcPts val="5402"/>
              </a:lnSpc>
              <a:buNone/>
            </a:pPr>
            <a:r>
              <a:rPr lang="en-US" sz="4155" b="1" dirty="0">
                <a:solidFill>
                  <a:srgbClr val="396AF1"/>
                </a:solidFill>
                <a:latin typeface="Barlow" pitchFamily="34" charset="0"/>
                <a:ea typeface="Barlow" pitchFamily="34" charset="-122"/>
                <a:cs typeface="Barlow" pitchFamily="34" charset="-120"/>
              </a:rPr>
              <a:t>Containerization Basics</a:t>
            </a:r>
            <a:endParaRPr lang="en-US" sz="4155" dirty="0"/>
          </a:p>
        </p:txBody>
      </p:sp>
      <p:sp>
        <p:nvSpPr>
          <p:cNvPr id="5" name="Shape 2"/>
          <p:cNvSpPr/>
          <p:nvPr/>
        </p:nvSpPr>
        <p:spPr>
          <a:xfrm>
            <a:off x="791528" y="3427306"/>
            <a:ext cx="4208502" cy="2456281"/>
          </a:xfrm>
          <a:prstGeom prst="roundRect">
            <a:avLst>
              <a:gd name="adj" fmla="val 5156"/>
            </a:avLst>
          </a:prstGeom>
          <a:solidFill>
            <a:srgbClr val="EEEFF5"/>
          </a:solidFill>
          <a:ln/>
        </p:spPr>
      </p:sp>
      <p:sp>
        <p:nvSpPr>
          <p:cNvPr id="6" name="Text 3"/>
          <p:cNvSpPr/>
          <p:nvPr/>
        </p:nvSpPr>
        <p:spPr>
          <a:xfrm>
            <a:off x="1002506" y="3636733"/>
            <a:ext cx="2194560" cy="340379"/>
          </a:xfrm>
          <a:prstGeom prst="rect">
            <a:avLst/>
          </a:prstGeom>
          <a:noFill/>
          <a:ln/>
        </p:spPr>
        <p:txBody>
          <a:bodyPr wrap="none" rtlCol="0" anchor="t"/>
          <a:lstStyle/>
          <a:p>
            <a:pPr marL="0" indent="0">
              <a:lnSpc>
                <a:spcPts val="2701"/>
              </a:lnSpc>
              <a:buNone/>
            </a:pPr>
            <a:r>
              <a:rPr lang="en-US" sz="2078" b="1" dirty="0">
                <a:solidFill>
                  <a:srgbClr val="396AF1"/>
                </a:solidFill>
                <a:latin typeface="Barlow" pitchFamily="34" charset="0"/>
                <a:ea typeface="Barlow" pitchFamily="34" charset="-122"/>
                <a:cs typeface="Barlow" pitchFamily="34" charset="-120"/>
              </a:rPr>
              <a:t>Containers vs. VMs</a:t>
            </a:r>
            <a:endParaRPr lang="en-US" sz="2078" dirty="0"/>
          </a:p>
        </p:txBody>
      </p:sp>
      <p:sp>
        <p:nvSpPr>
          <p:cNvPr id="7" name="Text 4"/>
          <p:cNvSpPr/>
          <p:nvPr/>
        </p:nvSpPr>
        <p:spPr>
          <a:xfrm>
            <a:off x="1002506" y="4165620"/>
            <a:ext cx="3786545" cy="1508539"/>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Containers provide OS-level virtualization, while VMs emulate full hardware and allow multiple OS instances on a single machine.</a:t>
            </a:r>
            <a:endParaRPr lang="en-US" sz="1662" dirty="0"/>
          </a:p>
        </p:txBody>
      </p:sp>
      <p:sp>
        <p:nvSpPr>
          <p:cNvPr id="8" name="Shape 5"/>
          <p:cNvSpPr/>
          <p:nvPr/>
        </p:nvSpPr>
        <p:spPr>
          <a:xfrm>
            <a:off x="5211008" y="3427306"/>
            <a:ext cx="4208502" cy="2456281"/>
          </a:xfrm>
          <a:prstGeom prst="roundRect">
            <a:avLst>
              <a:gd name="adj" fmla="val 5156"/>
            </a:avLst>
          </a:prstGeom>
          <a:solidFill>
            <a:srgbClr val="EEEFF5"/>
          </a:solidFill>
          <a:ln/>
        </p:spPr>
      </p:sp>
      <p:sp>
        <p:nvSpPr>
          <p:cNvPr id="9" name="Text 6"/>
          <p:cNvSpPr/>
          <p:nvPr/>
        </p:nvSpPr>
        <p:spPr>
          <a:xfrm>
            <a:off x="5421987" y="3636733"/>
            <a:ext cx="2506980" cy="340379"/>
          </a:xfrm>
          <a:prstGeom prst="rect">
            <a:avLst/>
          </a:prstGeom>
          <a:noFill/>
          <a:ln/>
        </p:spPr>
        <p:txBody>
          <a:bodyPr wrap="none" rtlCol="0" anchor="t"/>
          <a:lstStyle/>
          <a:p>
            <a:pPr marL="0" indent="0">
              <a:lnSpc>
                <a:spcPts val="2701"/>
              </a:lnSpc>
              <a:buNone/>
            </a:pPr>
            <a:r>
              <a:rPr lang="en-US" sz="2078" b="1" dirty="0">
                <a:solidFill>
                  <a:srgbClr val="396AF1"/>
                </a:solidFill>
                <a:latin typeface="Barlow" pitchFamily="34" charset="0"/>
                <a:ea typeface="Barlow" pitchFamily="34" charset="-122"/>
                <a:cs typeface="Barlow" pitchFamily="34" charset="-120"/>
              </a:rPr>
              <a:t>Isolation Mechanisms</a:t>
            </a:r>
            <a:endParaRPr lang="en-US" sz="2078" dirty="0"/>
          </a:p>
        </p:txBody>
      </p:sp>
      <p:sp>
        <p:nvSpPr>
          <p:cNvPr id="10" name="Text 7"/>
          <p:cNvSpPr/>
          <p:nvPr/>
        </p:nvSpPr>
        <p:spPr>
          <a:xfrm>
            <a:off x="5421987" y="4165620"/>
            <a:ext cx="3786545" cy="1508539"/>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Namespaces, control groups, and layered file system images allow containers to be isolated from each other and from the host OS.</a:t>
            </a:r>
            <a:endParaRPr lang="en-US" sz="1662" dirty="0"/>
          </a:p>
        </p:txBody>
      </p:sp>
      <p:sp>
        <p:nvSpPr>
          <p:cNvPr id="11" name="Shape 8"/>
          <p:cNvSpPr/>
          <p:nvPr/>
        </p:nvSpPr>
        <p:spPr>
          <a:xfrm>
            <a:off x="9630489" y="3427306"/>
            <a:ext cx="4208502" cy="2456281"/>
          </a:xfrm>
          <a:prstGeom prst="roundRect">
            <a:avLst>
              <a:gd name="adj" fmla="val 5156"/>
            </a:avLst>
          </a:prstGeom>
          <a:solidFill>
            <a:srgbClr val="EEEFF5"/>
          </a:solidFill>
          <a:ln/>
        </p:spPr>
      </p:sp>
      <p:sp>
        <p:nvSpPr>
          <p:cNvPr id="12" name="Text 9"/>
          <p:cNvSpPr/>
          <p:nvPr/>
        </p:nvSpPr>
        <p:spPr>
          <a:xfrm>
            <a:off x="9841468" y="3636733"/>
            <a:ext cx="2819400" cy="340379"/>
          </a:xfrm>
          <a:prstGeom prst="rect">
            <a:avLst/>
          </a:prstGeom>
          <a:noFill/>
          <a:ln/>
        </p:spPr>
        <p:txBody>
          <a:bodyPr wrap="none" rtlCol="0" anchor="t"/>
          <a:lstStyle/>
          <a:p>
            <a:pPr marL="0" indent="0">
              <a:lnSpc>
                <a:spcPts val="2701"/>
              </a:lnSpc>
              <a:buNone/>
            </a:pPr>
            <a:r>
              <a:rPr lang="en-US" sz="2078" b="1" dirty="0">
                <a:solidFill>
                  <a:srgbClr val="396AF1"/>
                </a:solidFill>
                <a:latin typeface="Barlow" pitchFamily="34" charset="0"/>
                <a:ea typeface="Barlow" pitchFamily="34" charset="-122"/>
                <a:cs typeface="Barlow" pitchFamily="34" charset="-120"/>
              </a:rPr>
              <a:t>Container Orchestration</a:t>
            </a:r>
            <a:endParaRPr lang="en-US" sz="2078" dirty="0"/>
          </a:p>
        </p:txBody>
      </p:sp>
      <p:sp>
        <p:nvSpPr>
          <p:cNvPr id="13" name="Text 10"/>
          <p:cNvSpPr/>
          <p:nvPr/>
        </p:nvSpPr>
        <p:spPr>
          <a:xfrm>
            <a:off x="9841468" y="4165620"/>
            <a:ext cx="3786545" cy="1508539"/>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Tools like Kubernetes and Docker Swarm automate the deployment, scaling, and management of containerized applications.</a:t>
            </a:r>
            <a:endParaRPr lang="en-US" sz="166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791528" y="1001990"/>
            <a:ext cx="8336280" cy="680876"/>
          </a:xfrm>
          <a:prstGeom prst="rect">
            <a:avLst/>
          </a:prstGeom>
          <a:noFill/>
          <a:ln/>
        </p:spPr>
        <p:txBody>
          <a:bodyPr wrap="none" rtlCol="0" anchor="t"/>
          <a:lstStyle/>
          <a:p>
            <a:pPr marL="0" indent="0">
              <a:lnSpc>
                <a:spcPts val="5402"/>
              </a:lnSpc>
              <a:buNone/>
            </a:pPr>
            <a:r>
              <a:rPr lang="en-US" sz="4155" b="1" dirty="0">
                <a:solidFill>
                  <a:srgbClr val="396AF1"/>
                </a:solidFill>
                <a:latin typeface="Barlow" pitchFamily="34" charset="0"/>
                <a:ea typeface="Barlow" pitchFamily="34" charset="-122"/>
                <a:cs typeface="Barlow" pitchFamily="34" charset="-120"/>
              </a:rPr>
              <a:t>Docker vs. Traditional Virtualization</a:t>
            </a:r>
            <a:endParaRPr lang="en-US" sz="4155" dirty="0"/>
          </a:p>
        </p:txBody>
      </p:sp>
      <p:pic>
        <p:nvPicPr>
          <p:cNvPr id="5" name="Image 1" descr="preencoded.png"/>
          <p:cNvPicPr>
            <a:picLocks noChangeAspect="1"/>
          </p:cNvPicPr>
          <p:nvPr/>
        </p:nvPicPr>
        <p:blipFill>
          <a:blip r:embed="rId4"/>
          <a:stretch>
            <a:fillRect/>
          </a:stretch>
        </p:blipFill>
        <p:spPr>
          <a:xfrm>
            <a:off x="1523643" y="2143795"/>
            <a:ext cx="2744153" cy="2723975"/>
          </a:xfrm>
          <a:prstGeom prst="rect">
            <a:avLst/>
          </a:prstGeom>
        </p:spPr>
      </p:pic>
      <p:sp>
        <p:nvSpPr>
          <p:cNvPr id="6" name="Text 2"/>
          <p:cNvSpPr/>
          <p:nvPr/>
        </p:nvSpPr>
        <p:spPr>
          <a:xfrm>
            <a:off x="1840349" y="5129672"/>
            <a:ext cx="2110859" cy="340379"/>
          </a:xfrm>
          <a:prstGeom prst="rect">
            <a:avLst/>
          </a:prstGeom>
          <a:noFill/>
          <a:ln/>
        </p:spPr>
        <p:txBody>
          <a:bodyPr wrap="none" rtlCol="0" anchor="t"/>
          <a:lstStyle/>
          <a:p>
            <a:pPr marL="0" indent="0" algn="ctr">
              <a:lnSpc>
                <a:spcPts val="2701"/>
              </a:lnSpc>
              <a:buNone/>
            </a:pPr>
            <a:r>
              <a:rPr lang="en-US" sz="2078" b="1" dirty="0">
                <a:solidFill>
                  <a:srgbClr val="396AF1"/>
                </a:solidFill>
                <a:latin typeface="Barlow" pitchFamily="34" charset="0"/>
                <a:ea typeface="Barlow" pitchFamily="34" charset="-122"/>
                <a:cs typeface="Barlow" pitchFamily="34" charset="-120"/>
              </a:rPr>
              <a:t>Resource Usage</a:t>
            </a:r>
            <a:endParaRPr lang="en-US" sz="2078" dirty="0"/>
          </a:p>
        </p:txBody>
      </p:sp>
      <p:sp>
        <p:nvSpPr>
          <p:cNvPr id="7" name="Text 3"/>
          <p:cNvSpPr/>
          <p:nvPr/>
        </p:nvSpPr>
        <p:spPr>
          <a:xfrm>
            <a:off x="791528" y="5658559"/>
            <a:ext cx="4208502" cy="1131405"/>
          </a:xfrm>
          <a:prstGeom prst="rect">
            <a:avLst/>
          </a:prstGeom>
          <a:noFill/>
          <a:ln/>
        </p:spPr>
        <p:txBody>
          <a:bodyPr wrap="square" rtlCol="0" anchor="t"/>
          <a:lstStyle/>
          <a:p>
            <a:pPr marL="0" indent="0" algn="ctr">
              <a:lnSpc>
                <a:spcPts val="2992"/>
              </a:lnSpc>
              <a:buNone/>
            </a:pPr>
            <a:r>
              <a:rPr lang="en-US" sz="1662" dirty="0">
                <a:solidFill>
                  <a:srgbClr val="272525"/>
                </a:solidFill>
                <a:latin typeface="Montserrat" pitchFamily="34" charset="0"/>
                <a:ea typeface="Montserrat" pitchFamily="34" charset="-122"/>
                <a:cs typeface="Montserrat" pitchFamily="34" charset="-120"/>
              </a:rPr>
              <a:t>Containers use fewer resources than VMs, as they share the same kernel and can reuse libraries and dependencies.</a:t>
            </a:r>
            <a:endParaRPr lang="en-US" sz="1662" dirty="0"/>
          </a:p>
        </p:txBody>
      </p:sp>
      <p:pic>
        <p:nvPicPr>
          <p:cNvPr id="8" name="Image 2" descr="preencoded.png"/>
          <p:cNvPicPr>
            <a:picLocks noChangeAspect="1"/>
          </p:cNvPicPr>
          <p:nvPr/>
        </p:nvPicPr>
        <p:blipFill>
          <a:blip r:embed="rId5"/>
          <a:stretch>
            <a:fillRect/>
          </a:stretch>
        </p:blipFill>
        <p:spPr>
          <a:xfrm>
            <a:off x="5943124" y="2143795"/>
            <a:ext cx="2744153" cy="2723975"/>
          </a:xfrm>
          <a:prstGeom prst="rect">
            <a:avLst/>
          </a:prstGeom>
        </p:spPr>
      </p:pic>
      <p:sp>
        <p:nvSpPr>
          <p:cNvPr id="9" name="Text 4"/>
          <p:cNvSpPr/>
          <p:nvPr/>
        </p:nvSpPr>
        <p:spPr>
          <a:xfrm>
            <a:off x="6259830" y="5129672"/>
            <a:ext cx="2110859" cy="340379"/>
          </a:xfrm>
          <a:prstGeom prst="rect">
            <a:avLst/>
          </a:prstGeom>
          <a:noFill/>
          <a:ln/>
        </p:spPr>
        <p:txBody>
          <a:bodyPr wrap="none" rtlCol="0" anchor="t"/>
          <a:lstStyle/>
          <a:p>
            <a:pPr marL="0" indent="0" algn="ctr">
              <a:lnSpc>
                <a:spcPts val="2701"/>
              </a:lnSpc>
              <a:buNone/>
            </a:pPr>
            <a:r>
              <a:rPr lang="en-US" sz="2078" b="1" dirty="0">
                <a:solidFill>
                  <a:srgbClr val="396AF1"/>
                </a:solidFill>
                <a:latin typeface="Barlow" pitchFamily="34" charset="0"/>
                <a:ea typeface="Barlow" pitchFamily="34" charset="-122"/>
                <a:cs typeface="Barlow" pitchFamily="34" charset="-120"/>
              </a:rPr>
              <a:t>Architecture</a:t>
            </a:r>
            <a:endParaRPr lang="en-US" sz="2078" dirty="0"/>
          </a:p>
        </p:txBody>
      </p:sp>
      <p:sp>
        <p:nvSpPr>
          <p:cNvPr id="10" name="Text 5"/>
          <p:cNvSpPr/>
          <p:nvPr/>
        </p:nvSpPr>
        <p:spPr>
          <a:xfrm>
            <a:off x="5211008" y="5658559"/>
            <a:ext cx="4208502" cy="1508539"/>
          </a:xfrm>
          <a:prstGeom prst="rect">
            <a:avLst/>
          </a:prstGeom>
          <a:noFill/>
          <a:ln/>
        </p:spPr>
        <p:txBody>
          <a:bodyPr wrap="square" rtlCol="0" anchor="t"/>
          <a:lstStyle/>
          <a:p>
            <a:pPr marL="0" indent="0" algn="ctr">
              <a:lnSpc>
                <a:spcPts val="2992"/>
              </a:lnSpc>
              <a:buNone/>
            </a:pPr>
            <a:r>
              <a:rPr lang="en-US" sz="1662" dirty="0">
                <a:solidFill>
                  <a:srgbClr val="272525"/>
                </a:solidFill>
                <a:latin typeface="Montserrat" pitchFamily="34" charset="0"/>
                <a:ea typeface="Montserrat" pitchFamily="34" charset="-122"/>
                <a:cs typeface="Montserrat" pitchFamily="34" charset="-120"/>
              </a:rPr>
              <a:t>Containers are a modular, microservices-friendly approach to application architecture, while VMs are a monolithic, all-in-one solution.</a:t>
            </a:r>
            <a:endParaRPr lang="en-US" sz="1662" dirty="0"/>
          </a:p>
        </p:txBody>
      </p:sp>
      <p:pic>
        <p:nvPicPr>
          <p:cNvPr id="11" name="Image 3" descr="preencoded.png"/>
          <p:cNvPicPr>
            <a:picLocks noChangeAspect="1"/>
          </p:cNvPicPr>
          <p:nvPr/>
        </p:nvPicPr>
        <p:blipFill>
          <a:blip r:embed="rId6"/>
          <a:stretch>
            <a:fillRect/>
          </a:stretch>
        </p:blipFill>
        <p:spPr>
          <a:xfrm>
            <a:off x="10362605" y="2143795"/>
            <a:ext cx="2744153" cy="2723975"/>
          </a:xfrm>
          <a:prstGeom prst="rect">
            <a:avLst/>
          </a:prstGeom>
        </p:spPr>
      </p:pic>
      <p:sp>
        <p:nvSpPr>
          <p:cNvPr id="12" name="Text 6"/>
          <p:cNvSpPr/>
          <p:nvPr/>
        </p:nvSpPr>
        <p:spPr>
          <a:xfrm>
            <a:off x="10679311" y="5129672"/>
            <a:ext cx="2110859" cy="340379"/>
          </a:xfrm>
          <a:prstGeom prst="rect">
            <a:avLst/>
          </a:prstGeom>
          <a:noFill/>
          <a:ln/>
        </p:spPr>
        <p:txBody>
          <a:bodyPr wrap="none" rtlCol="0" anchor="t"/>
          <a:lstStyle/>
          <a:p>
            <a:pPr marL="0" indent="0" algn="ctr">
              <a:lnSpc>
                <a:spcPts val="2701"/>
              </a:lnSpc>
              <a:buNone/>
            </a:pPr>
            <a:r>
              <a:rPr lang="en-US" sz="2078" b="1" dirty="0">
                <a:solidFill>
                  <a:srgbClr val="396AF1"/>
                </a:solidFill>
                <a:latin typeface="Barlow" pitchFamily="34" charset="0"/>
                <a:ea typeface="Barlow" pitchFamily="34" charset="-122"/>
                <a:cs typeface="Barlow" pitchFamily="34" charset="-120"/>
              </a:rPr>
              <a:t>Performance</a:t>
            </a:r>
            <a:endParaRPr lang="en-US" sz="2078" dirty="0"/>
          </a:p>
        </p:txBody>
      </p:sp>
      <p:sp>
        <p:nvSpPr>
          <p:cNvPr id="13" name="Text 7"/>
          <p:cNvSpPr/>
          <p:nvPr/>
        </p:nvSpPr>
        <p:spPr>
          <a:xfrm>
            <a:off x="9630489" y="5658559"/>
            <a:ext cx="4208502" cy="1131405"/>
          </a:xfrm>
          <a:prstGeom prst="rect">
            <a:avLst/>
          </a:prstGeom>
          <a:noFill/>
          <a:ln/>
        </p:spPr>
        <p:txBody>
          <a:bodyPr wrap="square" rtlCol="0" anchor="t"/>
          <a:lstStyle/>
          <a:p>
            <a:pPr marL="0" indent="0" algn="ctr">
              <a:lnSpc>
                <a:spcPts val="2992"/>
              </a:lnSpc>
              <a:buNone/>
            </a:pPr>
            <a:r>
              <a:rPr lang="en-US" sz="1662" dirty="0">
                <a:solidFill>
                  <a:srgbClr val="272525"/>
                </a:solidFill>
                <a:latin typeface="Montserrat" pitchFamily="34" charset="0"/>
                <a:ea typeface="Montserrat" pitchFamily="34" charset="-122"/>
                <a:cs typeface="Montserrat" pitchFamily="34" charset="-120"/>
              </a:rPr>
              <a:t>Containers have better performance than VMs, thanks to their lightweight design and lower overhead.</a:t>
            </a:r>
            <a:endParaRPr lang="en-US" sz="166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791528" y="2104793"/>
            <a:ext cx="4366260" cy="680876"/>
          </a:xfrm>
          <a:prstGeom prst="rect">
            <a:avLst/>
          </a:prstGeom>
          <a:noFill/>
          <a:ln/>
        </p:spPr>
        <p:txBody>
          <a:bodyPr wrap="none" rtlCol="0" anchor="t"/>
          <a:lstStyle/>
          <a:p>
            <a:pPr marL="0" indent="0">
              <a:lnSpc>
                <a:spcPts val="5402"/>
              </a:lnSpc>
              <a:buNone/>
            </a:pPr>
            <a:r>
              <a:rPr lang="en-US" sz="4155" b="1" dirty="0">
                <a:solidFill>
                  <a:srgbClr val="396AF1"/>
                </a:solidFill>
                <a:latin typeface="Barlow" pitchFamily="34" charset="0"/>
                <a:ea typeface="Barlow" pitchFamily="34" charset="-122"/>
                <a:cs typeface="Barlow" pitchFamily="34" charset="-120"/>
              </a:rPr>
              <a:t>Benefits of Docker</a:t>
            </a:r>
            <a:endParaRPr lang="en-US" sz="4155" dirty="0"/>
          </a:p>
        </p:txBody>
      </p:sp>
      <p:sp>
        <p:nvSpPr>
          <p:cNvPr id="5" name="Text 2"/>
          <p:cNvSpPr/>
          <p:nvPr/>
        </p:nvSpPr>
        <p:spPr>
          <a:xfrm>
            <a:off x="791528" y="3372231"/>
            <a:ext cx="2533055" cy="408454"/>
          </a:xfrm>
          <a:prstGeom prst="rect">
            <a:avLst/>
          </a:prstGeom>
          <a:noFill/>
          <a:ln/>
        </p:spPr>
        <p:txBody>
          <a:bodyPr wrap="none" rtlCol="0" anchor="t"/>
          <a:lstStyle/>
          <a:p>
            <a:pPr marL="0" indent="0">
              <a:lnSpc>
                <a:spcPts val="3241"/>
              </a:lnSpc>
              <a:buNone/>
            </a:pPr>
            <a:r>
              <a:rPr lang="en-US" sz="2493" b="1" dirty="0">
                <a:solidFill>
                  <a:srgbClr val="396AF1"/>
                </a:solidFill>
                <a:latin typeface="Barlow" pitchFamily="34" charset="0"/>
                <a:ea typeface="Barlow" pitchFamily="34" charset="-122"/>
                <a:cs typeface="Barlow" pitchFamily="34" charset="-120"/>
              </a:rPr>
              <a:t>Portability</a:t>
            </a:r>
            <a:endParaRPr lang="en-US" sz="2493" dirty="0"/>
          </a:p>
        </p:txBody>
      </p:sp>
      <p:sp>
        <p:nvSpPr>
          <p:cNvPr id="6" name="Text 3"/>
          <p:cNvSpPr/>
          <p:nvPr/>
        </p:nvSpPr>
        <p:spPr>
          <a:xfrm>
            <a:off x="791528" y="3990113"/>
            <a:ext cx="4005382" cy="1885674"/>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Containers can be moved easily across different machines and cloud platforms, ensuring consistent environments for development and deployment.</a:t>
            </a:r>
            <a:endParaRPr lang="en-US" sz="1662" dirty="0"/>
          </a:p>
        </p:txBody>
      </p:sp>
      <p:sp>
        <p:nvSpPr>
          <p:cNvPr id="7" name="Text 4"/>
          <p:cNvSpPr/>
          <p:nvPr/>
        </p:nvSpPr>
        <p:spPr>
          <a:xfrm>
            <a:off x="5319355" y="3372231"/>
            <a:ext cx="2533055" cy="408454"/>
          </a:xfrm>
          <a:prstGeom prst="rect">
            <a:avLst/>
          </a:prstGeom>
          <a:noFill/>
          <a:ln/>
        </p:spPr>
        <p:txBody>
          <a:bodyPr wrap="none" rtlCol="0" anchor="t"/>
          <a:lstStyle/>
          <a:p>
            <a:pPr marL="0" indent="0">
              <a:lnSpc>
                <a:spcPts val="3241"/>
              </a:lnSpc>
              <a:buNone/>
            </a:pPr>
            <a:r>
              <a:rPr lang="en-US" sz="2493" b="1" dirty="0">
                <a:solidFill>
                  <a:srgbClr val="396AF1"/>
                </a:solidFill>
                <a:latin typeface="Barlow" pitchFamily="34" charset="0"/>
                <a:ea typeface="Barlow" pitchFamily="34" charset="-122"/>
                <a:cs typeface="Barlow" pitchFamily="34" charset="-120"/>
              </a:rPr>
              <a:t>Efficiency</a:t>
            </a:r>
            <a:endParaRPr lang="en-US" sz="2493" dirty="0"/>
          </a:p>
        </p:txBody>
      </p:sp>
      <p:sp>
        <p:nvSpPr>
          <p:cNvPr id="8" name="Text 5"/>
          <p:cNvSpPr/>
          <p:nvPr/>
        </p:nvSpPr>
        <p:spPr>
          <a:xfrm>
            <a:off x="5319355" y="3990113"/>
            <a:ext cx="4005382" cy="1508539"/>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Containers consume fewer resources and start up faster than VMs, allowing for better resource utilization and faster time-to-market.</a:t>
            </a:r>
            <a:endParaRPr lang="en-US" sz="1662" dirty="0"/>
          </a:p>
        </p:txBody>
      </p:sp>
      <p:sp>
        <p:nvSpPr>
          <p:cNvPr id="9" name="Text 6"/>
          <p:cNvSpPr/>
          <p:nvPr/>
        </p:nvSpPr>
        <p:spPr>
          <a:xfrm>
            <a:off x="9847183" y="3372231"/>
            <a:ext cx="2533055" cy="408454"/>
          </a:xfrm>
          <a:prstGeom prst="rect">
            <a:avLst/>
          </a:prstGeom>
          <a:noFill/>
          <a:ln/>
        </p:spPr>
        <p:txBody>
          <a:bodyPr wrap="none" rtlCol="0" anchor="t"/>
          <a:lstStyle/>
          <a:p>
            <a:pPr marL="0" indent="0">
              <a:lnSpc>
                <a:spcPts val="3241"/>
              </a:lnSpc>
              <a:buNone/>
            </a:pPr>
            <a:r>
              <a:rPr lang="en-US" sz="2493" b="1" dirty="0">
                <a:solidFill>
                  <a:srgbClr val="396AF1"/>
                </a:solidFill>
                <a:latin typeface="Barlow" pitchFamily="34" charset="0"/>
                <a:ea typeface="Barlow" pitchFamily="34" charset="-122"/>
                <a:cs typeface="Barlow" pitchFamily="34" charset="-120"/>
              </a:rPr>
              <a:t>Flexibility</a:t>
            </a:r>
            <a:endParaRPr lang="en-US" sz="2493" dirty="0"/>
          </a:p>
        </p:txBody>
      </p:sp>
      <p:sp>
        <p:nvSpPr>
          <p:cNvPr id="10" name="Text 7"/>
          <p:cNvSpPr/>
          <p:nvPr/>
        </p:nvSpPr>
        <p:spPr>
          <a:xfrm>
            <a:off x="9847183" y="3990113"/>
            <a:ext cx="4005382" cy="1508539"/>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Containers can run on any host OS that supports Docker, allowing for multi-platform compatibility and simplified cross-team collaboration.</a:t>
            </a:r>
            <a:endParaRPr lang="en-US" sz="166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791528" y="813363"/>
            <a:ext cx="4991100" cy="680876"/>
          </a:xfrm>
          <a:prstGeom prst="rect">
            <a:avLst/>
          </a:prstGeom>
          <a:noFill/>
          <a:ln/>
        </p:spPr>
        <p:txBody>
          <a:bodyPr wrap="none" rtlCol="0" anchor="t"/>
          <a:lstStyle/>
          <a:p>
            <a:pPr marL="0" indent="0">
              <a:lnSpc>
                <a:spcPts val="5402"/>
              </a:lnSpc>
              <a:buNone/>
            </a:pPr>
            <a:r>
              <a:rPr lang="en-US" sz="4155" b="1" dirty="0">
                <a:solidFill>
                  <a:srgbClr val="396AF1"/>
                </a:solidFill>
                <a:latin typeface="Barlow" pitchFamily="34" charset="0"/>
                <a:ea typeface="Barlow" pitchFamily="34" charset="-122"/>
                <a:cs typeface="Barlow" pitchFamily="34" charset="-120"/>
              </a:rPr>
              <a:t>Use Cases for Docker</a:t>
            </a:r>
            <a:endParaRPr lang="en-US" sz="4155" dirty="0"/>
          </a:p>
        </p:txBody>
      </p:sp>
      <p:pic>
        <p:nvPicPr>
          <p:cNvPr id="5" name="Image 1" descr="preencoded.png"/>
          <p:cNvPicPr>
            <a:picLocks noChangeAspect="1"/>
          </p:cNvPicPr>
          <p:nvPr/>
        </p:nvPicPr>
        <p:blipFill>
          <a:blip r:embed="rId4"/>
          <a:stretch>
            <a:fillRect/>
          </a:stretch>
        </p:blipFill>
        <p:spPr>
          <a:xfrm>
            <a:off x="1523643" y="1955168"/>
            <a:ext cx="2744153" cy="2723975"/>
          </a:xfrm>
          <a:prstGeom prst="rect">
            <a:avLst/>
          </a:prstGeom>
        </p:spPr>
      </p:pic>
      <p:sp>
        <p:nvSpPr>
          <p:cNvPr id="6" name="Text 2"/>
          <p:cNvSpPr/>
          <p:nvPr/>
        </p:nvSpPr>
        <p:spPr>
          <a:xfrm>
            <a:off x="1840349" y="4941046"/>
            <a:ext cx="2110859" cy="340379"/>
          </a:xfrm>
          <a:prstGeom prst="rect">
            <a:avLst/>
          </a:prstGeom>
          <a:noFill/>
          <a:ln/>
        </p:spPr>
        <p:txBody>
          <a:bodyPr wrap="none" rtlCol="0" anchor="t"/>
          <a:lstStyle/>
          <a:p>
            <a:pPr marL="0" indent="0" algn="ctr">
              <a:lnSpc>
                <a:spcPts val="2701"/>
              </a:lnSpc>
              <a:buNone/>
            </a:pPr>
            <a:r>
              <a:rPr lang="en-US" sz="2078" b="1" dirty="0">
                <a:solidFill>
                  <a:srgbClr val="396AF1"/>
                </a:solidFill>
                <a:latin typeface="Barlow" pitchFamily="34" charset="0"/>
                <a:ea typeface="Barlow" pitchFamily="34" charset="-122"/>
                <a:cs typeface="Barlow" pitchFamily="34" charset="-120"/>
              </a:rPr>
              <a:t>E-commerce</a:t>
            </a:r>
            <a:endParaRPr lang="en-US" sz="2078" dirty="0"/>
          </a:p>
        </p:txBody>
      </p:sp>
      <p:sp>
        <p:nvSpPr>
          <p:cNvPr id="7" name="Text 3"/>
          <p:cNvSpPr/>
          <p:nvPr/>
        </p:nvSpPr>
        <p:spPr>
          <a:xfrm>
            <a:off x="791528" y="5469933"/>
            <a:ext cx="4208502" cy="1508539"/>
          </a:xfrm>
          <a:prstGeom prst="rect">
            <a:avLst/>
          </a:prstGeom>
          <a:noFill/>
          <a:ln/>
        </p:spPr>
        <p:txBody>
          <a:bodyPr wrap="square" rtlCol="0" anchor="t"/>
          <a:lstStyle/>
          <a:p>
            <a:pPr marL="0" indent="0" algn="ctr">
              <a:lnSpc>
                <a:spcPts val="2992"/>
              </a:lnSpc>
              <a:buNone/>
            </a:pPr>
            <a:r>
              <a:rPr lang="en-US" sz="1662" dirty="0">
                <a:solidFill>
                  <a:srgbClr val="272525"/>
                </a:solidFill>
                <a:latin typeface="Montserrat" pitchFamily="34" charset="0"/>
                <a:ea typeface="Montserrat" pitchFamily="34" charset="-122"/>
                <a:cs typeface="Montserrat" pitchFamily="34" charset="-120"/>
              </a:rPr>
              <a:t>Docker can help streamline the deployment and scaling of web applications and microservices, improving uptime and reducing costs.</a:t>
            </a:r>
            <a:endParaRPr lang="en-US" sz="1662" dirty="0"/>
          </a:p>
        </p:txBody>
      </p:sp>
      <p:pic>
        <p:nvPicPr>
          <p:cNvPr id="8" name="Image 2" descr="preencoded.png"/>
          <p:cNvPicPr>
            <a:picLocks noChangeAspect="1"/>
          </p:cNvPicPr>
          <p:nvPr/>
        </p:nvPicPr>
        <p:blipFill>
          <a:blip r:embed="rId5"/>
          <a:stretch>
            <a:fillRect/>
          </a:stretch>
        </p:blipFill>
        <p:spPr>
          <a:xfrm>
            <a:off x="5943124" y="1955168"/>
            <a:ext cx="2744153" cy="2723975"/>
          </a:xfrm>
          <a:prstGeom prst="rect">
            <a:avLst/>
          </a:prstGeom>
        </p:spPr>
      </p:pic>
      <p:sp>
        <p:nvSpPr>
          <p:cNvPr id="9" name="Text 4"/>
          <p:cNvSpPr/>
          <p:nvPr/>
        </p:nvSpPr>
        <p:spPr>
          <a:xfrm>
            <a:off x="6259830" y="4941046"/>
            <a:ext cx="2110859" cy="340379"/>
          </a:xfrm>
          <a:prstGeom prst="rect">
            <a:avLst/>
          </a:prstGeom>
          <a:noFill/>
          <a:ln/>
        </p:spPr>
        <p:txBody>
          <a:bodyPr wrap="none" rtlCol="0" anchor="t"/>
          <a:lstStyle/>
          <a:p>
            <a:pPr marL="0" indent="0" algn="ctr">
              <a:lnSpc>
                <a:spcPts val="2701"/>
              </a:lnSpc>
              <a:buNone/>
            </a:pPr>
            <a:r>
              <a:rPr lang="en-US" sz="2078" b="1" dirty="0">
                <a:solidFill>
                  <a:srgbClr val="396AF1"/>
                </a:solidFill>
                <a:latin typeface="Barlow" pitchFamily="34" charset="0"/>
                <a:ea typeface="Barlow" pitchFamily="34" charset="-122"/>
                <a:cs typeface="Barlow" pitchFamily="34" charset="-120"/>
              </a:rPr>
              <a:t>Data Science</a:t>
            </a:r>
            <a:endParaRPr lang="en-US" sz="2078" dirty="0"/>
          </a:p>
        </p:txBody>
      </p:sp>
      <p:sp>
        <p:nvSpPr>
          <p:cNvPr id="10" name="Text 5"/>
          <p:cNvSpPr/>
          <p:nvPr/>
        </p:nvSpPr>
        <p:spPr>
          <a:xfrm>
            <a:off x="5211008" y="5469933"/>
            <a:ext cx="4208502" cy="1885674"/>
          </a:xfrm>
          <a:prstGeom prst="rect">
            <a:avLst/>
          </a:prstGeom>
          <a:noFill/>
          <a:ln/>
        </p:spPr>
        <p:txBody>
          <a:bodyPr wrap="square" rtlCol="0" anchor="t"/>
          <a:lstStyle/>
          <a:p>
            <a:pPr marL="0" indent="0" algn="ctr">
              <a:lnSpc>
                <a:spcPts val="2992"/>
              </a:lnSpc>
              <a:buNone/>
            </a:pPr>
            <a:r>
              <a:rPr lang="en-US" sz="1662" dirty="0">
                <a:solidFill>
                  <a:srgbClr val="272525"/>
                </a:solidFill>
                <a:latin typeface="Montserrat" pitchFamily="34" charset="0"/>
                <a:ea typeface="Montserrat" pitchFamily="34" charset="-122"/>
                <a:cs typeface="Montserrat" pitchFamily="34" charset="-120"/>
              </a:rPr>
              <a:t>Docker can provide a consistent and reproducible environment for sharing and collaborating on data science projects, reducing the risk of errors and inconsistencies.</a:t>
            </a:r>
            <a:endParaRPr lang="en-US" sz="1662" dirty="0"/>
          </a:p>
        </p:txBody>
      </p:sp>
      <p:pic>
        <p:nvPicPr>
          <p:cNvPr id="11" name="Image 3" descr="preencoded.png"/>
          <p:cNvPicPr>
            <a:picLocks noChangeAspect="1"/>
          </p:cNvPicPr>
          <p:nvPr/>
        </p:nvPicPr>
        <p:blipFill>
          <a:blip r:embed="rId6"/>
          <a:stretch>
            <a:fillRect/>
          </a:stretch>
        </p:blipFill>
        <p:spPr>
          <a:xfrm>
            <a:off x="10362605" y="1955168"/>
            <a:ext cx="2744153" cy="2723975"/>
          </a:xfrm>
          <a:prstGeom prst="rect">
            <a:avLst/>
          </a:prstGeom>
        </p:spPr>
      </p:pic>
      <p:sp>
        <p:nvSpPr>
          <p:cNvPr id="12" name="Text 6"/>
          <p:cNvSpPr/>
          <p:nvPr/>
        </p:nvSpPr>
        <p:spPr>
          <a:xfrm>
            <a:off x="10679311" y="4941046"/>
            <a:ext cx="2110859" cy="340379"/>
          </a:xfrm>
          <a:prstGeom prst="rect">
            <a:avLst/>
          </a:prstGeom>
          <a:noFill/>
          <a:ln/>
        </p:spPr>
        <p:txBody>
          <a:bodyPr wrap="none" rtlCol="0" anchor="t"/>
          <a:lstStyle/>
          <a:p>
            <a:pPr marL="0" indent="0" algn="ctr">
              <a:lnSpc>
                <a:spcPts val="2701"/>
              </a:lnSpc>
              <a:buNone/>
            </a:pPr>
            <a:r>
              <a:rPr lang="en-US" sz="2078" b="1" dirty="0">
                <a:solidFill>
                  <a:srgbClr val="396AF1"/>
                </a:solidFill>
                <a:latin typeface="Barlow" pitchFamily="34" charset="0"/>
                <a:ea typeface="Barlow" pitchFamily="34" charset="-122"/>
                <a:cs typeface="Barlow" pitchFamily="34" charset="-120"/>
              </a:rPr>
              <a:t>DevOps</a:t>
            </a:r>
            <a:endParaRPr lang="en-US" sz="2078" dirty="0"/>
          </a:p>
        </p:txBody>
      </p:sp>
      <p:sp>
        <p:nvSpPr>
          <p:cNvPr id="13" name="Text 7"/>
          <p:cNvSpPr/>
          <p:nvPr/>
        </p:nvSpPr>
        <p:spPr>
          <a:xfrm>
            <a:off x="9630489" y="5469933"/>
            <a:ext cx="4208502" cy="1508539"/>
          </a:xfrm>
          <a:prstGeom prst="rect">
            <a:avLst/>
          </a:prstGeom>
          <a:noFill/>
          <a:ln/>
        </p:spPr>
        <p:txBody>
          <a:bodyPr wrap="square" rtlCol="0" anchor="t"/>
          <a:lstStyle/>
          <a:p>
            <a:pPr marL="0" indent="0" algn="ctr">
              <a:lnSpc>
                <a:spcPts val="2992"/>
              </a:lnSpc>
              <a:buNone/>
            </a:pPr>
            <a:r>
              <a:rPr lang="en-US" sz="1662" dirty="0">
                <a:solidFill>
                  <a:srgbClr val="272525"/>
                </a:solidFill>
                <a:latin typeface="Montserrat" pitchFamily="34" charset="0"/>
                <a:ea typeface="Montserrat" pitchFamily="34" charset="-122"/>
                <a:cs typeface="Montserrat" pitchFamily="34" charset="-120"/>
              </a:rPr>
              <a:t>Docker can help automate and speed up the deployment and testing of applications, improving collaboration and reducing cycle times.</a:t>
            </a:r>
            <a:endParaRPr lang="en-US" sz="166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6277928" y="1371442"/>
            <a:ext cx="6522720" cy="680876"/>
          </a:xfrm>
          <a:prstGeom prst="rect">
            <a:avLst/>
          </a:prstGeom>
          <a:noFill/>
          <a:ln/>
        </p:spPr>
        <p:txBody>
          <a:bodyPr wrap="none" rtlCol="0" anchor="t"/>
          <a:lstStyle/>
          <a:p>
            <a:pPr marL="0" indent="0">
              <a:lnSpc>
                <a:spcPts val="5402"/>
              </a:lnSpc>
              <a:buNone/>
            </a:pPr>
            <a:r>
              <a:rPr lang="en-US" sz="4155" b="1" dirty="0">
                <a:solidFill>
                  <a:srgbClr val="396AF1"/>
                </a:solidFill>
                <a:latin typeface="Barlow" pitchFamily="34" charset="0"/>
                <a:ea typeface="Barlow" pitchFamily="34" charset="-122"/>
                <a:cs typeface="Barlow" pitchFamily="34" charset="-120"/>
              </a:rPr>
              <a:t>Getting Started with Docker</a:t>
            </a:r>
            <a:endParaRPr lang="en-US" sz="4155" dirty="0"/>
          </a:p>
        </p:txBody>
      </p:sp>
      <p:sp>
        <p:nvSpPr>
          <p:cNvPr id="5" name="Shape 2"/>
          <p:cNvSpPr/>
          <p:nvPr/>
        </p:nvSpPr>
        <p:spPr>
          <a:xfrm>
            <a:off x="6277928" y="2563004"/>
            <a:ext cx="474940" cy="471448"/>
          </a:xfrm>
          <a:prstGeom prst="roundRect">
            <a:avLst>
              <a:gd name="adj" fmla="val 26865"/>
            </a:avLst>
          </a:prstGeom>
          <a:solidFill>
            <a:srgbClr val="EEEFF5"/>
          </a:solidFill>
          <a:ln/>
        </p:spPr>
      </p:sp>
      <p:sp>
        <p:nvSpPr>
          <p:cNvPr id="6" name="Text 3"/>
          <p:cNvSpPr/>
          <p:nvPr/>
        </p:nvSpPr>
        <p:spPr>
          <a:xfrm>
            <a:off x="6458188" y="2594442"/>
            <a:ext cx="114300" cy="408454"/>
          </a:xfrm>
          <a:prstGeom prst="rect">
            <a:avLst/>
          </a:prstGeom>
          <a:noFill/>
          <a:ln/>
        </p:spPr>
        <p:txBody>
          <a:bodyPr wrap="none" rtlCol="0" anchor="t"/>
          <a:lstStyle/>
          <a:p>
            <a:pPr marL="0" indent="0" algn="ctr">
              <a:lnSpc>
                <a:spcPts val="3241"/>
              </a:lnSpc>
              <a:buNone/>
            </a:pPr>
            <a:r>
              <a:rPr lang="en-US" sz="2493" b="1" dirty="0">
                <a:solidFill>
                  <a:srgbClr val="396AF1"/>
                </a:solidFill>
                <a:latin typeface="Barlow" pitchFamily="34" charset="0"/>
                <a:ea typeface="Barlow" pitchFamily="34" charset="-122"/>
                <a:cs typeface="Barlow" pitchFamily="34" charset="-120"/>
              </a:rPr>
              <a:t>1</a:t>
            </a:r>
            <a:endParaRPr lang="en-US" sz="2493" dirty="0"/>
          </a:p>
        </p:txBody>
      </p:sp>
      <p:sp>
        <p:nvSpPr>
          <p:cNvPr id="7" name="Text 4"/>
          <p:cNvSpPr/>
          <p:nvPr/>
        </p:nvSpPr>
        <p:spPr>
          <a:xfrm>
            <a:off x="6963847" y="2628480"/>
            <a:ext cx="2110859" cy="340379"/>
          </a:xfrm>
          <a:prstGeom prst="rect">
            <a:avLst/>
          </a:prstGeom>
          <a:noFill/>
          <a:ln/>
        </p:spPr>
        <p:txBody>
          <a:bodyPr wrap="none" rtlCol="0" anchor="t"/>
          <a:lstStyle/>
          <a:p>
            <a:pPr marL="0" indent="0">
              <a:lnSpc>
                <a:spcPts val="2701"/>
              </a:lnSpc>
              <a:buNone/>
            </a:pPr>
            <a:r>
              <a:rPr lang="en-US" sz="2078" b="1" dirty="0">
                <a:solidFill>
                  <a:srgbClr val="396AF1"/>
                </a:solidFill>
                <a:latin typeface="Barlow" pitchFamily="34" charset="0"/>
                <a:ea typeface="Barlow" pitchFamily="34" charset="-122"/>
                <a:cs typeface="Barlow" pitchFamily="34" charset="-120"/>
              </a:rPr>
              <a:t>Installation</a:t>
            </a:r>
            <a:endParaRPr lang="en-US" sz="2078" dirty="0"/>
          </a:p>
        </p:txBody>
      </p:sp>
      <p:sp>
        <p:nvSpPr>
          <p:cNvPr id="8" name="Text 5"/>
          <p:cNvSpPr/>
          <p:nvPr/>
        </p:nvSpPr>
        <p:spPr>
          <a:xfrm>
            <a:off x="6963847" y="3157367"/>
            <a:ext cx="2989064" cy="1885674"/>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Install Docker on your machine or server following the official documentation for your OS or cloud provider.</a:t>
            </a:r>
            <a:endParaRPr lang="en-US" sz="1662" dirty="0"/>
          </a:p>
        </p:txBody>
      </p:sp>
      <p:sp>
        <p:nvSpPr>
          <p:cNvPr id="9" name="Shape 6"/>
          <p:cNvSpPr/>
          <p:nvPr/>
        </p:nvSpPr>
        <p:spPr>
          <a:xfrm>
            <a:off x="10163889" y="2563004"/>
            <a:ext cx="474940" cy="471448"/>
          </a:xfrm>
          <a:prstGeom prst="roundRect">
            <a:avLst>
              <a:gd name="adj" fmla="val 26865"/>
            </a:avLst>
          </a:prstGeom>
          <a:solidFill>
            <a:srgbClr val="EEEFF5"/>
          </a:solidFill>
          <a:ln/>
        </p:spPr>
      </p:sp>
      <p:sp>
        <p:nvSpPr>
          <p:cNvPr id="10" name="Text 7"/>
          <p:cNvSpPr/>
          <p:nvPr/>
        </p:nvSpPr>
        <p:spPr>
          <a:xfrm>
            <a:off x="10313670" y="2594442"/>
            <a:ext cx="175260" cy="408454"/>
          </a:xfrm>
          <a:prstGeom prst="rect">
            <a:avLst/>
          </a:prstGeom>
          <a:noFill/>
          <a:ln/>
        </p:spPr>
        <p:txBody>
          <a:bodyPr wrap="none" rtlCol="0" anchor="t"/>
          <a:lstStyle/>
          <a:p>
            <a:pPr marL="0" indent="0" algn="ctr">
              <a:lnSpc>
                <a:spcPts val="3241"/>
              </a:lnSpc>
              <a:buNone/>
            </a:pPr>
            <a:r>
              <a:rPr lang="en-US" sz="2493" b="1" dirty="0">
                <a:solidFill>
                  <a:srgbClr val="396AF1"/>
                </a:solidFill>
                <a:latin typeface="Barlow" pitchFamily="34" charset="0"/>
                <a:ea typeface="Barlow" pitchFamily="34" charset="-122"/>
                <a:cs typeface="Barlow" pitchFamily="34" charset="-120"/>
              </a:rPr>
              <a:t>2</a:t>
            </a:r>
            <a:endParaRPr lang="en-US" sz="2493" dirty="0"/>
          </a:p>
        </p:txBody>
      </p:sp>
      <p:sp>
        <p:nvSpPr>
          <p:cNvPr id="11" name="Text 8"/>
          <p:cNvSpPr/>
          <p:nvPr/>
        </p:nvSpPr>
        <p:spPr>
          <a:xfrm>
            <a:off x="10849808" y="2628480"/>
            <a:ext cx="2522220" cy="340379"/>
          </a:xfrm>
          <a:prstGeom prst="rect">
            <a:avLst/>
          </a:prstGeom>
          <a:noFill/>
          <a:ln/>
        </p:spPr>
        <p:txBody>
          <a:bodyPr wrap="none" rtlCol="0" anchor="t"/>
          <a:lstStyle/>
          <a:p>
            <a:pPr marL="0" indent="0">
              <a:lnSpc>
                <a:spcPts val="2701"/>
              </a:lnSpc>
              <a:buNone/>
            </a:pPr>
            <a:r>
              <a:rPr lang="en-US" sz="2078" b="1" dirty="0">
                <a:solidFill>
                  <a:srgbClr val="396AF1"/>
                </a:solidFill>
                <a:latin typeface="Barlow" pitchFamily="34" charset="0"/>
                <a:ea typeface="Barlow" pitchFamily="34" charset="-122"/>
                <a:cs typeface="Barlow" pitchFamily="34" charset="-120"/>
              </a:rPr>
              <a:t>Command Line Usage</a:t>
            </a:r>
            <a:endParaRPr lang="en-US" sz="2078" dirty="0"/>
          </a:p>
        </p:txBody>
      </p:sp>
      <p:sp>
        <p:nvSpPr>
          <p:cNvPr id="12" name="Text 9"/>
          <p:cNvSpPr/>
          <p:nvPr/>
        </p:nvSpPr>
        <p:spPr>
          <a:xfrm>
            <a:off x="10849808" y="3157367"/>
            <a:ext cx="2989064" cy="1508539"/>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Use basic Docker commands to manage containers, images, volumes, and networks.</a:t>
            </a:r>
            <a:endParaRPr lang="en-US" sz="1662" dirty="0"/>
          </a:p>
        </p:txBody>
      </p:sp>
      <p:sp>
        <p:nvSpPr>
          <p:cNvPr id="13" name="Shape 10"/>
          <p:cNvSpPr/>
          <p:nvPr/>
        </p:nvSpPr>
        <p:spPr>
          <a:xfrm>
            <a:off x="6277928" y="5448895"/>
            <a:ext cx="474940" cy="471448"/>
          </a:xfrm>
          <a:prstGeom prst="roundRect">
            <a:avLst>
              <a:gd name="adj" fmla="val 26865"/>
            </a:avLst>
          </a:prstGeom>
          <a:solidFill>
            <a:srgbClr val="EEEFF5"/>
          </a:solidFill>
          <a:ln/>
        </p:spPr>
      </p:sp>
      <p:sp>
        <p:nvSpPr>
          <p:cNvPr id="14" name="Text 11"/>
          <p:cNvSpPr/>
          <p:nvPr/>
        </p:nvSpPr>
        <p:spPr>
          <a:xfrm>
            <a:off x="6431518" y="5480333"/>
            <a:ext cx="167640" cy="408454"/>
          </a:xfrm>
          <a:prstGeom prst="rect">
            <a:avLst/>
          </a:prstGeom>
          <a:noFill/>
          <a:ln/>
        </p:spPr>
        <p:txBody>
          <a:bodyPr wrap="none" rtlCol="0" anchor="t"/>
          <a:lstStyle/>
          <a:p>
            <a:pPr marL="0" indent="0" algn="ctr">
              <a:lnSpc>
                <a:spcPts val="3241"/>
              </a:lnSpc>
              <a:buNone/>
            </a:pPr>
            <a:r>
              <a:rPr lang="en-US" sz="2493" b="1" dirty="0">
                <a:solidFill>
                  <a:srgbClr val="396AF1"/>
                </a:solidFill>
                <a:latin typeface="Barlow" pitchFamily="34" charset="0"/>
                <a:ea typeface="Barlow" pitchFamily="34" charset="-122"/>
                <a:cs typeface="Barlow" pitchFamily="34" charset="-120"/>
              </a:rPr>
              <a:t>3</a:t>
            </a:r>
            <a:endParaRPr lang="en-US" sz="2493" dirty="0"/>
          </a:p>
        </p:txBody>
      </p:sp>
      <p:sp>
        <p:nvSpPr>
          <p:cNvPr id="15" name="Text 12"/>
          <p:cNvSpPr/>
          <p:nvPr/>
        </p:nvSpPr>
        <p:spPr>
          <a:xfrm>
            <a:off x="6963847" y="5514371"/>
            <a:ext cx="2240280" cy="340379"/>
          </a:xfrm>
          <a:prstGeom prst="rect">
            <a:avLst/>
          </a:prstGeom>
          <a:noFill/>
          <a:ln/>
        </p:spPr>
        <p:txBody>
          <a:bodyPr wrap="none" rtlCol="0" anchor="t"/>
          <a:lstStyle/>
          <a:p>
            <a:pPr marL="0" indent="0">
              <a:lnSpc>
                <a:spcPts val="2701"/>
              </a:lnSpc>
              <a:buNone/>
            </a:pPr>
            <a:r>
              <a:rPr lang="en-US" sz="2078" b="1" dirty="0">
                <a:solidFill>
                  <a:srgbClr val="396AF1"/>
                </a:solidFill>
                <a:latin typeface="Barlow" pitchFamily="34" charset="0"/>
                <a:ea typeface="Barlow" pitchFamily="34" charset="-122"/>
                <a:cs typeface="Barlow" pitchFamily="34" charset="-120"/>
              </a:rPr>
              <a:t>Dockerfile Creation</a:t>
            </a:r>
            <a:endParaRPr lang="en-US" sz="2078" dirty="0"/>
          </a:p>
        </p:txBody>
      </p:sp>
      <p:sp>
        <p:nvSpPr>
          <p:cNvPr id="16" name="Text 13"/>
          <p:cNvSpPr/>
          <p:nvPr/>
        </p:nvSpPr>
        <p:spPr>
          <a:xfrm>
            <a:off x="6963847" y="6043258"/>
            <a:ext cx="6875026" cy="754270"/>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Create a Dockerfile that defines your application, dependencies, and runtime environment, and build a container image from it.</a:t>
            </a:r>
            <a:endParaRPr lang="en-US" sz="1662" dirty="0"/>
          </a:p>
        </p:txBody>
      </p:sp>
      <p:pic>
        <p:nvPicPr>
          <p:cNvPr id="17"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3" name="Shape 0"/>
          <p:cNvSpPr/>
          <p:nvPr/>
        </p:nvSpPr>
        <p:spPr>
          <a:xfrm>
            <a:off x="0" y="0"/>
            <a:ext cx="14630400" cy="8229600"/>
          </a:xfrm>
          <a:prstGeom prst="rect">
            <a:avLst/>
          </a:prstGeom>
          <a:solidFill>
            <a:srgbClr val="EEEFF5"/>
          </a:solidFill>
          <a:ln/>
        </p:spPr>
      </p:sp>
      <p:sp>
        <p:nvSpPr>
          <p:cNvPr id="4" name="Text 1"/>
          <p:cNvSpPr/>
          <p:nvPr/>
        </p:nvSpPr>
        <p:spPr>
          <a:xfrm>
            <a:off x="791528" y="2285501"/>
            <a:ext cx="4221718" cy="680876"/>
          </a:xfrm>
          <a:prstGeom prst="rect">
            <a:avLst/>
          </a:prstGeom>
          <a:noFill/>
          <a:ln/>
        </p:spPr>
        <p:txBody>
          <a:bodyPr wrap="none" rtlCol="0" anchor="t"/>
          <a:lstStyle/>
          <a:p>
            <a:pPr marL="0" indent="0">
              <a:lnSpc>
                <a:spcPts val="5402"/>
              </a:lnSpc>
              <a:buNone/>
            </a:pPr>
            <a:r>
              <a:rPr lang="en-US" sz="4155" b="1" dirty="0">
                <a:solidFill>
                  <a:srgbClr val="396AF1"/>
                </a:solidFill>
                <a:latin typeface="Barlow" pitchFamily="34" charset="0"/>
                <a:ea typeface="Barlow" pitchFamily="34" charset="-122"/>
                <a:cs typeface="Barlow" pitchFamily="34" charset="-120"/>
              </a:rPr>
              <a:t>Conclusion</a:t>
            </a:r>
            <a:endParaRPr lang="en-US" sz="4155" dirty="0"/>
          </a:p>
        </p:txBody>
      </p:sp>
      <p:sp>
        <p:nvSpPr>
          <p:cNvPr id="5" name="Shape 2"/>
          <p:cNvSpPr/>
          <p:nvPr/>
        </p:nvSpPr>
        <p:spPr>
          <a:xfrm>
            <a:off x="791528" y="3427306"/>
            <a:ext cx="4208502" cy="2456281"/>
          </a:xfrm>
          <a:prstGeom prst="roundRect">
            <a:avLst>
              <a:gd name="adj" fmla="val 5156"/>
            </a:avLst>
          </a:prstGeom>
          <a:solidFill>
            <a:srgbClr val="EEEFF5"/>
          </a:solidFill>
          <a:ln/>
        </p:spPr>
      </p:sp>
      <p:sp>
        <p:nvSpPr>
          <p:cNvPr id="6" name="Text 3"/>
          <p:cNvSpPr/>
          <p:nvPr/>
        </p:nvSpPr>
        <p:spPr>
          <a:xfrm>
            <a:off x="1002506" y="3636733"/>
            <a:ext cx="2110859" cy="340379"/>
          </a:xfrm>
          <a:prstGeom prst="rect">
            <a:avLst/>
          </a:prstGeom>
          <a:noFill/>
          <a:ln/>
        </p:spPr>
        <p:txBody>
          <a:bodyPr wrap="none" rtlCol="0" anchor="t"/>
          <a:lstStyle/>
          <a:p>
            <a:pPr marL="0" indent="0">
              <a:lnSpc>
                <a:spcPts val="2701"/>
              </a:lnSpc>
              <a:buNone/>
            </a:pPr>
            <a:r>
              <a:rPr lang="en-US" sz="2078" b="1" dirty="0">
                <a:solidFill>
                  <a:srgbClr val="396AF1"/>
                </a:solidFill>
                <a:latin typeface="Barlow" pitchFamily="34" charset="0"/>
                <a:ea typeface="Barlow" pitchFamily="34" charset="-122"/>
                <a:cs typeface="Barlow" pitchFamily="34" charset="-120"/>
              </a:rPr>
              <a:t>Summary</a:t>
            </a:r>
            <a:endParaRPr lang="en-US" sz="2078" dirty="0"/>
          </a:p>
        </p:txBody>
      </p:sp>
      <p:sp>
        <p:nvSpPr>
          <p:cNvPr id="7" name="Text 4"/>
          <p:cNvSpPr/>
          <p:nvPr/>
        </p:nvSpPr>
        <p:spPr>
          <a:xfrm>
            <a:off x="1002506" y="4165620"/>
            <a:ext cx="3786545" cy="1508539"/>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Docker containers offer a modern, efficient, and flexible way to package and deploy software applications.</a:t>
            </a:r>
            <a:endParaRPr lang="en-US" sz="1662" dirty="0"/>
          </a:p>
        </p:txBody>
      </p:sp>
      <p:sp>
        <p:nvSpPr>
          <p:cNvPr id="8" name="Shape 5"/>
          <p:cNvSpPr/>
          <p:nvPr/>
        </p:nvSpPr>
        <p:spPr>
          <a:xfrm>
            <a:off x="5211008" y="3427306"/>
            <a:ext cx="4208502" cy="2456281"/>
          </a:xfrm>
          <a:prstGeom prst="roundRect">
            <a:avLst>
              <a:gd name="adj" fmla="val 5156"/>
            </a:avLst>
          </a:prstGeom>
          <a:solidFill>
            <a:srgbClr val="EEEFF5"/>
          </a:solidFill>
          <a:ln/>
        </p:spPr>
      </p:sp>
      <p:sp>
        <p:nvSpPr>
          <p:cNvPr id="9" name="Text 6"/>
          <p:cNvSpPr/>
          <p:nvPr/>
        </p:nvSpPr>
        <p:spPr>
          <a:xfrm>
            <a:off x="5421987" y="3636733"/>
            <a:ext cx="2110859" cy="340379"/>
          </a:xfrm>
          <a:prstGeom prst="rect">
            <a:avLst/>
          </a:prstGeom>
          <a:noFill/>
          <a:ln/>
        </p:spPr>
        <p:txBody>
          <a:bodyPr wrap="none" rtlCol="0" anchor="t"/>
          <a:lstStyle/>
          <a:p>
            <a:pPr marL="0" indent="0">
              <a:lnSpc>
                <a:spcPts val="2701"/>
              </a:lnSpc>
              <a:buNone/>
            </a:pPr>
            <a:r>
              <a:rPr lang="en-US" sz="2078" b="1" dirty="0">
                <a:solidFill>
                  <a:srgbClr val="396AF1"/>
                </a:solidFill>
                <a:latin typeface="Barlow" pitchFamily="34" charset="0"/>
                <a:ea typeface="Barlow" pitchFamily="34" charset="-122"/>
                <a:cs typeface="Barlow" pitchFamily="34" charset="-120"/>
              </a:rPr>
              <a:t>Future</a:t>
            </a:r>
            <a:endParaRPr lang="en-US" sz="2078" dirty="0"/>
          </a:p>
        </p:txBody>
      </p:sp>
      <p:sp>
        <p:nvSpPr>
          <p:cNvPr id="10" name="Text 7"/>
          <p:cNvSpPr/>
          <p:nvPr/>
        </p:nvSpPr>
        <p:spPr>
          <a:xfrm>
            <a:off x="5421987" y="4165620"/>
            <a:ext cx="3786545" cy="1508539"/>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As DevOps and cloud computing continue to evolve, Docker is likely to become even more ubiquitous and powerful.</a:t>
            </a:r>
            <a:endParaRPr lang="en-US" sz="1662" dirty="0"/>
          </a:p>
        </p:txBody>
      </p:sp>
      <p:sp>
        <p:nvSpPr>
          <p:cNvPr id="11" name="Shape 8"/>
          <p:cNvSpPr/>
          <p:nvPr/>
        </p:nvSpPr>
        <p:spPr>
          <a:xfrm>
            <a:off x="9630489" y="3427306"/>
            <a:ext cx="4208502" cy="2456281"/>
          </a:xfrm>
          <a:prstGeom prst="roundRect">
            <a:avLst>
              <a:gd name="adj" fmla="val 5156"/>
            </a:avLst>
          </a:prstGeom>
          <a:solidFill>
            <a:srgbClr val="EEEFF5"/>
          </a:solidFill>
          <a:ln/>
        </p:spPr>
      </p:sp>
      <p:sp>
        <p:nvSpPr>
          <p:cNvPr id="12" name="Text 9"/>
          <p:cNvSpPr/>
          <p:nvPr/>
        </p:nvSpPr>
        <p:spPr>
          <a:xfrm>
            <a:off x="9841468" y="3636733"/>
            <a:ext cx="2110859" cy="340379"/>
          </a:xfrm>
          <a:prstGeom prst="rect">
            <a:avLst/>
          </a:prstGeom>
          <a:noFill/>
          <a:ln/>
        </p:spPr>
        <p:txBody>
          <a:bodyPr wrap="none" rtlCol="0" anchor="t"/>
          <a:lstStyle/>
          <a:p>
            <a:pPr marL="0" indent="0">
              <a:lnSpc>
                <a:spcPts val="2701"/>
              </a:lnSpc>
              <a:buNone/>
            </a:pPr>
            <a:r>
              <a:rPr lang="en-US" sz="2078" b="1" dirty="0">
                <a:solidFill>
                  <a:srgbClr val="396AF1"/>
                </a:solidFill>
                <a:latin typeface="Barlow" pitchFamily="34" charset="0"/>
                <a:ea typeface="Barlow" pitchFamily="34" charset="-122"/>
                <a:cs typeface="Barlow" pitchFamily="34" charset="-120"/>
              </a:rPr>
              <a:t>Resources</a:t>
            </a:r>
            <a:endParaRPr lang="en-US" sz="2078" dirty="0"/>
          </a:p>
        </p:txBody>
      </p:sp>
      <p:sp>
        <p:nvSpPr>
          <p:cNvPr id="13" name="Text 10"/>
          <p:cNvSpPr/>
          <p:nvPr/>
        </p:nvSpPr>
        <p:spPr>
          <a:xfrm>
            <a:off x="9841468" y="4165620"/>
            <a:ext cx="3786545" cy="1508539"/>
          </a:xfrm>
          <a:prstGeom prst="rect">
            <a:avLst/>
          </a:prstGeom>
          <a:noFill/>
          <a:ln/>
        </p:spPr>
        <p:txBody>
          <a:bodyPr wrap="square" rtlCol="0" anchor="t"/>
          <a:lstStyle/>
          <a:p>
            <a:pPr marL="0" indent="0">
              <a:lnSpc>
                <a:spcPts val="2992"/>
              </a:lnSpc>
              <a:buNone/>
            </a:pPr>
            <a:r>
              <a:rPr lang="en-US" sz="1662" dirty="0">
                <a:solidFill>
                  <a:srgbClr val="272525"/>
                </a:solidFill>
                <a:latin typeface="Montserrat" pitchFamily="34" charset="0"/>
                <a:ea typeface="Montserrat" pitchFamily="34" charset="-122"/>
                <a:cs typeface="Montserrat" pitchFamily="34" charset="-120"/>
              </a:rPr>
              <a:t>Check out the Docker website and community forums for more information on how to learn, use, and contribute to Docker.</a:t>
            </a:r>
            <a:endParaRPr lang="en-US" sz="166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552</Words>
  <Application>Microsoft Office PowerPoint</Application>
  <PresentationFormat>Custom</PresentationFormat>
  <Paragraphs>67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Barlow</vt:lpstr>
      <vt:lpstr>Calibri</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1</cp:revision>
  <dcterms:created xsi:type="dcterms:W3CDTF">2023-07-10T05:28:56Z</dcterms:created>
  <dcterms:modified xsi:type="dcterms:W3CDTF">2023-07-10T05:29:36Z</dcterms:modified>
</cp:coreProperties>
</file>