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34" d="100"/>
          <a:sy n="34"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611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6319599" y="1697284"/>
            <a:ext cx="7477601" cy="2580496"/>
          </a:xfrm>
          <a:prstGeom prst="rect">
            <a:avLst/>
          </a:prstGeom>
          <a:noFill/>
          <a:ln/>
        </p:spPr>
        <p:txBody>
          <a:bodyPr wrap="square" rtlCol="0" anchor="t"/>
          <a:lstStyle/>
          <a:p>
            <a:pPr marL="0" indent="0">
              <a:lnSpc>
                <a:spcPts val="6823"/>
              </a:lnSpc>
              <a:buNone/>
            </a:pPr>
            <a:r>
              <a:rPr lang="en-US" sz="5249" b="1" kern="0" spc="-157" dirty="0">
                <a:solidFill>
                  <a:srgbClr val="000000"/>
                </a:solidFill>
                <a:latin typeface="Inter" pitchFamily="34" charset="0"/>
                <a:ea typeface="Inter" pitchFamily="34" charset="-122"/>
                <a:cs typeface="Inter" pitchFamily="34" charset="-120"/>
              </a:rPr>
              <a:t>How to Use the Command Line Interface for Jenkins</a:t>
            </a:r>
            <a:endParaRPr lang="en-US" sz="5249" dirty="0"/>
          </a:p>
        </p:txBody>
      </p:sp>
      <p:sp>
        <p:nvSpPr>
          <p:cNvPr id="5" name="Text 3"/>
          <p:cNvSpPr/>
          <p:nvPr/>
        </p:nvSpPr>
        <p:spPr>
          <a:xfrm>
            <a:off x="6319599" y="4608585"/>
            <a:ext cx="7477601"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Learn how to work smarter, not harder with Jenkins by mastering its command line interface. From basic commands to pipeline integration, we've got you covered.</a:t>
            </a:r>
            <a:endParaRPr lang="en-US" sz="1750" dirty="0"/>
          </a:p>
        </p:txBody>
      </p:sp>
      <p:sp>
        <p:nvSpPr>
          <p:cNvPr id="6" name="Shape 4"/>
          <p:cNvSpPr/>
          <p:nvPr/>
        </p:nvSpPr>
        <p:spPr>
          <a:xfrm>
            <a:off x="6319599" y="6074814"/>
            <a:ext cx="355402" cy="352788"/>
          </a:xfrm>
          <a:prstGeom prst="roundRect">
            <a:avLst>
              <a:gd name="adj" fmla="val 25916657"/>
            </a:avLst>
          </a:prstGeom>
          <a:noFill/>
          <a:ln w="7620">
            <a:solidFill>
              <a:srgbClr val="FFFFFF"/>
            </a:solidFill>
            <a:prstDash val="solid"/>
          </a:ln>
        </p:spPr>
      </p:sp>
      <p:pic>
        <p:nvPicPr>
          <p:cNvPr id="7" name="Image 0" descr="preencoded.png"/>
          <p:cNvPicPr>
            <a:picLocks noChangeAspect="1"/>
          </p:cNvPicPr>
          <p:nvPr/>
        </p:nvPicPr>
        <p:blipFill>
          <a:blip r:embed="rId3"/>
          <a:stretch>
            <a:fillRect/>
          </a:stretch>
        </p:blipFill>
        <p:spPr>
          <a:xfrm>
            <a:off x="6327219" y="6082378"/>
            <a:ext cx="340162" cy="337660"/>
          </a:xfrm>
          <a:prstGeom prst="rect">
            <a:avLst/>
          </a:prstGeom>
        </p:spPr>
      </p:pic>
      <p:sp>
        <p:nvSpPr>
          <p:cNvPr id="8" name="Text 5"/>
          <p:cNvSpPr/>
          <p:nvPr/>
        </p:nvSpPr>
        <p:spPr>
          <a:xfrm>
            <a:off x="6786086" y="6080250"/>
            <a:ext cx="2396609" cy="385999"/>
          </a:xfrm>
          <a:prstGeom prst="rect">
            <a:avLst/>
          </a:prstGeom>
          <a:noFill/>
          <a:ln/>
        </p:spPr>
        <p:txBody>
          <a:bodyPr wrap="none" rtlCol="0" anchor="t"/>
          <a:lstStyle/>
          <a:p>
            <a:pPr marL="0" indent="0" algn="l">
              <a:lnSpc>
                <a:spcPts val="3062"/>
              </a:lnSpc>
              <a:buNone/>
            </a:pPr>
            <a:r>
              <a:rPr lang="en-US" sz="2187" b="1" kern="0" spc="-35" dirty="0">
                <a:solidFill>
                  <a:srgbClr val="272525"/>
                </a:solidFill>
                <a:latin typeface="Inter" pitchFamily="34" charset="0"/>
                <a:ea typeface="Inter" pitchFamily="34" charset="-122"/>
                <a:cs typeface="Inter" pitchFamily="34" charset="-120"/>
              </a:rPr>
              <a:t>by Charanjit Singh</a:t>
            </a:r>
            <a:endParaRPr lang="en-US" sz="2187" dirty="0"/>
          </a:p>
        </p:txBody>
      </p:sp>
      <p:pic>
        <p:nvPicPr>
          <p:cNvPr id="9" name="Image 1" descr="preencoded.png"/>
          <p:cNvPicPr>
            <a:picLocks noChangeAspect="1"/>
          </p:cNvPicPr>
          <p:nvPr/>
        </p:nvPicPr>
        <p:blipFill>
          <a:blip r:embed="rId4"/>
          <a:stretch>
            <a:fillRect/>
          </a:stretch>
        </p:blipFill>
        <p:spPr>
          <a:xfrm>
            <a:off x="0" y="0"/>
            <a:ext cx="5486400" cy="816908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648591"/>
            <a:ext cx="7705368"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Introduction to CLI for Jenkins</a:t>
            </a:r>
            <a:endParaRPr lang="en-US" sz="4374" dirty="0"/>
          </a:p>
        </p:txBody>
      </p:sp>
      <p:sp>
        <p:nvSpPr>
          <p:cNvPr id="5" name="Text 3"/>
          <p:cNvSpPr/>
          <p:nvPr/>
        </p:nvSpPr>
        <p:spPr>
          <a:xfrm>
            <a:off x="833199" y="2850553"/>
            <a:ext cx="12964001"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Jenkins CLI allows you to manage your Jenkins jobs from the terminal without accessing the Jenkins web UI. It's fast, powerful, and saves time. CLI provides a wide range of functionality including triggering a build, listing jobs and nodes, and more.</a:t>
            </a:r>
            <a:endParaRPr lang="en-US" sz="1750" dirty="0"/>
          </a:p>
        </p:txBody>
      </p:sp>
      <p:sp>
        <p:nvSpPr>
          <p:cNvPr id="6" name="Shape 4"/>
          <p:cNvSpPr/>
          <p:nvPr/>
        </p:nvSpPr>
        <p:spPr>
          <a:xfrm>
            <a:off x="833199" y="3919910"/>
            <a:ext cx="4173260" cy="2600469"/>
          </a:xfrm>
          <a:prstGeom prst="roundRect">
            <a:avLst>
              <a:gd name="adj" fmla="val 2110"/>
            </a:avLst>
          </a:prstGeom>
          <a:solidFill>
            <a:srgbClr val="DADBF1"/>
          </a:solidFill>
          <a:ln w="7620">
            <a:solidFill>
              <a:srgbClr val="B5B7E3"/>
            </a:solidFill>
            <a:prstDash val="solid"/>
          </a:ln>
        </p:spPr>
      </p:sp>
      <p:sp>
        <p:nvSpPr>
          <p:cNvPr id="7" name="Text 5"/>
          <p:cNvSpPr/>
          <p:nvPr/>
        </p:nvSpPr>
        <p:spPr>
          <a:xfrm>
            <a:off x="1062990" y="4148011"/>
            <a:ext cx="2684145"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Fast and Powerful </a:t>
            </a:r>
            <a:r>
              <a:rPr lang="en-US" sz="2187" b="1" kern="0" spc="-66" dirty="0">
                <a:solidFill>
                  <a:srgbClr val="000000"/>
                </a:solidFill>
                <a:latin typeface="Inter" pitchFamily="34" charset="0"/>
                <a:ea typeface="Inter" pitchFamily="34" charset="-122"/>
                <a:cs typeface="Inter" pitchFamily="34" charset="-120"/>
              </a:rPr>
              <a:t>🏎️</a:t>
            </a:r>
            <a:endParaRPr lang="en-US" sz="2187" dirty="0"/>
          </a:p>
        </p:txBody>
      </p:sp>
      <p:sp>
        <p:nvSpPr>
          <p:cNvPr id="8" name="Text 6"/>
          <p:cNvSpPr/>
          <p:nvPr/>
        </p:nvSpPr>
        <p:spPr>
          <a:xfrm>
            <a:off x="1062990" y="4704790"/>
            <a:ext cx="3713678" cy="158748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Get things done faster by using CLI to manage your Jenkins jobs from the terminal without accessing the web UI.</a:t>
            </a:r>
            <a:endParaRPr lang="en-US" sz="1750" dirty="0"/>
          </a:p>
        </p:txBody>
      </p:sp>
      <p:sp>
        <p:nvSpPr>
          <p:cNvPr id="9" name="Shape 7"/>
          <p:cNvSpPr/>
          <p:nvPr/>
        </p:nvSpPr>
        <p:spPr>
          <a:xfrm>
            <a:off x="5228630" y="3919910"/>
            <a:ext cx="4173260" cy="2600469"/>
          </a:xfrm>
          <a:prstGeom prst="roundRect">
            <a:avLst>
              <a:gd name="adj" fmla="val 2110"/>
            </a:avLst>
          </a:prstGeom>
          <a:solidFill>
            <a:srgbClr val="DADBF1"/>
          </a:solidFill>
          <a:ln w="7620">
            <a:solidFill>
              <a:srgbClr val="B5B7E3"/>
            </a:solidFill>
            <a:prstDash val="solid"/>
          </a:ln>
        </p:spPr>
      </p:sp>
      <p:sp>
        <p:nvSpPr>
          <p:cNvPr id="10" name="Text 8"/>
          <p:cNvSpPr/>
          <p:nvPr/>
        </p:nvSpPr>
        <p:spPr>
          <a:xfrm>
            <a:off x="5458420" y="4148011"/>
            <a:ext cx="2934176"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Automation at Scale </a:t>
            </a:r>
            <a:r>
              <a:rPr lang="en-US" sz="2187" b="1" kern="0" spc="-66" dirty="0">
                <a:solidFill>
                  <a:srgbClr val="000000"/>
                </a:solidFill>
                <a:latin typeface="Inter" pitchFamily="34" charset="0"/>
                <a:ea typeface="Inter" pitchFamily="34" charset="-122"/>
                <a:cs typeface="Inter" pitchFamily="34" charset="-120"/>
              </a:rPr>
              <a:t>🔪</a:t>
            </a:r>
            <a:endParaRPr lang="en-US" sz="2187" dirty="0"/>
          </a:p>
        </p:txBody>
      </p:sp>
      <p:sp>
        <p:nvSpPr>
          <p:cNvPr id="11" name="Text 9"/>
          <p:cNvSpPr/>
          <p:nvPr/>
        </p:nvSpPr>
        <p:spPr>
          <a:xfrm>
            <a:off x="5458420" y="4704790"/>
            <a:ext cx="3713678"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Take advantage of the full spectrum of Jenkins features, such as triggers, builds, and pipelines.</a:t>
            </a:r>
            <a:endParaRPr lang="en-US" sz="1750" dirty="0"/>
          </a:p>
        </p:txBody>
      </p:sp>
      <p:sp>
        <p:nvSpPr>
          <p:cNvPr id="12" name="Shape 10"/>
          <p:cNvSpPr/>
          <p:nvPr/>
        </p:nvSpPr>
        <p:spPr>
          <a:xfrm>
            <a:off x="9624060" y="3919910"/>
            <a:ext cx="4173260" cy="2600469"/>
          </a:xfrm>
          <a:prstGeom prst="roundRect">
            <a:avLst>
              <a:gd name="adj" fmla="val 2110"/>
            </a:avLst>
          </a:prstGeom>
          <a:solidFill>
            <a:srgbClr val="DADBF1"/>
          </a:solidFill>
          <a:ln w="7620">
            <a:solidFill>
              <a:srgbClr val="B5B7E3"/>
            </a:solidFill>
            <a:prstDash val="solid"/>
          </a:ln>
        </p:spPr>
      </p:sp>
      <p:sp>
        <p:nvSpPr>
          <p:cNvPr id="13" name="Text 11"/>
          <p:cNvSpPr/>
          <p:nvPr/>
        </p:nvSpPr>
        <p:spPr>
          <a:xfrm>
            <a:off x="9853851" y="4148011"/>
            <a:ext cx="2448639"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Easy Integration </a:t>
            </a:r>
            <a:r>
              <a:rPr lang="en-US" sz="2187" b="1" kern="0" spc="-66" dirty="0">
                <a:solidFill>
                  <a:srgbClr val="000000"/>
                </a:solidFill>
                <a:latin typeface="Inter" pitchFamily="34" charset="0"/>
                <a:ea typeface="Inter" pitchFamily="34" charset="-122"/>
                <a:cs typeface="Inter" pitchFamily="34" charset="-120"/>
              </a:rPr>
              <a:t>🧩</a:t>
            </a:r>
            <a:endParaRPr lang="en-US" sz="2187" dirty="0"/>
          </a:p>
        </p:txBody>
      </p:sp>
      <p:sp>
        <p:nvSpPr>
          <p:cNvPr id="14" name="Text 12"/>
          <p:cNvSpPr/>
          <p:nvPr/>
        </p:nvSpPr>
        <p:spPr>
          <a:xfrm>
            <a:off x="9853851" y="4704790"/>
            <a:ext cx="3713678"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Build and automate workflows with Jenkins CLI by easily integrating with other tools and APIs.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551323"/>
            <a:ext cx="8438317"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Basic CLI Commands for Jenkins</a:t>
            </a:r>
            <a:endParaRPr lang="en-US" sz="4374" dirty="0"/>
          </a:p>
        </p:txBody>
      </p:sp>
      <p:sp>
        <p:nvSpPr>
          <p:cNvPr id="5" name="Shape 3"/>
          <p:cNvSpPr/>
          <p:nvPr/>
        </p:nvSpPr>
        <p:spPr>
          <a:xfrm>
            <a:off x="833199" y="3084091"/>
            <a:ext cx="12964001" cy="44084"/>
          </a:xfrm>
          <a:prstGeom prst="rect">
            <a:avLst/>
          </a:prstGeom>
          <a:solidFill>
            <a:srgbClr val="B5B7E3"/>
          </a:solidFill>
          <a:ln/>
        </p:spPr>
      </p:sp>
      <p:sp>
        <p:nvSpPr>
          <p:cNvPr id="6" name="Shape 4"/>
          <p:cNvSpPr/>
          <p:nvPr/>
        </p:nvSpPr>
        <p:spPr>
          <a:xfrm>
            <a:off x="2348091" y="3084091"/>
            <a:ext cx="44410" cy="771880"/>
          </a:xfrm>
          <a:prstGeom prst="rect">
            <a:avLst/>
          </a:prstGeom>
          <a:solidFill>
            <a:srgbClr val="B5B7E3"/>
          </a:solidFill>
          <a:ln/>
        </p:spPr>
      </p:sp>
      <p:sp>
        <p:nvSpPr>
          <p:cNvPr id="7" name="Shape 5"/>
          <p:cNvSpPr/>
          <p:nvPr/>
        </p:nvSpPr>
        <p:spPr>
          <a:xfrm>
            <a:off x="2120384" y="2836016"/>
            <a:ext cx="499943" cy="496267"/>
          </a:xfrm>
          <a:prstGeom prst="roundRect">
            <a:avLst>
              <a:gd name="adj" fmla="val 11055"/>
            </a:avLst>
          </a:prstGeom>
          <a:solidFill>
            <a:srgbClr val="DADBF1"/>
          </a:solidFill>
          <a:ln w="7620">
            <a:solidFill>
              <a:srgbClr val="B5B7E3"/>
            </a:solidFill>
            <a:prstDash val="solid"/>
          </a:ln>
        </p:spPr>
      </p:sp>
      <p:sp>
        <p:nvSpPr>
          <p:cNvPr id="8" name="Text 6"/>
          <p:cNvSpPr/>
          <p:nvPr/>
        </p:nvSpPr>
        <p:spPr>
          <a:xfrm>
            <a:off x="2288738" y="2869109"/>
            <a:ext cx="16323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9" name="Text 7"/>
          <p:cNvSpPr/>
          <p:nvPr/>
        </p:nvSpPr>
        <p:spPr>
          <a:xfrm>
            <a:off x="1218843" y="4076626"/>
            <a:ext cx="2303026" cy="358343"/>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Install Jenkins CLI</a:t>
            </a:r>
            <a:endParaRPr lang="en-US" sz="2187" dirty="0"/>
          </a:p>
        </p:txBody>
      </p:sp>
      <p:sp>
        <p:nvSpPr>
          <p:cNvPr id="10" name="Text 8"/>
          <p:cNvSpPr/>
          <p:nvPr/>
        </p:nvSpPr>
        <p:spPr>
          <a:xfrm>
            <a:off x="1055370" y="4633405"/>
            <a:ext cx="2629972" cy="1984360"/>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Jenkins CLI can easily be installed on your machine either through a package manager or downloading the .jar file</a:t>
            </a:r>
            <a:endParaRPr lang="en-US" sz="1750" dirty="0"/>
          </a:p>
        </p:txBody>
      </p:sp>
      <p:sp>
        <p:nvSpPr>
          <p:cNvPr id="11" name="Shape 9"/>
          <p:cNvSpPr/>
          <p:nvPr/>
        </p:nvSpPr>
        <p:spPr>
          <a:xfrm>
            <a:off x="5644694" y="3084091"/>
            <a:ext cx="44410" cy="771880"/>
          </a:xfrm>
          <a:prstGeom prst="rect">
            <a:avLst/>
          </a:prstGeom>
          <a:solidFill>
            <a:srgbClr val="B5B7E3"/>
          </a:solidFill>
          <a:ln/>
        </p:spPr>
      </p:sp>
      <p:sp>
        <p:nvSpPr>
          <p:cNvPr id="12" name="Shape 10"/>
          <p:cNvSpPr/>
          <p:nvPr/>
        </p:nvSpPr>
        <p:spPr>
          <a:xfrm>
            <a:off x="5416987" y="2836016"/>
            <a:ext cx="499943" cy="496267"/>
          </a:xfrm>
          <a:prstGeom prst="roundRect">
            <a:avLst>
              <a:gd name="adj" fmla="val 11055"/>
            </a:avLst>
          </a:prstGeom>
          <a:solidFill>
            <a:srgbClr val="DADBF1"/>
          </a:solidFill>
          <a:ln w="7620">
            <a:solidFill>
              <a:srgbClr val="B5B7E3"/>
            </a:solidFill>
            <a:prstDash val="solid"/>
          </a:ln>
        </p:spPr>
      </p:sp>
      <p:sp>
        <p:nvSpPr>
          <p:cNvPr id="13" name="Text 11"/>
          <p:cNvSpPr/>
          <p:nvPr/>
        </p:nvSpPr>
        <p:spPr>
          <a:xfrm>
            <a:off x="5566291" y="2869109"/>
            <a:ext cx="20133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2"/>
          <p:cNvSpPr/>
          <p:nvPr/>
        </p:nvSpPr>
        <p:spPr>
          <a:xfrm>
            <a:off x="4555927" y="4076626"/>
            <a:ext cx="2221944" cy="358343"/>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List Jobs</a:t>
            </a:r>
            <a:endParaRPr lang="en-US" sz="2187" dirty="0"/>
          </a:p>
        </p:txBody>
      </p:sp>
      <p:sp>
        <p:nvSpPr>
          <p:cNvPr id="15" name="Text 13"/>
          <p:cNvSpPr/>
          <p:nvPr/>
        </p:nvSpPr>
        <p:spPr>
          <a:xfrm>
            <a:off x="4351853" y="4633405"/>
            <a:ext cx="2630091" cy="1587488"/>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Use the `list-jobs` command to see a list of all jobs on the Jenkins server.</a:t>
            </a:r>
            <a:endParaRPr lang="en-US" sz="1750" dirty="0"/>
          </a:p>
        </p:txBody>
      </p:sp>
      <p:sp>
        <p:nvSpPr>
          <p:cNvPr id="16" name="Shape 14"/>
          <p:cNvSpPr/>
          <p:nvPr/>
        </p:nvSpPr>
        <p:spPr>
          <a:xfrm>
            <a:off x="8941177" y="3084091"/>
            <a:ext cx="44410" cy="771880"/>
          </a:xfrm>
          <a:prstGeom prst="rect">
            <a:avLst/>
          </a:prstGeom>
          <a:solidFill>
            <a:srgbClr val="B5B7E3"/>
          </a:solidFill>
          <a:ln/>
        </p:spPr>
      </p:sp>
      <p:sp>
        <p:nvSpPr>
          <p:cNvPr id="17" name="Shape 15"/>
          <p:cNvSpPr/>
          <p:nvPr/>
        </p:nvSpPr>
        <p:spPr>
          <a:xfrm>
            <a:off x="8713470" y="2836016"/>
            <a:ext cx="499943" cy="496267"/>
          </a:xfrm>
          <a:prstGeom prst="roundRect">
            <a:avLst>
              <a:gd name="adj" fmla="val 11055"/>
            </a:avLst>
          </a:prstGeom>
          <a:solidFill>
            <a:srgbClr val="DADBF1"/>
          </a:solidFill>
          <a:ln w="7620">
            <a:solidFill>
              <a:srgbClr val="B5B7E3"/>
            </a:solidFill>
            <a:prstDash val="solid"/>
          </a:ln>
        </p:spPr>
      </p:sp>
      <p:sp>
        <p:nvSpPr>
          <p:cNvPr id="18" name="Text 16"/>
          <p:cNvSpPr/>
          <p:nvPr/>
        </p:nvSpPr>
        <p:spPr>
          <a:xfrm>
            <a:off x="8858964" y="2869109"/>
            <a:ext cx="20895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9" name="Text 17"/>
          <p:cNvSpPr/>
          <p:nvPr/>
        </p:nvSpPr>
        <p:spPr>
          <a:xfrm>
            <a:off x="7852410" y="4076626"/>
            <a:ext cx="2221944" cy="358343"/>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Create a Job</a:t>
            </a:r>
            <a:endParaRPr lang="en-US" sz="2187" dirty="0"/>
          </a:p>
        </p:txBody>
      </p:sp>
      <p:sp>
        <p:nvSpPr>
          <p:cNvPr id="20" name="Text 18"/>
          <p:cNvSpPr/>
          <p:nvPr/>
        </p:nvSpPr>
        <p:spPr>
          <a:xfrm>
            <a:off x="7648456" y="4633405"/>
            <a:ext cx="2629972" cy="1984360"/>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Use the `create-job` command to create a new job by specifying a name and the XML configuration</a:t>
            </a:r>
            <a:endParaRPr lang="en-US" sz="1750" dirty="0"/>
          </a:p>
        </p:txBody>
      </p:sp>
      <p:sp>
        <p:nvSpPr>
          <p:cNvPr id="21" name="Shape 19"/>
          <p:cNvSpPr/>
          <p:nvPr/>
        </p:nvSpPr>
        <p:spPr>
          <a:xfrm>
            <a:off x="12237780" y="3084091"/>
            <a:ext cx="44410" cy="771880"/>
          </a:xfrm>
          <a:prstGeom prst="rect">
            <a:avLst/>
          </a:prstGeom>
          <a:solidFill>
            <a:srgbClr val="B5B7E3"/>
          </a:solidFill>
          <a:ln/>
        </p:spPr>
      </p:sp>
      <p:sp>
        <p:nvSpPr>
          <p:cNvPr id="22" name="Shape 20"/>
          <p:cNvSpPr/>
          <p:nvPr/>
        </p:nvSpPr>
        <p:spPr>
          <a:xfrm>
            <a:off x="12010073" y="2836016"/>
            <a:ext cx="499943" cy="496267"/>
          </a:xfrm>
          <a:prstGeom prst="roundRect">
            <a:avLst>
              <a:gd name="adj" fmla="val 11055"/>
            </a:avLst>
          </a:prstGeom>
          <a:solidFill>
            <a:srgbClr val="DADBF1"/>
          </a:solidFill>
          <a:ln w="7620">
            <a:solidFill>
              <a:srgbClr val="B5B7E3"/>
            </a:solidFill>
            <a:prstDash val="solid"/>
          </a:ln>
        </p:spPr>
      </p:sp>
      <p:sp>
        <p:nvSpPr>
          <p:cNvPr id="23" name="Text 21"/>
          <p:cNvSpPr/>
          <p:nvPr/>
        </p:nvSpPr>
        <p:spPr>
          <a:xfrm>
            <a:off x="12147947" y="2869109"/>
            <a:ext cx="22419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4</a:t>
            </a:r>
            <a:endParaRPr lang="en-US" sz="2624" dirty="0"/>
          </a:p>
        </p:txBody>
      </p:sp>
      <p:sp>
        <p:nvSpPr>
          <p:cNvPr id="24" name="Text 22"/>
          <p:cNvSpPr/>
          <p:nvPr/>
        </p:nvSpPr>
        <p:spPr>
          <a:xfrm>
            <a:off x="11149012" y="4076626"/>
            <a:ext cx="2221944" cy="358343"/>
          </a:xfrm>
          <a:prstGeom prst="rect">
            <a:avLst/>
          </a:prstGeom>
          <a:noFill/>
          <a:ln/>
        </p:spPr>
        <p:txBody>
          <a:bodyPr wrap="none" rtlCol="0" anchor="t"/>
          <a:lstStyle/>
          <a:p>
            <a:pPr marL="0" indent="0" algn="ctr">
              <a:lnSpc>
                <a:spcPts val="2843"/>
              </a:lnSpc>
              <a:buNone/>
            </a:pPr>
            <a:r>
              <a:rPr lang="en-US" sz="2187" b="1" kern="0" spc="-66" dirty="0">
                <a:solidFill>
                  <a:srgbClr val="272525"/>
                </a:solidFill>
                <a:latin typeface="Inter" pitchFamily="34" charset="0"/>
                <a:ea typeface="Inter" pitchFamily="34" charset="-122"/>
                <a:cs typeface="Inter" pitchFamily="34" charset="-120"/>
              </a:rPr>
              <a:t>Build a Job</a:t>
            </a:r>
            <a:endParaRPr lang="en-US" sz="2187" dirty="0"/>
          </a:p>
        </p:txBody>
      </p:sp>
      <p:sp>
        <p:nvSpPr>
          <p:cNvPr id="25" name="Text 23"/>
          <p:cNvSpPr/>
          <p:nvPr/>
        </p:nvSpPr>
        <p:spPr>
          <a:xfrm>
            <a:off x="10944939" y="4633405"/>
            <a:ext cx="2630091" cy="1190616"/>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Use the `build` command to build a job and provide any required parameters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12840" y="591644"/>
            <a:ext cx="10950893" cy="699313"/>
          </a:xfrm>
          <a:prstGeom prst="rect">
            <a:avLst/>
          </a:prstGeom>
          <a:noFill/>
          <a:ln/>
        </p:spPr>
        <p:txBody>
          <a:bodyPr wrap="none" rtlCol="0" anchor="t"/>
          <a:lstStyle/>
          <a:p>
            <a:pPr marL="0" indent="0">
              <a:lnSpc>
                <a:spcPts val="5548"/>
              </a:lnSpc>
              <a:buNone/>
            </a:pPr>
            <a:r>
              <a:rPr lang="en-US" sz="4267" b="1" kern="0" spc="-128" dirty="0">
                <a:solidFill>
                  <a:srgbClr val="000000"/>
                </a:solidFill>
                <a:latin typeface="Inter" pitchFamily="34" charset="0"/>
                <a:ea typeface="Inter" pitchFamily="34" charset="-122"/>
                <a:cs typeface="Inter" pitchFamily="34" charset="-120"/>
              </a:rPr>
              <a:t>How to Install and Configure the Jenkins CLI</a:t>
            </a:r>
            <a:endParaRPr lang="en-US" sz="4267" dirty="0"/>
          </a:p>
        </p:txBody>
      </p:sp>
      <p:sp>
        <p:nvSpPr>
          <p:cNvPr id="5" name="Text 3"/>
          <p:cNvSpPr/>
          <p:nvPr/>
        </p:nvSpPr>
        <p:spPr>
          <a:xfrm>
            <a:off x="812840" y="1764296"/>
            <a:ext cx="13004721" cy="774598"/>
          </a:xfrm>
          <a:prstGeom prst="rect">
            <a:avLst/>
          </a:prstGeom>
          <a:noFill/>
          <a:ln/>
        </p:spPr>
        <p:txBody>
          <a:bodyPr wrap="square" rtlCol="0" anchor="t"/>
          <a:lstStyle/>
          <a:p>
            <a:pPr marL="0" indent="0">
              <a:lnSpc>
                <a:spcPts val="3072"/>
              </a:lnSpc>
              <a:buNone/>
            </a:pPr>
            <a:r>
              <a:rPr lang="en-US" sz="1707" kern="0" spc="-34" dirty="0">
                <a:solidFill>
                  <a:srgbClr val="272525"/>
                </a:solidFill>
                <a:latin typeface="Inter" pitchFamily="34" charset="0"/>
                <a:ea typeface="Inter" pitchFamily="34" charset="-122"/>
                <a:cs typeface="Inter" pitchFamily="34" charset="-120"/>
              </a:rPr>
              <a:t>Installing and configuring Jenkins CLI is a straightforward process. All you need is a supported operating system and a running Jenkins server. Once you have the server up and running, you can download the CLI jar file and use SSH to connect to the server.</a:t>
            </a:r>
            <a:endParaRPr lang="en-US" sz="1707" dirty="0"/>
          </a:p>
        </p:txBody>
      </p:sp>
      <p:pic>
        <p:nvPicPr>
          <p:cNvPr id="6" name="Image 0" descr="preencoded.png"/>
          <p:cNvPicPr>
            <a:picLocks noChangeAspect="1"/>
          </p:cNvPicPr>
          <p:nvPr/>
        </p:nvPicPr>
        <p:blipFill>
          <a:blip r:embed="rId3"/>
          <a:stretch>
            <a:fillRect/>
          </a:stretch>
        </p:blipFill>
        <p:spPr>
          <a:xfrm>
            <a:off x="1475542" y="2877854"/>
            <a:ext cx="2888575" cy="2867336"/>
          </a:xfrm>
          <a:prstGeom prst="rect">
            <a:avLst/>
          </a:prstGeom>
        </p:spPr>
      </p:pic>
      <p:sp>
        <p:nvSpPr>
          <p:cNvPr id="7" name="Text 4"/>
          <p:cNvSpPr/>
          <p:nvPr/>
        </p:nvSpPr>
        <p:spPr>
          <a:xfrm>
            <a:off x="1824157" y="5874014"/>
            <a:ext cx="2167771" cy="349597"/>
          </a:xfrm>
          <a:prstGeom prst="rect">
            <a:avLst/>
          </a:prstGeom>
          <a:noFill/>
          <a:ln/>
        </p:spPr>
        <p:txBody>
          <a:bodyPr wrap="none" rtlCol="0" anchor="t"/>
          <a:lstStyle/>
          <a:p>
            <a:pPr marL="0" indent="0" algn="ctr">
              <a:lnSpc>
                <a:spcPts val="2774"/>
              </a:lnSpc>
              <a:buNone/>
            </a:pPr>
            <a:r>
              <a:rPr lang="en-US" sz="2134" b="1" kern="0" spc="-64" dirty="0">
                <a:solidFill>
                  <a:srgbClr val="000000"/>
                </a:solidFill>
                <a:latin typeface="Inter" pitchFamily="34" charset="0"/>
                <a:ea typeface="Inter" pitchFamily="34" charset="-122"/>
                <a:cs typeface="Inter" pitchFamily="34" charset="-120"/>
              </a:rPr>
              <a:t>Requirements</a:t>
            </a:r>
            <a:endParaRPr lang="en-US" sz="2134" dirty="0"/>
          </a:p>
        </p:txBody>
      </p:sp>
      <p:sp>
        <p:nvSpPr>
          <p:cNvPr id="8" name="Text 5"/>
          <p:cNvSpPr/>
          <p:nvPr/>
        </p:nvSpPr>
        <p:spPr>
          <a:xfrm>
            <a:off x="812840" y="6417202"/>
            <a:ext cx="4190405" cy="1161897"/>
          </a:xfrm>
          <a:prstGeom prst="rect">
            <a:avLst/>
          </a:prstGeom>
          <a:noFill/>
          <a:ln/>
        </p:spPr>
        <p:txBody>
          <a:bodyPr wrap="square" rtlCol="0" anchor="t"/>
          <a:lstStyle/>
          <a:p>
            <a:pPr marL="0" indent="0" algn="ctr">
              <a:lnSpc>
                <a:spcPts val="3072"/>
              </a:lnSpc>
              <a:buNone/>
            </a:pPr>
            <a:r>
              <a:rPr lang="en-US" sz="1707" kern="0" spc="-34" dirty="0">
                <a:solidFill>
                  <a:srgbClr val="272525"/>
                </a:solidFill>
                <a:latin typeface="Inter" pitchFamily="34" charset="0"/>
                <a:ea typeface="Inter" pitchFamily="34" charset="-122"/>
                <a:cs typeface="Inter" pitchFamily="34" charset="-120"/>
              </a:rPr>
              <a:t>To install and configure Jenkins CLI, you'll need a supported operating system and a running Jenkins server.</a:t>
            </a:r>
            <a:endParaRPr lang="en-US" sz="1707" dirty="0"/>
          </a:p>
        </p:txBody>
      </p:sp>
      <p:pic>
        <p:nvPicPr>
          <p:cNvPr id="9" name="Image 1" descr="preencoded.png"/>
          <p:cNvPicPr>
            <a:picLocks noChangeAspect="1"/>
          </p:cNvPicPr>
          <p:nvPr/>
        </p:nvPicPr>
        <p:blipFill>
          <a:blip r:embed="rId4"/>
          <a:stretch>
            <a:fillRect/>
          </a:stretch>
        </p:blipFill>
        <p:spPr>
          <a:xfrm>
            <a:off x="5870972" y="2877854"/>
            <a:ext cx="2888575" cy="2867336"/>
          </a:xfrm>
          <a:prstGeom prst="rect">
            <a:avLst/>
          </a:prstGeom>
        </p:spPr>
      </p:pic>
      <p:sp>
        <p:nvSpPr>
          <p:cNvPr id="10" name="Text 6"/>
          <p:cNvSpPr/>
          <p:nvPr/>
        </p:nvSpPr>
        <p:spPr>
          <a:xfrm>
            <a:off x="6231255" y="5874014"/>
            <a:ext cx="2167771" cy="349597"/>
          </a:xfrm>
          <a:prstGeom prst="rect">
            <a:avLst/>
          </a:prstGeom>
          <a:noFill/>
          <a:ln/>
        </p:spPr>
        <p:txBody>
          <a:bodyPr wrap="none" rtlCol="0" anchor="t"/>
          <a:lstStyle/>
          <a:p>
            <a:pPr marL="0" indent="0" algn="ctr">
              <a:lnSpc>
                <a:spcPts val="2774"/>
              </a:lnSpc>
              <a:buNone/>
            </a:pPr>
            <a:r>
              <a:rPr lang="en-US" sz="2134" b="1" kern="0" spc="-64" dirty="0">
                <a:solidFill>
                  <a:srgbClr val="000000"/>
                </a:solidFill>
                <a:latin typeface="Inter" pitchFamily="34" charset="0"/>
                <a:ea typeface="Inter" pitchFamily="34" charset="-122"/>
                <a:cs typeface="Inter" pitchFamily="34" charset="-120"/>
              </a:rPr>
              <a:t>Installation</a:t>
            </a:r>
            <a:endParaRPr lang="en-US" sz="2134" dirty="0"/>
          </a:p>
        </p:txBody>
      </p:sp>
      <p:sp>
        <p:nvSpPr>
          <p:cNvPr id="11" name="Text 7"/>
          <p:cNvSpPr/>
          <p:nvPr/>
        </p:nvSpPr>
        <p:spPr>
          <a:xfrm>
            <a:off x="5219938" y="6417202"/>
            <a:ext cx="4190405" cy="774598"/>
          </a:xfrm>
          <a:prstGeom prst="rect">
            <a:avLst/>
          </a:prstGeom>
          <a:noFill/>
          <a:ln/>
        </p:spPr>
        <p:txBody>
          <a:bodyPr wrap="square" rtlCol="0" anchor="t"/>
          <a:lstStyle/>
          <a:p>
            <a:pPr marL="0" indent="0" algn="ctr">
              <a:lnSpc>
                <a:spcPts val="3072"/>
              </a:lnSpc>
              <a:buNone/>
            </a:pPr>
            <a:r>
              <a:rPr lang="en-US" sz="1707" kern="0" spc="-34" dirty="0">
                <a:solidFill>
                  <a:srgbClr val="272525"/>
                </a:solidFill>
                <a:latin typeface="Inter" pitchFamily="34" charset="0"/>
                <a:ea typeface="Inter" pitchFamily="34" charset="-122"/>
                <a:cs typeface="Inter" pitchFamily="34" charset="-120"/>
              </a:rPr>
              <a:t>Download the Jenkins CLI JAR file and use SSH to connect to the Jenkins server.</a:t>
            </a:r>
            <a:endParaRPr lang="en-US" sz="1707" dirty="0"/>
          </a:p>
        </p:txBody>
      </p:sp>
      <p:pic>
        <p:nvPicPr>
          <p:cNvPr id="12" name="Image 2" descr="preencoded.png"/>
          <p:cNvPicPr>
            <a:picLocks noChangeAspect="1"/>
          </p:cNvPicPr>
          <p:nvPr/>
        </p:nvPicPr>
        <p:blipFill>
          <a:blip r:embed="rId5"/>
          <a:stretch>
            <a:fillRect/>
          </a:stretch>
        </p:blipFill>
        <p:spPr>
          <a:xfrm>
            <a:off x="10266402" y="2877854"/>
            <a:ext cx="2888575" cy="2867336"/>
          </a:xfrm>
          <a:prstGeom prst="rect">
            <a:avLst/>
          </a:prstGeom>
        </p:spPr>
      </p:pic>
      <p:sp>
        <p:nvSpPr>
          <p:cNvPr id="13" name="Text 8"/>
          <p:cNvSpPr/>
          <p:nvPr/>
        </p:nvSpPr>
        <p:spPr>
          <a:xfrm>
            <a:off x="10638353" y="5874014"/>
            <a:ext cx="2167771" cy="349597"/>
          </a:xfrm>
          <a:prstGeom prst="rect">
            <a:avLst/>
          </a:prstGeom>
          <a:noFill/>
          <a:ln/>
        </p:spPr>
        <p:txBody>
          <a:bodyPr wrap="none" rtlCol="0" anchor="t"/>
          <a:lstStyle/>
          <a:p>
            <a:pPr marL="0" indent="0" algn="ctr">
              <a:lnSpc>
                <a:spcPts val="2774"/>
              </a:lnSpc>
              <a:buNone/>
            </a:pPr>
            <a:r>
              <a:rPr lang="en-US" sz="2134" b="1" kern="0" spc="-64" dirty="0">
                <a:solidFill>
                  <a:srgbClr val="000000"/>
                </a:solidFill>
                <a:latin typeface="Inter" pitchFamily="34" charset="0"/>
                <a:ea typeface="Inter" pitchFamily="34" charset="-122"/>
                <a:cs typeface="Inter" pitchFamily="34" charset="-120"/>
              </a:rPr>
              <a:t>Testing</a:t>
            </a:r>
            <a:endParaRPr lang="en-US" sz="2134" dirty="0"/>
          </a:p>
        </p:txBody>
      </p:sp>
      <p:sp>
        <p:nvSpPr>
          <p:cNvPr id="14" name="Text 9"/>
          <p:cNvSpPr/>
          <p:nvPr/>
        </p:nvSpPr>
        <p:spPr>
          <a:xfrm>
            <a:off x="9627037" y="6417202"/>
            <a:ext cx="4190405" cy="774598"/>
          </a:xfrm>
          <a:prstGeom prst="rect">
            <a:avLst/>
          </a:prstGeom>
          <a:noFill/>
          <a:ln/>
        </p:spPr>
        <p:txBody>
          <a:bodyPr wrap="square" rtlCol="0" anchor="t"/>
          <a:lstStyle/>
          <a:p>
            <a:pPr marL="0" indent="0" algn="ctr">
              <a:lnSpc>
                <a:spcPts val="3072"/>
              </a:lnSpc>
              <a:buNone/>
            </a:pPr>
            <a:r>
              <a:rPr lang="en-US" sz="1707" kern="0" spc="-34" dirty="0">
                <a:solidFill>
                  <a:srgbClr val="272525"/>
                </a:solidFill>
                <a:latin typeface="Inter" pitchFamily="34" charset="0"/>
                <a:ea typeface="Inter" pitchFamily="34" charset="-122"/>
                <a:cs typeface="Inter" pitchFamily="34" charset="-120"/>
              </a:rPr>
              <a:t>You can test your CLI installation by running a simple command like `help`.</a:t>
            </a:r>
            <a:endParaRPr lang="en-US" sz="170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pic>
        <p:nvPicPr>
          <p:cNvPr id="4" name="Image 0" descr="preencoded.png"/>
          <p:cNvPicPr>
            <a:picLocks noChangeAspect="1"/>
          </p:cNvPicPr>
          <p:nvPr/>
        </p:nvPicPr>
        <p:blipFill>
          <a:blip r:embed="rId3"/>
          <a:stretch>
            <a:fillRect/>
          </a:stretch>
        </p:blipFill>
        <p:spPr>
          <a:xfrm>
            <a:off x="0" y="0"/>
            <a:ext cx="14630400" cy="8169088"/>
          </a:xfrm>
          <a:prstGeom prst="rect">
            <a:avLst/>
          </a:prstGeom>
        </p:spPr>
      </p:pic>
      <p:sp>
        <p:nvSpPr>
          <p:cNvPr id="5" name="Shape 2"/>
          <p:cNvSpPr/>
          <p:nvPr/>
        </p:nvSpPr>
        <p:spPr>
          <a:xfrm>
            <a:off x="0" y="0"/>
            <a:ext cx="14630400" cy="8169088"/>
          </a:xfrm>
          <a:prstGeom prst="rect">
            <a:avLst/>
          </a:prstGeom>
          <a:solidFill>
            <a:srgbClr val="FFFFFF">
              <a:alpha val="85000"/>
            </a:srgbClr>
          </a:solidFill>
          <a:ln/>
        </p:spPr>
      </p:sp>
      <p:sp>
        <p:nvSpPr>
          <p:cNvPr id="6" name="Text 3"/>
          <p:cNvSpPr/>
          <p:nvPr/>
        </p:nvSpPr>
        <p:spPr>
          <a:xfrm>
            <a:off x="833199" y="2014498"/>
            <a:ext cx="9665732"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CLI Usage for Managing Jenkins Jobs</a:t>
            </a:r>
            <a:endParaRPr lang="en-US" sz="4374" dirty="0"/>
          </a:p>
        </p:txBody>
      </p:sp>
      <p:sp>
        <p:nvSpPr>
          <p:cNvPr id="7" name="Text 4"/>
          <p:cNvSpPr/>
          <p:nvPr/>
        </p:nvSpPr>
        <p:spPr>
          <a:xfrm>
            <a:off x="833199" y="3062108"/>
            <a:ext cx="12964001"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Jenkins CLI makes it easy to manage your jobs from the command line interface. You can create and delete jobs, build jobs, and manage parameters all from the terminal. This is particularly useful if you want to automate job creation and management.</a:t>
            </a:r>
            <a:endParaRPr lang="en-US" sz="1750" dirty="0"/>
          </a:p>
        </p:txBody>
      </p:sp>
      <p:sp>
        <p:nvSpPr>
          <p:cNvPr id="8" name="Shape 5"/>
          <p:cNvSpPr/>
          <p:nvPr/>
        </p:nvSpPr>
        <p:spPr>
          <a:xfrm>
            <a:off x="833199" y="4338174"/>
            <a:ext cx="499943" cy="496267"/>
          </a:xfrm>
          <a:prstGeom prst="roundRect">
            <a:avLst>
              <a:gd name="adj" fmla="val 11055"/>
            </a:avLst>
          </a:prstGeom>
          <a:solidFill>
            <a:srgbClr val="DADBF1"/>
          </a:solidFill>
          <a:ln w="7620">
            <a:solidFill>
              <a:srgbClr val="B5B7E3"/>
            </a:solidFill>
            <a:prstDash val="solid"/>
          </a:ln>
        </p:spPr>
      </p:sp>
      <p:sp>
        <p:nvSpPr>
          <p:cNvPr id="9" name="Text 6"/>
          <p:cNvSpPr/>
          <p:nvPr/>
        </p:nvSpPr>
        <p:spPr>
          <a:xfrm>
            <a:off x="1001554" y="4371266"/>
            <a:ext cx="16323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1</a:t>
            </a:r>
            <a:endParaRPr lang="en-US" sz="2624" dirty="0"/>
          </a:p>
        </p:txBody>
      </p:sp>
      <p:sp>
        <p:nvSpPr>
          <p:cNvPr id="10" name="Text 7"/>
          <p:cNvSpPr/>
          <p:nvPr/>
        </p:nvSpPr>
        <p:spPr>
          <a:xfrm>
            <a:off x="1555313" y="4407077"/>
            <a:ext cx="2221944"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Build Jobs</a:t>
            </a:r>
            <a:endParaRPr lang="en-US" sz="2187" dirty="0"/>
          </a:p>
        </p:txBody>
      </p:sp>
      <p:sp>
        <p:nvSpPr>
          <p:cNvPr id="11" name="Text 8"/>
          <p:cNvSpPr/>
          <p:nvPr/>
        </p:nvSpPr>
        <p:spPr>
          <a:xfrm>
            <a:off x="1555313" y="4963856"/>
            <a:ext cx="3451146"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Use the `build` command to build jobs and provide any required parameters.</a:t>
            </a:r>
            <a:endParaRPr lang="en-US" sz="1750" dirty="0"/>
          </a:p>
        </p:txBody>
      </p:sp>
      <p:sp>
        <p:nvSpPr>
          <p:cNvPr id="12" name="Shape 9"/>
          <p:cNvSpPr/>
          <p:nvPr/>
        </p:nvSpPr>
        <p:spPr>
          <a:xfrm>
            <a:off x="5228630" y="4338174"/>
            <a:ext cx="499943" cy="496267"/>
          </a:xfrm>
          <a:prstGeom prst="roundRect">
            <a:avLst>
              <a:gd name="adj" fmla="val 11055"/>
            </a:avLst>
          </a:prstGeom>
          <a:solidFill>
            <a:srgbClr val="DADBF1"/>
          </a:solidFill>
          <a:ln w="7620">
            <a:solidFill>
              <a:srgbClr val="B5B7E3"/>
            </a:solidFill>
            <a:prstDash val="solid"/>
          </a:ln>
        </p:spPr>
      </p:sp>
      <p:sp>
        <p:nvSpPr>
          <p:cNvPr id="13" name="Text 10"/>
          <p:cNvSpPr/>
          <p:nvPr/>
        </p:nvSpPr>
        <p:spPr>
          <a:xfrm>
            <a:off x="5377934" y="4371266"/>
            <a:ext cx="20133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2</a:t>
            </a:r>
            <a:endParaRPr lang="en-US" sz="2624" dirty="0"/>
          </a:p>
        </p:txBody>
      </p:sp>
      <p:sp>
        <p:nvSpPr>
          <p:cNvPr id="14" name="Text 11"/>
          <p:cNvSpPr/>
          <p:nvPr/>
        </p:nvSpPr>
        <p:spPr>
          <a:xfrm>
            <a:off x="5950744" y="4407077"/>
            <a:ext cx="2221944"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Create Jobs</a:t>
            </a:r>
            <a:endParaRPr lang="en-US" sz="2187" dirty="0"/>
          </a:p>
        </p:txBody>
      </p:sp>
      <p:sp>
        <p:nvSpPr>
          <p:cNvPr id="15" name="Text 12"/>
          <p:cNvSpPr/>
          <p:nvPr/>
        </p:nvSpPr>
        <p:spPr>
          <a:xfrm>
            <a:off x="5950744" y="4963856"/>
            <a:ext cx="3451146"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Use the `create-job` command to create a new job by specifying a name and the XML configuration</a:t>
            </a:r>
            <a:endParaRPr lang="en-US" sz="1750" dirty="0"/>
          </a:p>
        </p:txBody>
      </p:sp>
      <p:sp>
        <p:nvSpPr>
          <p:cNvPr id="16" name="Shape 13"/>
          <p:cNvSpPr/>
          <p:nvPr/>
        </p:nvSpPr>
        <p:spPr>
          <a:xfrm>
            <a:off x="9624060" y="4338174"/>
            <a:ext cx="499943" cy="496267"/>
          </a:xfrm>
          <a:prstGeom prst="roundRect">
            <a:avLst>
              <a:gd name="adj" fmla="val 11055"/>
            </a:avLst>
          </a:prstGeom>
          <a:solidFill>
            <a:srgbClr val="DADBF1"/>
          </a:solidFill>
          <a:ln w="7620">
            <a:solidFill>
              <a:srgbClr val="B5B7E3"/>
            </a:solidFill>
            <a:prstDash val="solid"/>
          </a:ln>
        </p:spPr>
      </p:sp>
      <p:sp>
        <p:nvSpPr>
          <p:cNvPr id="17" name="Text 14"/>
          <p:cNvSpPr/>
          <p:nvPr/>
        </p:nvSpPr>
        <p:spPr>
          <a:xfrm>
            <a:off x="9769554" y="4371266"/>
            <a:ext cx="208955" cy="429964"/>
          </a:xfrm>
          <a:prstGeom prst="rect">
            <a:avLst/>
          </a:prstGeom>
          <a:noFill/>
          <a:ln/>
        </p:spPr>
        <p:txBody>
          <a:bodyPr wrap="none" rtlCol="0" anchor="t"/>
          <a:lstStyle/>
          <a:p>
            <a:pPr marL="0" indent="0" algn="ctr">
              <a:lnSpc>
                <a:spcPts val="3412"/>
              </a:lnSpc>
              <a:buNone/>
            </a:pPr>
            <a:r>
              <a:rPr lang="en-US" sz="2624" b="1" kern="0" spc="-35" dirty="0">
                <a:solidFill>
                  <a:srgbClr val="272525"/>
                </a:solidFill>
                <a:latin typeface="Inter" pitchFamily="34" charset="0"/>
                <a:ea typeface="Inter" pitchFamily="34" charset="-122"/>
                <a:cs typeface="Inter" pitchFamily="34" charset="-120"/>
              </a:rPr>
              <a:t>3</a:t>
            </a:r>
            <a:endParaRPr lang="en-US" sz="2624" dirty="0"/>
          </a:p>
        </p:txBody>
      </p:sp>
      <p:sp>
        <p:nvSpPr>
          <p:cNvPr id="18" name="Text 15"/>
          <p:cNvSpPr/>
          <p:nvPr/>
        </p:nvSpPr>
        <p:spPr>
          <a:xfrm>
            <a:off x="10346174" y="4407077"/>
            <a:ext cx="2221944" cy="358343"/>
          </a:xfrm>
          <a:prstGeom prst="rect">
            <a:avLst/>
          </a:prstGeom>
          <a:noFill/>
          <a:ln/>
        </p:spPr>
        <p:txBody>
          <a:bodyPr wrap="none" rtlCol="0" anchor="t"/>
          <a:lstStyle/>
          <a:p>
            <a:pPr marL="0" indent="0">
              <a:lnSpc>
                <a:spcPts val="2843"/>
              </a:lnSpc>
              <a:buNone/>
            </a:pPr>
            <a:r>
              <a:rPr lang="en-US" sz="2187" b="1" kern="0" spc="-66" dirty="0">
                <a:solidFill>
                  <a:srgbClr val="272525"/>
                </a:solidFill>
                <a:latin typeface="Inter" pitchFamily="34" charset="0"/>
                <a:ea typeface="Inter" pitchFamily="34" charset="-122"/>
                <a:cs typeface="Inter" pitchFamily="34" charset="-120"/>
              </a:rPr>
              <a:t>Delete Jobs</a:t>
            </a:r>
            <a:endParaRPr lang="en-US" sz="2187" dirty="0"/>
          </a:p>
        </p:txBody>
      </p:sp>
      <p:sp>
        <p:nvSpPr>
          <p:cNvPr id="19" name="Text 16"/>
          <p:cNvSpPr/>
          <p:nvPr/>
        </p:nvSpPr>
        <p:spPr>
          <a:xfrm>
            <a:off x="10346174" y="4963856"/>
            <a:ext cx="3451146"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Use the `delete-job` command to delete a job by name.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1388816"/>
            <a:ext cx="9312354"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Integrating CLI with Jenkins Pipeline</a:t>
            </a:r>
            <a:endParaRPr lang="en-US" sz="4374" dirty="0"/>
          </a:p>
        </p:txBody>
      </p:sp>
      <p:sp>
        <p:nvSpPr>
          <p:cNvPr id="5" name="Text 3"/>
          <p:cNvSpPr/>
          <p:nvPr/>
        </p:nvSpPr>
        <p:spPr>
          <a:xfrm>
            <a:off x="833199" y="2590778"/>
            <a:ext cx="12964001"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Jenkins pipeline is a powerful way to automate your workflows and processes. You can also use the CLI to interact with your Jenkins pipeline. With the CLI, you can set up and run pipelines from the command line, trigger and stop builds, and more. You can also create and manage stage parameters via the CLI.</a:t>
            </a:r>
            <a:endParaRPr lang="en-US" sz="1750" dirty="0"/>
          </a:p>
        </p:txBody>
      </p:sp>
      <p:sp>
        <p:nvSpPr>
          <p:cNvPr id="6" name="Text 4"/>
          <p:cNvSpPr/>
          <p:nvPr/>
        </p:nvSpPr>
        <p:spPr>
          <a:xfrm>
            <a:off x="833199" y="4343728"/>
            <a:ext cx="2666286" cy="429964"/>
          </a:xfrm>
          <a:prstGeom prst="rect">
            <a:avLst/>
          </a:prstGeom>
          <a:noFill/>
          <a:ln/>
        </p:spPr>
        <p:txBody>
          <a:bodyPr wrap="none" rtlCol="0" anchor="t"/>
          <a:lstStyle/>
          <a:p>
            <a:pPr marL="0" indent="0">
              <a:lnSpc>
                <a:spcPts val="3412"/>
              </a:lnSpc>
              <a:buNone/>
            </a:pPr>
            <a:r>
              <a:rPr lang="en-US" sz="2624" b="1" kern="0" spc="-79" dirty="0">
                <a:solidFill>
                  <a:srgbClr val="000000"/>
                </a:solidFill>
                <a:latin typeface="Inter" pitchFamily="34" charset="0"/>
                <a:ea typeface="Inter" pitchFamily="34" charset="-122"/>
                <a:cs typeface="Inter" pitchFamily="34" charset="-120"/>
              </a:rPr>
              <a:t>Setup Pipeline</a:t>
            </a:r>
            <a:endParaRPr lang="en-US" sz="2624" dirty="0"/>
          </a:p>
        </p:txBody>
      </p:sp>
      <p:sp>
        <p:nvSpPr>
          <p:cNvPr id="7" name="Text 5"/>
          <p:cNvSpPr/>
          <p:nvPr/>
        </p:nvSpPr>
        <p:spPr>
          <a:xfrm>
            <a:off x="833199" y="4994230"/>
            <a:ext cx="3959543" cy="1190616"/>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Use the `create-pipeline` command to create a pipeline by specifying the pipeline name and the Jenkins file.</a:t>
            </a:r>
            <a:endParaRPr lang="en-US" sz="1750" dirty="0"/>
          </a:p>
        </p:txBody>
      </p:sp>
      <p:sp>
        <p:nvSpPr>
          <p:cNvPr id="8" name="Text 6"/>
          <p:cNvSpPr/>
          <p:nvPr/>
        </p:nvSpPr>
        <p:spPr>
          <a:xfrm>
            <a:off x="5342334" y="4343728"/>
            <a:ext cx="2666286" cy="429964"/>
          </a:xfrm>
          <a:prstGeom prst="rect">
            <a:avLst/>
          </a:prstGeom>
          <a:noFill/>
          <a:ln/>
        </p:spPr>
        <p:txBody>
          <a:bodyPr wrap="none" rtlCol="0" anchor="t"/>
          <a:lstStyle/>
          <a:p>
            <a:pPr marL="0" indent="0">
              <a:lnSpc>
                <a:spcPts val="3412"/>
              </a:lnSpc>
              <a:buNone/>
            </a:pPr>
            <a:r>
              <a:rPr lang="en-US" sz="2624" b="1" kern="0" spc="-79" dirty="0">
                <a:solidFill>
                  <a:srgbClr val="000000"/>
                </a:solidFill>
                <a:latin typeface="Inter" pitchFamily="34" charset="0"/>
                <a:ea typeface="Inter" pitchFamily="34" charset="-122"/>
                <a:cs typeface="Inter" pitchFamily="34" charset="-120"/>
              </a:rPr>
              <a:t>Run Pipeline</a:t>
            </a:r>
            <a:endParaRPr lang="en-US" sz="2624" dirty="0"/>
          </a:p>
        </p:txBody>
      </p:sp>
      <p:sp>
        <p:nvSpPr>
          <p:cNvPr id="9" name="Text 7"/>
          <p:cNvSpPr/>
          <p:nvPr/>
        </p:nvSpPr>
        <p:spPr>
          <a:xfrm>
            <a:off x="5342334" y="4994230"/>
            <a:ext cx="3959543" cy="158748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Use the `build-with-parameters` command to start a pipeline build with any required parameters specified via the CLI.</a:t>
            </a:r>
            <a:endParaRPr lang="en-US" sz="1750" dirty="0"/>
          </a:p>
        </p:txBody>
      </p:sp>
      <p:sp>
        <p:nvSpPr>
          <p:cNvPr id="10" name="Text 8"/>
          <p:cNvSpPr/>
          <p:nvPr/>
        </p:nvSpPr>
        <p:spPr>
          <a:xfrm>
            <a:off x="9851469" y="4343728"/>
            <a:ext cx="2666286" cy="429964"/>
          </a:xfrm>
          <a:prstGeom prst="rect">
            <a:avLst/>
          </a:prstGeom>
          <a:noFill/>
          <a:ln/>
        </p:spPr>
        <p:txBody>
          <a:bodyPr wrap="none" rtlCol="0" anchor="t"/>
          <a:lstStyle/>
          <a:p>
            <a:pPr marL="0" indent="0">
              <a:lnSpc>
                <a:spcPts val="3412"/>
              </a:lnSpc>
              <a:buNone/>
            </a:pPr>
            <a:r>
              <a:rPr lang="en-US" sz="2624" b="1" kern="0" spc="-79" dirty="0">
                <a:solidFill>
                  <a:srgbClr val="000000"/>
                </a:solidFill>
                <a:latin typeface="Inter" pitchFamily="34" charset="0"/>
                <a:ea typeface="Inter" pitchFamily="34" charset="-122"/>
                <a:cs typeface="Inter" pitchFamily="34" charset="-120"/>
              </a:rPr>
              <a:t>Stop Pipeline</a:t>
            </a:r>
            <a:endParaRPr lang="en-US" sz="2624" dirty="0"/>
          </a:p>
        </p:txBody>
      </p:sp>
      <p:sp>
        <p:nvSpPr>
          <p:cNvPr id="11" name="Text 9"/>
          <p:cNvSpPr/>
          <p:nvPr/>
        </p:nvSpPr>
        <p:spPr>
          <a:xfrm>
            <a:off x="9851469" y="4994230"/>
            <a:ext cx="3959543"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Use the `stop-builds` command to stop a running pipeline.</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702149"/>
            <a:ext cx="10487739"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Best Practices for Using CLI with Jenkins</a:t>
            </a:r>
            <a:endParaRPr lang="en-US" sz="4374" dirty="0"/>
          </a:p>
        </p:txBody>
      </p:sp>
      <p:sp>
        <p:nvSpPr>
          <p:cNvPr id="5" name="Text 3"/>
          <p:cNvSpPr/>
          <p:nvPr/>
        </p:nvSpPr>
        <p:spPr>
          <a:xfrm>
            <a:off x="833199" y="1904111"/>
            <a:ext cx="12964001" cy="793744"/>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Using the Jenkins CLI comes with its own set of best practices that you should follow to ensure that everything runs smoothly. These include creating backups, using authentication, and using SSH to connect to the Jenkins server where possible.</a:t>
            </a:r>
            <a:endParaRPr lang="en-US" sz="1750" dirty="0"/>
          </a:p>
        </p:txBody>
      </p:sp>
      <p:pic>
        <p:nvPicPr>
          <p:cNvPr id="6" name="Image 0" descr="preencoded.png"/>
          <p:cNvPicPr>
            <a:picLocks noChangeAspect="1"/>
          </p:cNvPicPr>
          <p:nvPr/>
        </p:nvPicPr>
        <p:blipFill>
          <a:blip r:embed="rId3"/>
          <a:stretch>
            <a:fillRect/>
          </a:stretch>
        </p:blipFill>
        <p:spPr>
          <a:xfrm>
            <a:off x="1475542" y="2973468"/>
            <a:ext cx="2888575" cy="2867336"/>
          </a:xfrm>
          <a:prstGeom prst="rect">
            <a:avLst/>
          </a:prstGeom>
        </p:spPr>
      </p:pic>
      <p:sp>
        <p:nvSpPr>
          <p:cNvPr id="7" name="Text 4"/>
          <p:cNvSpPr/>
          <p:nvPr/>
        </p:nvSpPr>
        <p:spPr>
          <a:xfrm>
            <a:off x="1808798" y="6116416"/>
            <a:ext cx="2221944" cy="358343"/>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Backups</a:t>
            </a:r>
            <a:endParaRPr lang="en-US" sz="2187" dirty="0"/>
          </a:p>
        </p:txBody>
      </p:sp>
      <p:sp>
        <p:nvSpPr>
          <p:cNvPr id="8" name="Text 5"/>
          <p:cNvSpPr/>
          <p:nvPr/>
        </p:nvSpPr>
        <p:spPr>
          <a:xfrm>
            <a:off x="833199" y="6673195"/>
            <a:ext cx="4173260" cy="793744"/>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Regularly create backups of your Jenkins instance to protect your data.</a:t>
            </a:r>
            <a:endParaRPr lang="en-US" sz="1750" dirty="0"/>
          </a:p>
        </p:txBody>
      </p:sp>
      <p:pic>
        <p:nvPicPr>
          <p:cNvPr id="9" name="Image 1" descr="preencoded.png"/>
          <p:cNvPicPr>
            <a:picLocks noChangeAspect="1"/>
          </p:cNvPicPr>
          <p:nvPr/>
        </p:nvPicPr>
        <p:blipFill>
          <a:blip r:embed="rId4"/>
          <a:stretch>
            <a:fillRect/>
          </a:stretch>
        </p:blipFill>
        <p:spPr>
          <a:xfrm>
            <a:off x="5870972" y="2973468"/>
            <a:ext cx="2888575" cy="2867336"/>
          </a:xfrm>
          <a:prstGeom prst="rect">
            <a:avLst/>
          </a:prstGeom>
        </p:spPr>
      </p:pic>
      <p:sp>
        <p:nvSpPr>
          <p:cNvPr id="10" name="Text 6"/>
          <p:cNvSpPr/>
          <p:nvPr/>
        </p:nvSpPr>
        <p:spPr>
          <a:xfrm>
            <a:off x="6204228" y="6116416"/>
            <a:ext cx="2221944" cy="358343"/>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Authentication</a:t>
            </a:r>
            <a:endParaRPr lang="en-US" sz="2187" dirty="0"/>
          </a:p>
        </p:txBody>
      </p:sp>
      <p:sp>
        <p:nvSpPr>
          <p:cNvPr id="11" name="Text 7"/>
          <p:cNvSpPr/>
          <p:nvPr/>
        </p:nvSpPr>
        <p:spPr>
          <a:xfrm>
            <a:off x="5228630" y="6673195"/>
            <a:ext cx="4173260" cy="793744"/>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Use authentication and encryption to secure your CLI communications.</a:t>
            </a:r>
            <a:endParaRPr lang="en-US" sz="1750" dirty="0"/>
          </a:p>
        </p:txBody>
      </p:sp>
      <p:pic>
        <p:nvPicPr>
          <p:cNvPr id="12" name="Image 2" descr="preencoded.png"/>
          <p:cNvPicPr>
            <a:picLocks noChangeAspect="1"/>
          </p:cNvPicPr>
          <p:nvPr/>
        </p:nvPicPr>
        <p:blipFill>
          <a:blip r:embed="rId5"/>
          <a:stretch>
            <a:fillRect/>
          </a:stretch>
        </p:blipFill>
        <p:spPr>
          <a:xfrm>
            <a:off x="10266402" y="2973468"/>
            <a:ext cx="2888575" cy="2867336"/>
          </a:xfrm>
          <a:prstGeom prst="rect">
            <a:avLst/>
          </a:prstGeom>
        </p:spPr>
      </p:pic>
      <p:sp>
        <p:nvSpPr>
          <p:cNvPr id="13" name="Text 8"/>
          <p:cNvSpPr/>
          <p:nvPr/>
        </p:nvSpPr>
        <p:spPr>
          <a:xfrm>
            <a:off x="10599658" y="6116416"/>
            <a:ext cx="2221944" cy="358343"/>
          </a:xfrm>
          <a:prstGeom prst="rect">
            <a:avLst/>
          </a:prstGeom>
          <a:noFill/>
          <a:ln/>
        </p:spPr>
        <p:txBody>
          <a:bodyPr wrap="none" rtlCol="0" anchor="t"/>
          <a:lstStyle/>
          <a:p>
            <a:pPr marL="0" indent="0" algn="ctr">
              <a:lnSpc>
                <a:spcPts val="2843"/>
              </a:lnSpc>
              <a:buNone/>
            </a:pPr>
            <a:r>
              <a:rPr lang="en-US" sz="2187" b="1" kern="0" spc="-66" dirty="0">
                <a:solidFill>
                  <a:srgbClr val="000000"/>
                </a:solidFill>
                <a:latin typeface="Inter" pitchFamily="34" charset="0"/>
                <a:ea typeface="Inter" pitchFamily="34" charset="-122"/>
                <a:cs typeface="Inter" pitchFamily="34" charset="-120"/>
              </a:rPr>
              <a:t>SSH Access</a:t>
            </a:r>
            <a:endParaRPr lang="en-US" sz="2187" dirty="0"/>
          </a:p>
        </p:txBody>
      </p:sp>
      <p:sp>
        <p:nvSpPr>
          <p:cNvPr id="14" name="Text 9"/>
          <p:cNvSpPr/>
          <p:nvPr/>
        </p:nvSpPr>
        <p:spPr>
          <a:xfrm>
            <a:off x="9624060" y="6673195"/>
            <a:ext cx="4173260" cy="793744"/>
          </a:xfrm>
          <a:prstGeom prst="rect">
            <a:avLst/>
          </a:prstGeom>
          <a:noFill/>
          <a:ln/>
        </p:spPr>
        <p:txBody>
          <a:bodyPr wrap="square" rtlCol="0" anchor="t"/>
          <a:lstStyle/>
          <a:p>
            <a:pPr marL="0" indent="0" algn="ctr">
              <a:lnSpc>
                <a:spcPts val="3149"/>
              </a:lnSpc>
              <a:buNone/>
            </a:pPr>
            <a:r>
              <a:rPr lang="en-US" sz="1750" kern="0" spc="-35" dirty="0">
                <a:solidFill>
                  <a:srgbClr val="272525"/>
                </a:solidFill>
                <a:latin typeface="Inter" pitchFamily="34" charset="0"/>
                <a:ea typeface="Inter" pitchFamily="34" charset="-122"/>
                <a:cs typeface="Inter" pitchFamily="34" charset="-120"/>
              </a:rPr>
              <a:t>Use SSH access to connect to your Jenkins instance where possible.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169088"/>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w="7620">
            <a:solidFill>
              <a:srgbClr val="E5E0DF"/>
            </a:solidFill>
            <a:prstDash val="solid"/>
          </a:ln>
        </p:spPr>
      </p:sp>
      <p:sp>
        <p:nvSpPr>
          <p:cNvPr id="4" name="Text 2"/>
          <p:cNvSpPr/>
          <p:nvPr/>
        </p:nvSpPr>
        <p:spPr>
          <a:xfrm>
            <a:off x="833199" y="2766995"/>
            <a:ext cx="7468672" cy="716804"/>
          </a:xfrm>
          <a:prstGeom prst="rect">
            <a:avLst/>
          </a:prstGeom>
          <a:noFill/>
          <a:ln/>
        </p:spPr>
        <p:txBody>
          <a:bodyPr wrap="none" rtlCol="0" anchor="t"/>
          <a:lstStyle/>
          <a:p>
            <a:pPr marL="0" indent="0">
              <a:lnSpc>
                <a:spcPts val="5686"/>
              </a:lnSpc>
              <a:buNone/>
            </a:pPr>
            <a:r>
              <a:rPr lang="en-US" sz="4374" b="1" kern="0" spc="-131" dirty="0">
                <a:solidFill>
                  <a:srgbClr val="000000"/>
                </a:solidFill>
                <a:latin typeface="Inter" pitchFamily="34" charset="0"/>
                <a:ea typeface="Inter" pitchFamily="34" charset="-122"/>
                <a:cs typeface="Inter" pitchFamily="34" charset="-120"/>
              </a:rPr>
              <a:t>Conclusion and Q&amp;A Session</a:t>
            </a:r>
            <a:endParaRPr lang="en-US" sz="4374" dirty="0"/>
          </a:p>
        </p:txBody>
      </p:sp>
      <p:sp>
        <p:nvSpPr>
          <p:cNvPr id="5" name="Text 3"/>
          <p:cNvSpPr/>
          <p:nvPr/>
        </p:nvSpPr>
        <p:spPr>
          <a:xfrm>
            <a:off x="833199" y="3814605"/>
            <a:ext cx="7477601" cy="1587488"/>
          </a:xfrm>
          <a:prstGeom prst="rect">
            <a:avLst/>
          </a:prstGeom>
          <a:noFill/>
          <a:ln/>
        </p:spPr>
        <p:txBody>
          <a:bodyPr wrap="square" rtlCol="0" anchor="t"/>
          <a:lstStyle/>
          <a:p>
            <a:pPr marL="0" indent="0">
              <a:lnSpc>
                <a:spcPts val="3149"/>
              </a:lnSpc>
              <a:buNone/>
            </a:pPr>
            <a:r>
              <a:rPr lang="en-US" sz="1750" kern="0" spc="-35" dirty="0">
                <a:solidFill>
                  <a:srgbClr val="272525"/>
                </a:solidFill>
                <a:latin typeface="Inter" pitchFamily="34" charset="0"/>
                <a:ea typeface="Inter" pitchFamily="34" charset="-122"/>
                <a:cs typeface="Inter" pitchFamily="34" charset="-120"/>
              </a:rPr>
              <a:t>The Jenkins CLI is a powerful tool that can save you time and make you more efficient. By mastering the CLI, you can automate job management, create and run pipelines, and more. Thank you for attending our presentation, now let's dive into some Q&amp;A!</a:t>
            </a:r>
            <a:endParaRPr lang="en-US" sz="1750" dirty="0"/>
          </a:p>
        </p:txBody>
      </p:sp>
      <p:pic>
        <p:nvPicPr>
          <p:cNvPr id="6" name="Image 0" descr="preencoded.png"/>
          <p:cNvPicPr>
            <a:picLocks noChangeAspect="1"/>
          </p:cNvPicPr>
          <p:nvPr/>
        </p:nvPicPr>
        <p:blipFill>
          <a:blip r:embed="rId3"/>
          <a:stretch>
            <a:fillRect/>
          </a:stretch>
        </p:blipFill>
        <p:spPr>
          <a:xfrm>
            <a:off x="9144000" y="0"/>
            <a:ext cx="5486400" cy="816908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752</Words>
  <Application>Microsoft Office PowerPoint</Application>
  <PresentationFormat>Custom</PresentationFormat>
  <Paragraphs>69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Charanjit Singh</cp:lastModifiedBy>
  <cp:revision>1</cp:revision>
  <dcterms:created xsi:type="dcterms:W3CDTF">2023-07-07T08:37:39Z</dcterms:created>
  <dcterms:modified xsi:type="dcterms:W3CDTF">2023-07-07T08:39:21Z</dcterms:modified>
</cp:coreProperties>
</file>