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6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404229"/>
            <a:ext cx="6829544" cy="866537"/>
          </a:xfrm>
          <a:prstGeom prst="rect">
            <a:avLst/>
          </a:prstGeom>
          <a:noFill/>
          <a:ln/>
        </p:spPr>
        <p:txBody>
          <a:bodyPr wrap="non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Install Git on Windows</a:t>
            </a:r>
            <a:endParaRPr lang="en-US" sz="5249" dirty="0"/>
          </a:p>
        </p:txBody>
      </p:sp>
      <p:sp>
        <p:nvSpPr>
          <p:cNvPr id="5" name="Text 3"/>
          <p:cNvSpPr/>
          <p:nvPr/>
        </p:nvSpPr>
        <p:spPr>
          <a:xfrm>
            <a:off x="833199" y="3604022"/>
            <a:ext cx="7477601" cy="159924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Learn to install Git with ease. Git is a powerful tool that can help you manage your code and simplify collaborations with other developers. This guide will walk you through the steps to download and install Git on your Windows computer.</a:t>
            </a:r>
            <a:endParaRPr lang="en-US" sz="1750" dirty="0"/>
          </a:p>
        </p:txBody>
      </p:sp>
      <p:sp>
        <p:nvSpPr>
          <p:cNvPr id="6" name="Shape 4"/>
          <p:cNvSpPr/>
          <p:nvPr/>
        </p:nvSpPr>
        <p:spPr>
          <a:xfrm>
            <a:off x="833199" y="5425440"/>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5433060"/>
            <a:ext cx="340162" cy="340162"/>
          </a:xfrm>
          <a:prstGeom prst="rect">
            <a:avLst/>
          </a:prstGeom>
        </p:spPr>
      </p:pic>
      <p:sp>
        <p:nvSpPr>
          <p:cNvPr id="8" name="Text 5"/>
          <p:cNvSpPr/>
          <p:nvPr/>
        </p:nvSpPr>
        <p:spPr>
          <a:xfrm>
            <a:off x="1299686" y="5430917"/>
            <a:ext cx="1827609" cy="388858"/>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 jeet</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940475"/>
            <a:ext cx="686954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Download Git for Windows</a:t>
            </a:r>
            <a:endParaRPr lang="en-US" sz="4374" dirty="0"/>
          </a:p>
        </p:txBody>
      </p:sp>
      <p:pic>
        <p:nvPicPr>
          <p:cNvPr id="5" name="Image 0" descr="preencoded.png"/>
          <p:cNvPicPr>
            <a:picLocks noChangeAspect="1"/>
          </p:cNvPicPr>
          <p:nvPr/>
        </p:nvPicPr>
        <p:blipFill>
          <a:blip r:embed="rId3"/>
          <a:stretch>
            <a:fillRect/>
          </a:stretch>
        </p:blipFill>
        <p:spPr>
          <a:xfrm>
            <a:off x="1475542" y="1995845"/>
            <a:ext cx="2888575" cy="2888575"/>
          </a:xfrm>
          <a:prstGeom prst="rect">
            <a:avLst/>
          </a:prstGeom>
        </p:spPr>
      </p:pic>
      <p:sp>
        <p:nvSpPr>
          <p:cNvPr id="6" name="Text 3"/>
          <p:cNvSpPr/>
          <p:nvPr/>
        </p:nvSpPr>
        <p:spPr>
          <a:xfrm>
            <a:off x="1498878" y="5106591"/>
            <a:ext cx="2841903"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Download the installer</a:t>
            </a:r>
            <a:endParaRPr lang="en-US" sz="2187" dirty="0"/>
          </a:p>
        </p:txBody>
      </p:sp>
      <p:sp>
        <p:nvSpPr>
          <p:cNvPr id="7" name="Text 4"/>
          <p:cNvSpPr/>
          <p:nvPr/>
        </p:nvSpPr>
        <p:spPr>
          <a:xfrm>
            <a:off x="833199" y="5689759"/>
            <a:ext cx="4173260" cy="159924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Head to the official Git website and download the installer for Windows. Choose the 64-bit or 32-bit version depending on your system.</a:t>
            </a:r>
            <a:endParaRPr lang="en-US" sz="1750" dirty="0"/>
          </a:p>
        </p:txBody>
      </p:sp>
      <p:pic>
        <p:nvPicPr>
          <p:cNvPr id="8" name="Image 1" descr="preencoded.png"/>
          <p:cNvPicPr>
            <a:picLocks noChangeAspect="1"/>
          </p:cNvPicPr>
          <p:nvPr/>
        </p:nvPicPr>
        <p:blipFill>
          <a:blip r:embed="rId4"/>
          <a:stretch>
            <a:fillRect/>
          </a:stretch>
        </p:blipFill>
        <p:spPr>
          <a:xfrm>
            <a:off x="5870972" y="1995845"/>
            <a:ext cx="2888575" cy="2888575"/>
          </a:xfrm>
          <a:prstGeom prst="rect">
            <a:avLst/>
          </a:prstGeom>
        </p:spPr>
      </p:pic>
      <p:sp>
        <p:nvSpPr>
          <p:cNvPr id="9" name="Text 5"/>
          <p:cNvSpPr/>
          <p:nvPr/>
        </p:nvSpPr>
        <p:spPr>
          <a:xfrm>
            <a:off x="5992297" y="5106591"/>
            <a:ext cx="2645926"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Locate the download</a:t>
            </a:r>
            <a:endParaRPr lang="en-US" sz="2187" dirty="0"/>
          </a:p>
        </p:txBody>
      </p:sp>
      <p:sp>
        <p:nvSpPr>
          <p:cNvPr id="10" name="Text 6"/>
          <p:cNvSpPr/>
          <p:nvPr/>
        </p:nvSpPr>
        <p:spPr>
          <a:xfrm>
            <a:off x="5228630" y="5689759"/>
            <a:ext cx="4173260" cy="159924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Once you have downloaded the Git installer, find it in your downloads folder or wherever you saved it on your computer.</a:t>
            </a:r>
            <a:endParaRPr lang="en-US" sz="1750" dirty="0"/>
          </a:p>
        </p:txBody>
      </p:sp>
      <p:pic>
        <p:nvPicPr>
          <p:cNvPr id="11" name="Image 2" descr="preencoded.png"/>
          <p:cNvPicPr>
            <a:picLocks noChangeAspect="1"/>
          </p:cNvPicPr>
          <p:nvPr/>
        </p:nvPicPr>
        <p:blipFill>
          <a:blip r:embed="rId5"/>
          <a:stretch>
            <a:fillRect/>
          </a:stretch>
        </p:blipFill>
        <p:spPr>
          <a:xfrm>
            <a:off x="10266402" y="1995845"/>
            <a:ext cx="2888575" cy="2888575"/>
          </a:xfrm>
          <a:prstGeom prst="rect">
            <a:avLst/>
          </a:prstGeom>
        </p:spPr>
      </p:pic>
      <p:sp>
        <p:nvSpPr>
          <p:cNvPr id="12" name="Text 7"/>
          <p:cNvSpPr/>
          <p:nvPr/>
        </p:nvSpPr>
        <p:spPr>
          <a:xfrm>
            <a:off x="10599658" y="5106591"/>
            <a:ext cx="2221944"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Run the installer</a:t>
            </a:r>
            <a:endParaRPr lang="en-US" sz="2187" dirty="0"/>
          </a:p>
        </p:txBody>
      </p:sp>
      <p:sp>
        <p:nvSpPr>
          <p:cNvPr id="13" name="Text 8"/>
          <p:cNvSpPr/>
          <p:nvPr/>
        </p:nvSpPr>
        <p:spPr>
          <a:xfrm>
            <a:off x="9624060" y="5689759"/>
            <a:ext cx="4173260" cy="119943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Double-click on the Git installer to run it. You may need to allow it to make changes to your computer.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033939"/>
            <a:ext cx="7116723"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Choose Installation Options</a:t>
            </a:r>
            <a:endParaRPr lang="en-US" sz="4374" dirty="0"/>
          </a:p>
        </p:txBody>
      </p:sp>
      <p:sp>
        <p:nvSpPr>
          <p:cNvPr id="5" name="Shape 3"/>
          <p:cNvSpPr/>
          <p:nvPr/>
        </p:nvSpPr>
        <p:spPr>
          <a:xfrm>
            <a:off x="833199" y="2089309"/>
            <a:ext cx="4173260" cy="3041809"/>
          </a:xfrm>
          <a:prstGeom prst="roundRect">
            <a:avLst>
              <a:gd name="adj" fmla="val 1804"/>
            </a:avLst>
          </a:prstGeom>
          <a:solidFill>
            <a:srgbClr val="DADBF1"/>
          </a:solidFill>
          <a:ln w="7620">
            <a:solidFill>
              <a:srgbClr val="B4B7E4"/>
            </a:solidFill>
            <a:prstDash val="solid"/>
          </a:ln>
        </p:spPr>
      </p:sp>
      <p:sp>
        <p:nvSpPr>
          <p:cNvPr id="6" name="Text 4"/>
          <p:cNvSpPr/>
          <p:nvPr/>
        </p:nvSpPr>
        <p:spPr>
          <a:xfrm>
            <a:off x="1062990" y="2319099"/>
            <a:ext cx="2662595"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Choose components</a:t>
            </a:r>
            <a:endParaRPr lang="en-US" sz="2187" dirty="0"/>
          </a:p>
        </p:txBody>
      </p:sp>
      <p:sp>
        <p:nvSpPr>
          <p:cNvPr id="7" name="Text 5"/>
          <p:cNvSpPr/>
          <p:nvPr/>
        </p:nvSpPr>
        <p:spPr>
          <a:xfrm>
            <a:off x="1062990" y="2902268"/>
            <a:ext cx="3713678" cy="1999059"/>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Select the components you want to install. The default options should work for most users. However, you can customize the installation to include only what you need.</a:t>
            </a:r>
            <a:endParaRPr lang="en-US" sz="1750" dirty="0"/>
          </a:p>
        </p:txBody>
      </p:sp>
      <p:sp>
        <p:nvSpPr>
          <p:cNvPr id="8" name="Shape 6"/>
          <p:cNvSpPr/>
          <p:nvPr/>
        </p:nvSpPr>
        <p:spPr>
          <a:xfrm>
            <a:off x="5228630" y="2089309"/>
            <a:ext cx="4173260" cy="3041809"/>
          </a:xfrm>
          <a:prstGeom prst="roundRect">
            <a:avLst>
              <a:gd name="adj" fmla="val 1804"/>
            </a:avLst>
          </a:prstGeom>
          <a:solidFill>
            <a:srgbClr val="DADBF1"/>
          </a:solidFill>
          <a:ln w="7620">
            <a:solidFill>
              <a:srgbClr val="B4B7E4"/>
            </a:solidFill>
            <a:prstDash val="solid"/>
          </a:ln>
        </p:spPr>
      </p:sp>
      <p:sp>
        <p:nvSpPr>
          <p:cNvPr id="9" name="Text 7"/>
          <p:cNvSpPr/>
          <p:nvPr/>
        </p:nvSpPr>
        <p:spPr>
          <a:xfrm>
            <a:off x="5458420" y="2319099"/>
            <a:ext cx="3206948"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Set up PATH environment</a:t>
            </a:r>
            <a:endParaRPr lang="en-US" sz="2187" dirty="0"/>
          </a:p>
        </p:txBody>
      </p:sp>
      <p:sp>
        <p:nvSpPr>
          <p:cNvPr id="10" name="Text 8"/>
          <p:cNvSpPr/>
          <p:nvPr/>
        </p:nvSpPr>
        <p:spPr>
          <a:xfrm>
            <a:off x="5458420" y="2902268"/>
            <a:ext cx="3713678" cy="1999059"/>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Choose how you want Git to be added to your PATH environment variable. Select the recommended option, which adds Git to the system PATH.</a:t>
            </a:r>
            <a:endParaRPr lang="en-US" sz="1750" dirty="0"/>
          </a:p>
        </p:txBody>
      </p:sp>
      <p:sp>
        <p:nvSpPr>
          <p:cNvPr id="11" name="Shape 9"/>
          <p:cNvSpPr/>
          <p:nvPr/>
        </p:nvSpPr>
        <p:spPr>
          <a:xfrm>
            <a:off x="9624060" y="2089309"/>
            <a:ext cx="4173260" cy="3041809"/>
          </a:xfrm>
          <a:prstGeom prst="roundRect">
            <a:avLst>
              <a:gd name="adj" fmla="val 1804"/>
            </a:avLst>
          </a:prstGeom>
          <a:solidFill>
            <a:srgbClr val="DADBF1"/>
          </a:solidFill>
          <a:ln w="7620">
            <a:solidFill>
              <a:srgbClr val="B4B7E4"/>
            </a:solidFill>
            <a:prstDash val="solid"/>
          </a:ln>
        </p:spPr>
      </p:sp>
      <p:sp>
        <p:nvSpPr>
          <p:cNvPr id="12" name="Text 10"/>
          <p:cNvSpPr/>
          <p:nvPr/>
        </p:nvSpPr>
        <p:spPr>
          <a:xfrm>
            <a:off x="9853851" y="2319099"/>
            <a:ext cx="3713678" cy="721995"/>
          </a:xfrm>
          <a:prstGeom prst="rect">
            <a:avLst/>
          </a:prstGeom>
          <a:noFill/>
          <a:ln/>
        </p:spPr>
        <p:txBody>
          <a:bodyPr wrap="squar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Choose HTTPS transport backend</a:t>
            </a:r>
            <a:endParaRPr lang="en-US" sz="2187" dirty="0"/>
          </a:p>
        </p:txBody>
      </p:sp>
      <p:sp>
        <p:nvSpPr>
          <p:cNvPr id="13" name="Text 11"/>
          <p:cNvSpPr/>
          <p:nvPr/>
        </p:nvSpPr>
        <p:spPr>
          <a:xfrm>
            <a:off x="9853851" y="3263265"/>
            <a:ext cx="3713678" cy="119943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Choose the HTTPS backend for Git. Select the recommended option, which uses the OpenSSL library.</a:t>
            </a:r>
            <a:endParaRPr lang="en-US" sz="1750" dirty="0"/>
          </a:p>
        </p:txBody>
      </p:sp>
      <p:sp>
        <p:nvSpPr>
          <p:cNvPr id="14" name="Shape 12"/>
          <p:cNvSpPr/>
          <p:nvPr/>
        </p:nvSpPr>
        <p:spPr>
          <a:xfrm>
            <a:off x="833199" y="5353288"/>
            <a:ext cx="12964001" cy="1842373"/>
          </a:xfrm>
          <a:prstGeom prst="roundRect">
            <a:avLst>
              <a:gd name="adj" fmla="val 2978"/>
            </a:avLst>
          </a:prstGeom>
          <a:solidFill>
            <a:srgbClr val="DADBF1"/>
          </a:solidFill>
          <a:ln w="7620">
            <a:solidFill>
              <a:srgbClr val="B4B7E4"/>
            </a:solidFill>
            <a:prstDash val="solid"/>
          </a:ln>
        </p:spPr>
      </p:sp>
      <p:sp>
        <p:nvSpPr>
          <p:cNvPr id="15" name="Text 13"/>
          <p:cNvSpPr/>
          <p:nvPr/>
        </p:nvSpPr>
        <p:spPr>
          <a:xfrm>
            <a:off x="1062990" y="5583079"/>
            <a:ext cx="4350425" cy="360998"/>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Configure line ending conversions</a:t>
            </a:r>
            <a:endParaRPr lang="en-US" sz="2187" dirty="0"/>
          </a:p>
        </p:txBody>
      </p:sp>
      <p:sp>
        <p:nvSpPr>
          <p:cNvPr id="16" name="Text 14"/>
          <p:cNvSpPr/>
          <p:nvPr/>
        </p:nvSpPr>
        <p:spPr>
          <a:xfrm>
            <a:off x="1062990" y="6166247"/>
            <a:ext cx="12504420"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Choose how you want Git to handle line endings. Select the recommended option, which converts Windows-style line endings to Unix-style line endings.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651034"/>
            <a:ext cx="444388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Configure Git</a:t>
            </a:r>
            <a:endParaRPr lang="en-US" sz="4374" dirty="0"/>
          </a:p>
        </p:txBody>
      </p:sp>
      <p:sp>
        <p:nvSpPr>
          <p:cNvPr id="5" name="Shape 3"/>
          <p:cNvSpPr/>
          <p:nvPr/>
        </p:nvSpPr>
        <p:spPr>
          <a:xfrm>
            <a:off x="1144310" y="1706404"/>
            <a:ext cx="44410" cy="5872163"/>
          </a:xfrm>
          <a:prstGeom prst="rect">
            <a:avLst/>
          </a:prstGeom>
          <a:solidFill>
            <a:srgbClr val="B4B7E4"/>
          </a:solidFill>
          <a:ln/>
        </p:spPr>
      </p:sp>
      <p:sp>
        <p:nvSpPr>
          <p:cNvPr id="6" name="Shape 4"/>
          <p:cNvSpPr/>
          <p:nvPr/>
        </p:nvSpPr>
        <p:spPr>
          <a:xfrm>
            <a:off x="1416427" y="2086868"/>
            <a:ext cx="777597" cy="44410"/>
          </a:xfrm>
          <a:prstGeom prst="rect">
            <a:avLst/>
          </a:prstGeom>
          <a:solidFill>
            <a:srgbClr val="B4B7E4"/>
          </a:solidFill>
          <a:ln/>
        </p:spPr>
      </p:sp>
      <p:sp>
        <p:nvSpPr>
          <p:cNvPr id="7" name="Shape 5"/>
          <p:cNvSpPr/>
          <p:nvPr/>
        </p:nvSpPr>
        <p:spPr>
          <a:xfrm>
            <a:off x="916484" y="1859161"/>
            <a:ext cx="499943" cy="499943"/>
          </a:xfrm>
          <a:prstGeom prst="roundRect">
            <a:avLst>
              <a:gd name="adj" fmla="val 10974"/>
            </a:avLst>
          </a:prstGeom>
          <a:solidFill>
            <a:srgbClr val="DADBF1"/>
          </a:solidFill>
          <a:ln w="7620">
            <a:solidFill>
              <a:srgbClr val="B4B7E4"/>
            </a:solidFill>
            <a:prstDash val="solid"/>
          </a:ln>
        </p:spPr>
      </p:sp>
      <p:sp>
        <p:nvSpPr>
          <p:cNvPr id="8" name="Text 6"/>
          <p:cNvSpPr/>
          <p:nvPr/>
        </p:nvSpPr>
        <p:spPr>
          <a:xfrm>
            <a:off x="1084838" y="1892498"/>
            <a:ext cx="1632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2388513" y="1928574"/>
            <a:ext cx="3646051"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Set your username and email</a:t>
            </a:r>
            <a:endParaRPr lang="en-US" sz="2187" dirty="0"/>
          </a:p>
        </p:txBody>
      </p:sp>
      <p:sp>
        <p:nvSpPr>
          <p:cNvPr id="10" name="Text 8"/>
          <p:cNvSpPr/>
          <p:nvPr/>
        </p:nvSpPr>
        <p:spPr>
          <a:xfrm>
            <a:off x="2388513" y="2511742"/>
            <a:ext cx="11408688" cy="845344"/>
          </a:xfrm>
          <a:prstGeom prst="rect">
            <a:avLst/>
          </a:prstGeom>
          <a:noFill/>
          <a:ln/>
        </p:spPr>
        <p:txBody>
          <a:bodyPr wrap="squar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Use the following commands to set your Git username and email: git config --global user.name "your-username" and git config --global user.email "your-email".</a:t>
            </a:r>
            <a:endParaRPr lang="en-US" sz="1750" dirty="0"/>
          </a:p>
        </p:txBody>
      </p:sp>
      <p:sp>
        <p:nvSpPr>
          <p:cNvPr id="11" name="Shape 9"/>
          <p:cNvSpPr/>
          <p:nvPr/>
        </p:nvSpPr>
        <p:spPr>
          <a:xfrm>
            <a:off x="1416427" y="4181892"/>
            <a:ext cx="777597" cy="44410"/>
          </a:xfrm>
          <a:prstGeom prst="rect">
            <a:avLst/>
          </a:prstGeom>
          <a:solidFill>
            <a:srgbClr val="B4B7E4"/>
          </a:solidFill>
          <a:ln/>
        </p:spPr>
      </p:sp>
      <p:sp>
        <p:nvSpPr>
          <p:cNvPr id="12" name="Shape 10"/>
          <p:cNvSpPr/>
          <p:nvPr/>
        </p:nvSpPr>
        <p:spPr>
          <a:xfrm>
            <a:off x="916484" y="3954185"/>
            <a:ext cx="499943" cy="499943"/>
          </a:xfrm>
          <a:prstGeom prst="roundRect">
            <a:avLst>
              <a:gd name="adj" fmla="val 10974"/>
            </a:avLst>
          </a:prstGeom>
          <a:solidFill>
            <a:srgbClr val="DADBF1"/>
          </a:solidFill>
          <a:ln w="7620">
            <a:solidFill>
              <a:srgbClr val="B4B7E4"/>
            </a:solidFill>
            <a:prstDash val="solid"/>
          </a:ln>
        </p:spPr>
      </p:sp>
      <p:sp>
        <p:nvSpPr>
          <p:cNvPr id="13" name="Text 11"/>
          <p:cNvSpPr/>
          <p:nvPr/>
        </p:nvSpPr>
        <p:spPr>
          <a:xfrm>
            <a:off x="1065788" y="3987522"/>
            <a:ext cx="20133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2388513" y="4023598"/>
            <a:ext cx="3340537"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Set your default text editor</a:t>
            </a:r>
            <a:endParaRPr lang="en-US" sz="2187" dirty="0"/>
          </a:p>
        </p:txBody>
      </p:sp>
      <p:sp>
        <p:nvSpPr>
          <p:cNvPr id="15" name="Text 13"/>
          <p:cNvSpPr/>
          <p:nvPr/>
        </p:nvSpPr>
        <p:spPr>
          <a:xfrm>
            <a:off x="2388513" y="4606766"/>
            <a:ext cx="11408688" cy="422672"/>
          </a:xfrm>
          <a:prstGeom prst="rect">
            <a:avLst/>
          </a:prstGeom>
          <a:noFill/>
          <a:ln/>
        </p:spPr>
        <p:txBody>
          <a:bodyPr wrap="non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You can set your default text editor for Git with the following command: git config --global core.editor "your-editor".</a:t>
            </a:r>
            <a:endParaRPr lang="en-US" sz="1750" dirty="0"/>
          </a:p>
        </p:txBody>
      </p:sp>
      <p:sp>
        <p:nvSpPr>
          <p:cNvPr id="16" name="Shape 14"/>
          <p:cNvSpPr/>
          <p:nvPr/>
        </p:nvSpPr>
        <p:spPr>
          <a:xfrm>
            <a:off x="1416427" y="6181546"/>
            <a:ext cx="777597" cy="44410"/>
          </a:xfrm>
          <a:prstGeom prst="rect">
            <a:avLst/>
          </a:prstGeom>
          <a:solidFill>
            <a:srgbClr val="B4B7E4"/>
          </a:solidFill>
          <a:ln/>
        </p:spPr>
      </p:sp>
      <p:sp>
        <p:nvSpPr>
          <p:cNvPr id="17" name="Shape 15"/>
          <p:cNvSpPr/>
          <p:nvPr/>
        </p:nvSpPr>
        <p:spPr>
          <a:xfrm>
            <a:off x="916484" y="5953839"/>
            <a:ext cx="499943" cy="499943"/>
          </a:xfrm>
          <a:prstGeom prst="roundRect">
            <a:avLst>
              <a:gd name="adj" fmla="val 10974"/>
            </a:avLst>
          </a:prstGeom>
          <a:solidFill>
            <a:srgbClr val="DADBF1"/>
          </a:solidFill>
          <a:ln w="7620">
            <a:solidFill>
              <a:srgbClr val="B4B7E4"/>
            </a:solidFill>
            <a:prstDash val="solid"/>
          </a:ln>
        </p:spPr>
      </p:sp>
      <p:sp>
        <p:nvSpPr>
          <p:cNvPr id="18" name="Text 16"/>
          <p:cNvSpPr/>
          <p:nvPr/>
        </p:nvSpPr>
        <p:spPr>
          <a:xfrm>
            <a:off x="1061978" y="5987177"/>
            <a:ext cx="208955" cy="433149"/>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2388513" y="6023253"/>
            <a:ext cx="2554486" cy="360998"/>
          </a:xfrm>
          <a:prstGeom prst="rect">
            <a:avLst/>
          </a:prstGeom>
          <a:noFill/>
          <a:ln/>
        </p:spPr>
        <p:txBody>
          <a:bodyPr wrap="none" rtlCol="0" anchor="t"/>
          <a:lstStyle/>
          <a:p>
            <a:pPr marL="0" indent="0" algn="l">
              <a:lnSpc>
                <a:spcPts val="2843"/>
              </a:lnSpc>
              <a:buNone/>
            </a:pPr>
            <a:r>
              <a:rPr lang="en-US" sz="2187" b="1" kern="0" spc="-66" dirty="0">
                <a:solidFill>
                  <a:srgbClr val="272525"/>
                </a:solidFill>
                <a:latin typeface="Inter" pitchFamily="34" charset="0"/>
                <a:ea typeface="Inter" pitchFamily="34" charset="-122"/>
                <a:cs typeface="Inter" pitchFamily="34" charset="-120"/>
              </a:rPr>
              <a:t>Check your settings</a:t>
            </a:r>
            <a:endParaRPr lang="en-US" sz="2187" dirty="0"/>
          </a:p>
        </p:txBody>
      </p:sp>
      <p:sp>
        <p:nvSpPr>
          <p:cNvPr id="20" name="Text 18"/>
          <p:cNvSpPr/>
          <p:nvPr/>
        </p:nvSpPr>
        <p:spPr>
          <a:xfrm>
            <a:off x="2388513" y="6606421"/>
            <a:ext cx="11408688" cy="422672"/>
          </a:xfrm>
          <a:prstGeom prst="rect">
            <a:avLst/>
          </a:prstGeom>
          <a:noFill/>
          <a:ln/>
        </p:spPr>
        <p:txBody>
          <a:bodyPr wrap="none" rtlCol="0" anchor="t"/>
          <a:lstStyle/>
          <a:p>
            <a:pPr marL="0" indent="0" algn="l">
              <a:lnSpc>
                <a:spcPts val="3149"/>
              </a:lnSpc>
              <a:buNone/>
            </a:pPr>
            <a:r>
              <a:rPr lang="en-US" sz="1750" kern="0" spc="-35" dirty="0">
                <a:solidFill>
                  <a:srgbClr val="272525"/>
                </a:solidFill>
                <a:latin typeface="Inter" pitchFamily="34" charset="0"/>
                <a:ea typeface="Inter" pitchFamily="34" charset="-122"/>
                <a:cs typeface="Inter" pitchFamily="34" charset="-120"/>
              </a:rPr>
              <a:t>You can check your Git settings anytime using the git config --list command.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717709"/>
            <a:ext cx="444388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Set up SSH keys</a:t>
            </a:r>
            <a:endParaRPr lang="en-US" sz="4374" dirty="0"/>
          </a:p>
        </p:txBody>
      </p:sp>
      <p:pic>
        <p:nvPicPr>
          <p:cNvPr id="5" name="Image 0" descr="preencoded.png"/>
          <p:cNvPicPr>
            <a:picLocks noChangeAspect="1"/>
          </p:cNvPicPr>
          <p:nvPr/>
        </p:nvPicPr>
        <p:blipFill>
          <a:blip r:embed="rId3"/>
          <a:stretch>
            <a:fillRect/>
          </a:stretch>
        </p:blipFill>
        <p:spPr>
          <a:xfrm>
            <a:off x="1475542" y="1773079"/>
            <a:ext cx="2888575" cy="2888575"/>
          </a:xfrm>
          <a:prstGeom prst="rect">
            <a:avLst/>
          </a:prstGeom>
        </p:spPr>
      </p:pic>
      <p:sp>
        <p:nvSpPr>
          <p:cNvPr id="6" name="Text 3"/>
          <p:cNvSpPr/>
          <p:nvPr/>
        </p:nvSpPr>
        <p:spPr>
          <a:xfrm>
            <a:off x="1718072" y="4883825"/>
            <a:ext cx="2403515"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Generate SSH keys</a:t>
            </a:r>
            <a:endParaRPr lang="en-US" sz="2187" dirty="0"/>
          </a:p>
        </p:txBody>
      </p:sp>
      <p:sp>
        <p:nvSpPr>
          <p:cNvPr id="7" name="Text 4"/>
          <p:cNvSpPr/>
          <p:nvPr/>
        </p:nvSpPr>
        <p:spPr>
          <a:xfrm>
            <a:off x="833199" y="5466993"/>
            <a:ext cx="4173260" cy="124515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Use the following command to generate SSH keys: ssh-keygen -t ed25519 -C "your-email".</a:t>
            </a:r>
            <a:endParaRPr lang="en-US" sz="1750" dirty="0"/>
          </a:p>
        </p:txBody>
      </p:sp>
      <p:pic>
        <p:nvPicPr>
          <p:cNvPr id="8" name="Image 1" descr="preencoded.png"/>
          <p:cNvPicPr>
            <a:picLocks noChangeAspect="1"/>
          </p:cNvPicPr>
          <p:nvPr/>
        </p:nvPicPr>
        <p:blipFill>
          <a:blip r:embed="rId4"/>
          <a:stretch>
            <a:fillRect/>
          </a:stretch>
        </p:blipFill>
        <p:spPr>
          <a:xfrm>
            <a:off x="5870972" y="1773079"/>
            <a:ext cx="2888575" cy="2888575"/>
          </a:xfrm>
          <a:prstGeom prst="rect">
            <a:avLst/>
          </a:prstGeom>
        </p:spPr>
      </p:pic>
      <p:sp>
        <p:nvSpPr>
          <p:cNvPr id="9" name="Text 5"/>
          <p:cNvSpPr/>
          <p:nvPr/>
        </p:nvSpPr>
        <p:spPr>
          <a:xfrm>
            <a:off x="5447228" y="4883825"/>
            <a:ext cx="3736062"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Add your public key to GitHub</a:t>
            </a:r>
            <a:endParaRPr lang="en-US" sz="2187" dirty="0"/>
          </a:p>
        </p:txBody>
      </p:sp>
      <p:sp>
        <p:nvSpPr>
          <p:cNvPr id="10" name="Text 6"/>
          <p:cNvSpPr/>
          <p:nvPr/>
        </p:nvSpPr>
        <p:spPr>
          <a:xfrm>
            <a:off x="5228630" y="5466993"/>
            <a:ext cx="4173260" cy="2044779"/>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Copy your public key to the clipboard using the following command: clip &lt; ~/.ssh/id_ed25519.pub. Go to your GitHub account settings and add your public SSH key.</a:t>
            </a:r>
            <a:endParaRPr lang="en-US" sz="1750" dirty="0"/>
          </a:p>
        </p:txBody>
      </p:sp>
      <p:pic>
        <p:nvPicPr>
          <p:cNvPr id="11" name="Image 2" descr="preencoded.png"/>
          <p:cNvPicPr>
            <a:picLocks noChangeAspect="1"/>
          </p:cNvPicPr>
          <p:nvPr/>
        </p:nvPicPr>
        <p:blipFill>
          <a:blip r:embed="rId5"/>
          <a:stretch>
            <a:fillRect/>
          </a:stretch>
        </p:blipFill>
        <p:spPr>
          <a:xfrm>
            <a:off x="10266402" y="1773079"/>
            <a:ext cx="2888575" cy="2888575"/>
          </a:xfrm>
          <a:prstGeom prst="rect">
            <a:avLst/>
          </a:prstGeom>
        </p:spPr>
      </p:pic>
      <p:sp>
        <p:nvSpPr>
          <p:cNvPr id="12" name="Text 7"/>
          <p:cNvSpPr/>
          <p:nvPr/>
        </p:nvSpPr>
        <p:spPr>
          <a:xfrm>
            <a:off x="10084713" y="4883825"/>
            <a:ext cx="3251954" cy="360998"/>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Test your SSH connection</a:t>
            </a:r>
            <a:endParaRPr lang="en-US" sz="2187" dirty="0"/>
          </a:p>
        </p:txBody>
      </p:sp>
      <p:sp>
        <p:nvSpPr>
          <p:cNvPr id="13" name="Text 8"/>
          <p:cNvSpPr/>
          <p:nvPr/>
        </p:nvSpPr>
        <p:spPr>
          <a:xfrm>
            <a:off x="9624060" y="5466993"/>
            <a:ext cx="4173260" cy="2044779"/>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Test your SSH connection with GitHub using the following command: ssh -T git@github.com. You should see a message that says "Hi username! You've successfully authenticated"</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162437" y="1282779"/>
            <a:ext cx="3990856" cy="585907"/>
          </a:xfrm>
          <a:prstGeom prst="rect">
            <a:avLst/>
          </a:prstGeom>
          <a:noFill/>
          <a:ln/>
        </p:spPr>
        <p:txBody>
          <a:bodyPr wrap="none" rtlCol="0" anchor="t"/>
          <a:lstStyle/>
          <a:p>
            <a:pPr marL="0" indent="0">
              <a:lnSpc>
                <a:spcPts val="4614"/>
              </a:lnSpc>
              <a:buNone/>
            </a:pPr>
            <a:r>
              <a:rPr lang="en-US" sz="3549" b="1" kern="0" spc="-106" dirty="0">
                <a:solidFill>
                  <a:srgbClr val="000000"/>
                </a:solidFill>
                <a:latin typeface="Inter" pitchFamily="34" charset="0"/>
                <a:ea typeface="Inter" pitchFamily="34" charset="-122"/>
                <a:cs typeface="Inter" pitchFamily="34" charset="-120"/>
              </a:rPr>
              <a:t>Test Git Installation</a:t>
            </a:r>
            <a:endParaRPr lang="en-US" sz="3549" dirty="0"/>
          </a:p>
        </p:txBody>
      </p:sp>
      <p:sp>
        <p:nvSpPr>
          <p:cNvPr id="5" name="Shape 3"/>
          <p:cNvSpPr/>
          <p:nvPr/>
        </p:nvSpPr>
        <p:spPr>
          <a:xfrm>
            <a:off x="6319599" y="1819156"/>
            <a:ext cx="499943" cy="499943"/>
          </a:xfrm>
          <a:prstGeom prst="roundRect">
            <a:avLst>
              <a:gd name="adj" fmla="val 10974"/>
            </a:avLst>
          </a:prstGeom>
          <a:solidFill>
            <a:srgbClr val="DADBF1"/>
          </a:solidFill>
          <a:ln w="7620">
            <a:solidFill>
              <a:srgbClr val="B4B7E4"/>
            </a:solidFill>
            <a:prstDash val="solid"/>
          </a:ln>
        </p:spPr>
      </p:sp>
      <p:sp>
        <p:nvSpPr>
          <p:cNvPr id="6" name="Text 4"/>
          <p:cNvSpPr/>
          <p:nvPr/>
        </p:nvSpPr>
        <p:spPr>
          <a:xfrm>
            <a:off x="6298406" y="2290048"/>
            <a:ext cx="133588" cy="351472"/>
          </a:xfrm>
          <a:prstGeom prst="rect">
            <a:avLst/>
          </a:prstGeom>
          <a:noFill/>
          <a:ln/>
        </p:spPr>
        <p:txBody>
          <a:bodyPr wrap="none" rtlCol="0" anchor="t"/>
          <a:lstStyle/>
          <a:p>
            <a:pPr marL="0" indent="0" algn="ctr">
              <a:lnSpc>
                <a:spcPts val="2768"/>
              </a:lnSpc>
              <a:buNone/>
            </a:pPr>
            <a:r>
              <a:rPr lang="en-US" sz="2129" b="1" kern="0" spc="-28" dirty="0">
                <a:solidFill>
                  <a:srgbClr val="272525"/>
                </a:solidFill>
                <a:latin typeface="Inter" pitchFamily="34" charset="0"/>
                <a:ea typeface="Inter" pitchFamily="34" charset="-122"/>
                <a:cs typeface="Inter" pitchFamily="34" charset="-120"/>
              </a:rPr>
              <a:t>1</a:t>
            </a:r>
            <a:endParaRPr lang="en-US" sz="2129" dirty="0"/>
          </a:p>
        </p:txBody>
      </p:sp>
      <p:sp>
        <p:nvSpPr>
          <p:cNvPr id="7" name="Text 5"/>
          <p:cNvSpPr/>
          <p:nvPr/>
        </p:nvSpPr>
        <p:spPr>
          <a:xfrm>
            <a:off x="6748343" y="2319338"/>
            <a:ext cx="2811304" cy="292894"/>
          </a:xfrm>
          <a:prstGeom prst="rect">
            <a:avLst/>
          </a:prstGeom>
          <a:noFill/>
          <a:ln/>
        </p:spPr>
        <p:txBody>
          <a:bodyPr wrap="none" rtlCol="0" anchor="t"/>
          <a:lstStyle/>
          <a:p>
            <a:pPr marL="0" indent="0">
              <a:lnSpc>
                <a:spcPts val="2307"/>
              </a:lnSpc>
              <a:buNone/>
            </a:pPr>
            <a:r>
              <a:rPr lang="en-US" sz="1775" b="1" kern="0" spc="-53" dirty="0">
                <a:solidFill>
                  <a:srgbClr val="272525"/>
                </a:solidFill>
                <a:latin typeface="Inter" pitchFamily="34" charset="0"/>
                <a:ea typeface="Inter" pitchFamily="34" charset="-122"/>
                <a:cs typeface="Inter" pitchFamily="34" charset="-120"/>
              </a:rPr>
              <a:t>Open the Git Bash terminal</a:t>
            </a:r>
            <a:endParaRPr lang="en-US" sz="1775" dirty="0"/>
          </a:p>
        </p:txBody>
      </p:sp>
      <p:sp>
        <p:nvSpPr>
          <p:cNvPr id="8" name="Text 6"/>
          <p:cNvSpPr/>
          <p:nvPr/>
        </p:nvSpPr>
        <p:spPr>
          <a:xfrm>
            <a:off x="6748343" y="2792492"/>
            <a:ext cx="3219926" cy="973336"/>
          </a:xfrm>
          <a:prstGeom prst="rect">
            <a:avLst/>
          </a:prstGeom>
          <a:noFill/>
          <a:ln/>
        </p:spPr>
        <p:txBody>
          <a:bodyPr wrap="square" rtlCol="0" anchor="t"/>
          <a:lstStyle/>
          <a:p>
            <a:pPr marL="0" indent="0">
              <a:lnSpc>
                <a:spcPts val="2555"/>
              </a:lnSpc>
              <a:buNone/>
            </a:pPr>
            <a:r>
              <a:rPr lang="en-US" sz="1420" kern="0" spc="-28" dirty="0">
                <a:solidFill>
                  <a:srgbClr val="272525"/>
                </a:solidFill>
                <a:latin typeface="Inter" pitchFamily="34" charset="0"/>
                <a:ea typeface="Inter" pitchFamily="34" charset="-122"/>
                <a:cs typeface="Inter" pitchFamily="34" charset="-120"/>
              </a:rPr>
              <a:t>Click on "Git Bash" on your Windows Start menu to open Git's command-line interface.</a:t>
            </a:r>
            <a:endParaRPr lang="en-US" sz="1420" dirty="0"/>
          </a:p>
        </p:txBody>
      </p:sp>
      <p:sp>
        <p:nvSpPr>
          <p:cNvPr id="9" name="Shape 7"/>
          <p:cNvSpPr/>
          <p:nvPr/>
        </p:nvSpPr>
        <p:spPr>
          <a:xfrm>
            <a:off x="10169485" y="1819156"/>
            <a:ext cx="499943" cy="499943"/>
          </a:xfrm>
          <a:prstGeom prst="roundRect">
            <a:avLst>
              <a:gd name="adj" fmla="val 10974"/>
            </a:avLst>
          </a:prstGeom>
          <a:solidFill>
            <a:srgbClr val="DADBF1"/>
          </a:solidFill>
          <a:ln w="7620">
            <a:solidFill>
              <a:srgbClr val="B4B7E4"/>
            </a:solidFill>
            <a:prstDash val="solid"/>
          </a:ln>
        </p:spPr>
      </p:sp>
      <p:sp>
        <p:nvSpPr>
          <p:cNvPr id="10" name="Text 8"/>
          <p:cNvSpPr/>
          <p:nvPr/>
        </p:nvSpPr>
        <p:spPr>
          <a:xfrm>
            <a:off x="10269260" y="2290048"/>
            <a:ext cx="164068" cy="351472"/>
          </a:xfrm>
          <a:prstGeom prst="rect">
            <a:avLst/>
          </a:prstGeom>
          <a:noFill/>
          <a:ln/>
        </p:spPr>
        <p:txBody>
          <a:bodyPr wrap="none" rtlCol="0" anchor="t"/>
          <a:lstStyle/>
          <a:p>
            <a:pPr marL="0" indent="0" algn="ctr">
              <a:lnSpc>
                <a:spcPts val="2768"/>
              </a:lnSpc>
              <a:buNone/>
            </a:pPr>
            <a:r>
              <a:rPr lang="en-US" sz="2129" b="1" kern="0" spc="-28" dirty="0">
                <a:solidFill>
                  <a:srgbClr val="272525"/>
                </a:solidFill>
                <a:latin typeface="Inter" pitchFamily="34" charset="0"/>
                <a:ea typeface="Inter" pitchFamily="34" charset="-122"/>
                <a:cs typeface="Inter" pitchFamily="34" charset="-120"/>
              </a:rPr>
              <a:t>2</a:t>
            </a:r>
            <a:endParaRPr lang="en-US" sz="2129" dirty="0"/>
          </a:p>
        </p:txBody>
      </p:sp>
      <p:sp>
        <p:nvSpPr>
          <p:cNvPr id="11" name="Text 9"/>
          <p:cNvSpPr/>
          <p:nvPr/>
        </p:nvSpPr>
        <p:spPr>
          <a:xfrm>
            <a:off x="10734437" y="2319338"/>
            <a:ext cx="1829157" cy="292894"/>
          </a:xfrm>
          <a:prstGeom prst="rect">
            <a:avLst/>
          </a:prstGeom>
          <a:noFill/>
          <a:ln/>
        </p:spPr>
        <p:txBody>
          <a:bodyPr wrap="none" rtlCol="0" anchor="t"/>
          <a:lstStyle/>
          <a:p>
            <a:pPr marL="0" indent="0">
              <a:lnSpc>
                <a:spcPts val="2307"/>
              </a:lnSpc>
              <a:buNone/>
            </a:pPr>
            <a:r>
              <a:rPr lang="en-US" sz="1775" b="1" kern="0" spc="-53" dirty="0">
                <a:solidFill>
                  <a:srgbClr val="272525"/>
                </a:solidFill>
                <a:latin typeface="Inter" pitchFamily="34" charset="0"/>
                <a:ea typeface="Inter" pitchFamily="34" charset="-122"/>
                <a:cs typeface="Inter" pitchFamily="34" charset="-120"/>
              </a:rPr>
              <a:t>Type git --version</a:t>
            </a:r>
            <a:endParaRPr lang="en-US" sz="1775" dirty="0"/>
          </a:p>
        </p:txBody>
      </p:sp>
      <p:sp>
        <p:nvSpPr>
          <p:cNvPr id="12" name="Text 10"/>
          <p:cNvSpPr/>
          <p:nvPr/>
        </p:nvSpPr>
        <p:spPr>
          <a:xfrm>
            <a:off x="10734437" y="2792492"/>
            <a:ext cx="3219926" cy="648891"/>
          </a:xfrm>
          <a:prstGeom prst="rect">
            <a:avLst/>
          </a:prstGeom>
          <a:noFill/>
          <a:ln/>
        </p:spPr>
        <p:txBody>
          <a:bodyPr wrap="square" rtlCol="0" anchor="t"/>
          <a:lstStyle/>
          <a:p>
            <a:pPr marL="0" indent="0">
              <a:lnSpc>
                <a:spcPts val="2555"/>
              </a:lnSpc>
              <a:buNone/>
            </a:pPr>
            <a:r>
              <a:rPr lang="en-US" sz="1420" kern="0" spc="-28" dirty="0">
                <a:solidFill>
                  <a:srgbClr val="272525"/>
                </a:solidFill>
                <a:latin typeface="Inter" pitchFamily="34" charset="0"/>
                <a:ea typeface="Inter" pitchFamily="34" charset="-122"/>
                <a:cs typeface="Inter" pitchFamily="34" charset="-120"/>
              </a:rPr>
              <a:t>This will check your Git version and make sure it is installed correctly.</a:t>
            </a:r>
            <a:endParaRPr lang="en-US" sz="1420" dirty="0"/>
          </a:p>
        </p:txBody>
      </p:sp>
      <p:sp>
        <p:nvSpPr>
          <p:cNvPr id="13" name="Shape 11"/>
          <p:cNvSpPr/>
          <p:nvPr/>
        </p:nvSpPr>
        <p:spPr>
          <a:xfrm>
            <a:off x="6319599" y="4806910"/>
            <a:ext cx="499943" cy="499943"/>
          </a:xfrm>
          <a:prstGeom prst="roundRect">
            <a:avLst>
              <a:gd name="adj" fmla="val 10974"/>
            </a:avLst>
          </a:prstGeom>
          <a:solidFill>
            <a:srgbClr val="DADBF1"/>
          </a:solidFill>
          <a:ln w="7620">
            <a:solidFill>
              <a:srgbClr val="B4B7E4"/>
            </a:solidFill>
            <a:prstDash val="solid"/>
          </a:ln>
        </p:spPr>
      </p:sp>
      <p:sp>
        <p:nvSpPr>
          <p:cNvPr id="14" name="Text 12"/>
          <p:cNvSpPr/>
          <p:nvPr/>
        </p:nvSpPr>
        <p:spPr>
          <a:xfrm>
            <a:off x="6279356" y="4097060"/>
            <a:ext cx="171688" cy="351472"/>
          </a:xfrm>
          <a:prstGeom prst="rect">
            <a:avLst/>
          </a:prstGeom>
          <a:noFill/>
          <a:ln/>
        </p:spPr>
        <p:txBody>
          <a:bodyPr wrap="none" rtlCol="0" anchor="t"/>
          <a:lstStyle/>
          <a:p>
            <a:pPr marL="0" indent="0" algn="ctr">
              <a:lnSpc>
                <a:spcPts val="2768"/>
              </a:lnSpc>
              <a:buNone/>
            </a:pPr>
            <a:r>
              <a:rPr lang="en-US" sz="2129" b="1" kern="0" spc="-28" dirty="0">
                <a:solidFill>
                  <a:srgbClr val="272525"/>
                </a:solidFill>
                <a:latin typeface="Inter" pitchFamily="34" charset="0"/>
                <a:ea typeface="Inter" pitchFamily="34" charset="-122"/>
                <a:cs typeface="Inter" pitchFamily="34" charset="-120"/>
              </a:rPr>
              <a:t>3</a:t>
            </a:r>
            <a:endParaRPr lang="en-US" sz="2129" dirty="0"/>
          </a:p>
        </p:txBody>
      </p:sp>
      <p:sp>
        <p:nvSpPr>
          <p:cNvPr id="15" name="Text 13"/>
          <p:cNvSpPr/>
          <p:nvPr/>
        </p:nvSpPr>
        <p:spPr>
          <a:xfrm>
            <a:off x="6748343" y="4126349"/>
            <a:ext cx="2481977" cy="292894"/>
          </a:xfrm>
          <a:prstGeom prst="rect">
            <a:avLst/>
          </a:prstGeom>
          <a:noFill/>
          <a:ln/>
        </p:spPr>
        <p:txBody>
          <a:bodyPr wrap="none" rtlCol="0" anchor="t"/>
          <a:lstStyle/>
          <a:p>
            <a:pPr marL="0" indent="0">
              <a:lnSpc>
                <a:spcPts val="2307"/>
              </a:lnSpc>
              <a:buNone/>
            </a:pPr>
            <a:r>
              <a:rPr lang="en-US" sz="1775" b="1" kern="0" spc="-53" dirty="0">
                <a:solidFill>
                  <a:srgbClr val="272525"/>
                </a:solidFill>
                <a:latin typeface="Inter" pitchFamily="34" charset="0"/>
                <a:ea typeface="Inter" pitchFamily="34" charset="-122"/>
                <a:cs typeface="Inter" pitchFamily="34" charset="-120"/>
              </a:rPr>
              <a:t>Create a test repository</a:t>
            </a:r>
            <a:endParaRPr lang="en-US" sz="1775" dirty="0"/>
          </a:p>
        </p:txBody>
      </p:sp>
      <p:sp>
        <p:nvSpPr>
          <p:cNvPr id="16" name="Text 14"/>
          <p:cNvSpPr/>
          <p:nvPr/>
        </p:nvSpPr>
        <p:spPr>
          <a:xfrm>
            <a:off x="6748343" y="4599503"/>
            <a:ext cx="3219926" cy="1328261"/>
          </a:xfrm>
          <a:prstGeom prst="rect">
            <a:avLst/>
          </a:prstGeom>
          <a:noFill/>
          <a:ln/>
        </p:spPr>
        <p:txBody>
          <a:bodyPr wrap="square" rtlCol="0" anchor="t"/>
          <a:lstStyle/>
          <a:p>
            <a:pPr marL="0" indent="0">
              <a:lnSpc>
                <a:spcPts val="2555"/>
              </a:lnSpc>
              <a:buNone/>
            </a:pPr>
            <a:r>
              <a:rPr lang="en-US" sz="1420" kern="0" spc="-28" dirty="0">
                <a:solidFill>
                  <a:srgbClr val="272525"/>
                </a:solidFill>
                <a:latin typeface="Inter" pitchFamily="34" charset="0"/>
                <a:ea typeface="Inter" pitchFamily="34" charset="-122"/>
                <a:cs typeface="Inter" pitchFamily="34" charset="-120"/>
              </a:rPr>
              <a:t>Use the following command to create a test repository: git init my-repo. This will create a new directory called "my-repo" with a hidden .git folder inside it.</a:t>
            </a:r>
            <a:endParaRPr lang="en-US" sz="1420" dirty="0"/>
          </a:p>
        </p:txBody>
      </p:sp>
      <p:sp>
        <p:nvSpPr>
          <p:cNvPr id="17" name="Shape 15"/>
          <p:cNvSpPr/>
          <p:nvPr/>
        </p:nvSpPr>
        <p:spPr>
          <a:xfrm>
            <a:off x="10169485" y="4806910"/>
            <a:ext cx="499943" cy="499943"/>
          </a:xfrm>
          <a:prstGeom prst="roundRect">
            <a:avLst>
              <a:gd name="adj" fmla="val 10974"/>
            </a:avLst>
          </a:prstGeom>
          <a:solidFill>
            <a:srgbClr val="DADBF1"/>
          </a:solidFill>
          <a:ln w="7620">
            <a:solidFill>
              <a:srgbClr val="B4B7E4"/>
            </a:solidFill>
            <a:prstDash val="solid"/>
          </a:ln>
        </p:spPr>
      </p:sp>
      <p:sp>
        <p:nvSpPr>
          <p:cNvPr id="18" name="Text 16"/>
          <p:cNvSpPr/>
          <p:nvPr/>
        </p:nvSpPr>
        <p:spPr>
          <a:xfrm>
            <a:off x="10261640" y="4097060"/>
            <a:ext cx="179308" cy="351472"/>
          </a:xfrm>
          <a:prstGeom prst="rect">
            <a:avLst/>
          </a:prstGeom>
          <a:noFill/>
          <a:ln/>
        </p:spPr>
        <p:txBody>
          <a:bodyPr wrap="none" rtlCol="0" anchor="t"/>
          <a:lstStyle/>
          <a:p>
            <a:pPr marL="0" indent="0" algn="ctr">
              <a:lnSpc>
                <a:spcPts val="2768"/>
              </a:lnSpc>
              <a:buNone/>
            </a:pPr>
            <a:r>
              <a:rPr lang="en-US" sz="2129" b="1" kern="0" spc="-28" dirty="0">
                <a:solidFill>
                  <a:srgbClr val="272525"/>
                </a:solidFill>
                <a:latin typeface="Inter" pitchFamily="34" charset="0"/>
                <a:ea typeface="Inter" pitchFamily="34" charset="-122"/>
                <a:cs typeface="Inter" pitchFamily="34" charset="-120"/>
              </a:rPr>
              <a:t>4</a:t>
            </a:r>
            <a:endParaRPr lang="en-US" sz="2129" dirty="0"/>
          </a:p>
        </p:txBody>
      </p:sp>
      <p:sp>
        <p:nvSpPr>
          <p:cNvPr id="19" name="Text 17"/>
          <p:cNvSpPr/>
          <p:nvPr/>
        </p:nvSpPr>
        <p:spPr>
          <a:xfrm>
            <a:off x="10734437" y="4126349"/>
            <a:ext cx="3172063" cy="292894"/>
          </a:xfrm>
          <a:prstGeom prst="rect">
            <a:avLst/>
          </a:prstGeom>
          <a:noFill/>
          <a:ln/>
        </p:spPr>
        <p:txBody>
          <a:bodyPr wrap="none" rtlCol="0" anchor="t"/>
          <a:lstStyle/>
          <a:p>
            <a:pPr marL="0" indent="0">
              <a:lnSpc>
                <a:spcPts val="2307"/>
              </a:lnSpc>
              <a:buNone/>
            </a:pPr>
            <a:r>
              <a:rPr lang="en-US" sz="1775" b="1" kern="0" spc="-53" dirty="0">
                <a:solidFill>
                  <a:srgbClr val="272525"/>
                </a:solidFill>
                <a:latin typeface="Inter" pitchFamily="34" charset="0"/>
                <a:ea typeface="Inter" pitchFamily="34" charset="-122"/>
                <a:cs typeface="Inter" pitchFamily="34" charset="-120"/>
              </a:rPr>
              <a:t>Add a file and commit changes</a:t>
            </a:r>
            <a:endParaRPr lang="en-US" sz="1775" dirty="0"/>
          </a:p>
        </p:txBody>
      </p:sp>
      <p:sp>
        <p:nvSpPr>
          <p:cNvPr id="20" name="Text 18"/>
          <p:cNvSpPr/>
          <p:nvPr/>
        </p:nvSpPr>
        <p:spPr>
          <a:xfrm>
            <a:off x="10734437" y="4599503"/>
            <a:ext cx="3219926" cy="2347317"/>
          </a:xfrm>
          <a:prstGeom prst="rect">
            <a:avLst/>
          </a:prstGeom>
          <a:noFill/>
          <a:ln/>
        </p:spPr>
        <p:txBody>
          <a:bodyPr wrap="square" rtlCol="0" anchor="t"/>
          <a:lstStyle/>
          <a:p>
            <a:pPr marL="0" indent="0">
              <a:lnSpc>
                <a:spcPts val="2555"/>
              </a:lnSpc>
              <a:buNone/>
            </a:pPr>
            <a:r>
              <a:rPr lang="en-US" sz="1420" kern="0" spc="-28" dirty="0">
                <a:solidFill>
                  <a:srgbClr val="272525"/>
                </a:solidFill>
                <a:latin typeface="Inter" pitchFamily="34" charset="0"/>
                <a:ea typeface="Inter" pitchFamily="34" charset="-122"/>
                <a:cs typeface="Inter" pitchFamily="34" charset="-120"/>
              </a:rPr>
              <a:t>Add a file to your test repository with the following command: echo "hello world" &gt; my-repo/test.txt. Then commit your changes with the following commands: cd my-repo and git add test.txt and git commit -m "Initial commit".</a:t>
            </a:r>
            <a:endParaRPr lang="en-US" sz="1420" dirty="0"/>
          </a:p>
        </p:txBody>
      </p:sp>
      <p:pic>
        <p:nvPicPr>
          <p:cNvPr id="21"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4155996"/>
            <a:ext cx="4443889" cy="72211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a:t>
            </a:r>
            <a:endParaRPr lang="en-US" sz="4374" dirty="0"/>
          </a:p>
        </p:txBody>
      </p:sp>
      <p:sp>
        <p:nvSpPr>
          <p:cNvPr id="5" name="Text 3"/>
          <p:cNvSpPr/>
          <p:nvPr/>
        </p:nvSpPr>
        <p:spPr>
          <a:xfrm>
            <a:off x="833199" y="5211366"/>
            <a:ext cx="12964001" cy="79962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You have successfully installed Git on your Windows computer! Now you can use Git to manage your code and collaborate with other developers.</a:t>
            </a:r>
            <a:endParaRPr lang="en-US" sz="1750" dirty="0"/>
          </a:p>
        </p:txBody>
      </p:sp>
      <p:pic>
        <p:nvPicPr>
          <p:cNvPr id="6" name="Image 0" descr="preencoded.png"/>
          <p:cNvPicPr>
            <a:picLocks noChangeAspect="1"/>
          </p:cNvPicPr>
          <p:nvPr/>
        </p:nvPicPr>
        <p:blipFill>
          <a:blip r:embed="rId3"/>
          <a:stretch>
            <a:fillRect/>
          </a:stretch>
        </p:blipFill>
        <p:spPr>
          <a:xfrm>
            <a:off x="833199" y="6233160"/>
            <a:ext cx="1641991" cy="611029"/>
          </a:xfrm>
          <a:prstGeom prst="rect">
            <a:avLst/>
          </a:prstGeom>
        </p:spPr>
      </p:pic>
      <p:pic>
        <p:nvPicPr>
          <p:cNvPr id="7" name="Image 1" descr="preencoded.png"/>
          <p:cNvPicPr>
            <a:picLocks noChangeAspect="1"/>
          </p:cNvPicPr>
          <p:nvPr/>
        </p:nvPicPr>
        <p:blipFill>
          <a:blip r:embed="rId4"/>
          <a:stretch>
            <a:fillRect/>
          </a:stretch>
        </p:blipFill>
        <p:spPr>
          <a:xfrm>
            <a:off x="2597110" y="6233160"/>
            <a:ext cx="1424464" cy="611029"/>
          </a:xfrm>
          <a:prstGeom prst="rect">
            <a:avLst/>
          </a:prstGeom>
        </p:spPr>
      </p:pic>
      <p:pic>
        <p:nvPicPr>
          <p:cNvPr id="8" name="Image 2" descr="preencoded.png"/>
          <p:cNvPicPr>
            <a:picLocks noChangeAspect="1"/>
          </p:cNvPicPr>
          <p:nvPr/>
        </p:nvPicPr>
        <p:blipFill>
          <a:blip r:embed="rId5"/>
          <a:stretch>
            <a:fillRect/>
          </a:stretch>
        </p:blipFill>
        <p:spPr>
          <a:xfrm>
            <a:off x="0" y="0"/>
            <a:ext cx="14630400" cy="27707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Words>
  <Application>Microsoft Office PowerPoint</Application>
  <PresentationFormat>Custom</PresentationFormat>
  <Paragraphs>58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2023-06-18T08:05:52Z</dcterms:created>
  <dcterms:modified xsi:type="dcterms:W3CDTF">2023-06-18T08:06:48Z</dcterms:modified>
</cp:coreProperties>
</file>