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34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127367"/>
            <a:ext cx="7477601" cy="1720331"/>
          </a:xfrm>
          <a:prstGeom prst="rect">
            <a:avLst/>
          </a:prstGeom>
          <a:noFill/>
          <a:ln/>
        </p:spPr>
        <p:txBody>
          <a:bodyPr wrap="squar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Introduction to Continuous Integration</a:t>
            </a:r>
            <a:endParaRPr lang="en-US" sz="5249" dirty="0"/>
          </a:p>
        </p:txBody>
      </p:sp>
      <p:sp>
        <p:nvSpPr>
          <p:cNvPr id="5" name="Text 3"/>
          <p:cNvSpPr/>
          <p:nvPr/>
        </p:nvSpPr>
        <p:spPr>
          <a:xfrm>
            <a:off x="833199" y="4178503"/>
            <a:ext cx="74776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Learn how continuous integration can help reduce errors, improve efficiency, and build better software. Discover the key concepts and tools needed to implement this practice successfully.</a:t>
            </a:r>
            <a:endParaRPr lang="en-US" sz="1750" dirty="0"/>
          </a:p>
        </p:txBody>
      </p:sp>
      <p:sp>
        <p:nvSpPr>
          <p:cNvPr id="6" name="Shape 4"/>
          <p:cNvSpPr/>
          <p:nvPr/>
        </p:nvSpPr>
        <p:spPr>
          <a:xfrm>
            <a:off x="833199" y="5644731"/>
            <a:ext cx="355402" cy="352788"/>
          </a:xfrm>
          <a:prstGeom prst="roundRect">
            <a:avLst>
              <a:gd name="adj" fmla="val 25916657"/>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5652295"/>
            <a:ext cx="340162" cy="337660"/>
          </a:xfrm>
          <a:prstGeom prst="rect">
            <a:avLst/>
          </a:prstGeom>
        </p:spPr>
      </p:pic>
      <p:sp>
        <p:nvSpPr>
          <p:cNvPr id="8" name="Text 5"/>
          <p:cNvSpPr/>
          <p:nvPr/>
        </p:nvSpPr>
        <p:spPr>
          <a:xfrm>
            <a:off x="1299686" y="5650168"/>
            <a:ext cx="1827609" cy="385999"/>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 jeet</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223992" y="1029409"/>
            <a:ext cx="7322701" cy="634546"/>
          </a:xfrm>
          <a:prstGeom prst="rect">
            <a:avLst/>
          </a:prstGeom>
          <a:noFill/>
          <a:ln/>
        </p:spPr>
        <p:txBody>
          <a:bodyPr wrap="none" rtlCol="0" anchor="t"/>
          <a:lstStyle/>
          <a:p>
            <a:pPr marL="0" indent="0">
              <a:lnSpc>
                <a:spcPts val="5034"/>
              </a:lnSpc>
              <a:buNone/>
            </a:pPr>
            <a:r>
              <a:rPr lang="en-US" sz="3872" b="1" kern="0" spc="-116" dirty="0">
                <a:solidFill>
                  <a:srgbClr val="000000"/>
                </a:solidFill>
                <a:latin typeface="Inter" pitchFamily="34" charset="0"/>
                <a:ea typeface="Inter" pitchFamily="34" charset="-122"/>
                <a:cs typeface="Inter" pitchFamily="34" charset="-120"/>
              </a:rPr>
              <a:t>What is Continuous Integration?</a:t>
            </a:r>
            <a:endParaRPr lang="en-US" sz="3872" dirty="0"/>
          </a:p>
        </p:txBody>
      </p:sp>
      <p:sp>
        <p:nvSpPr>
          <p:cNvPr id="5" name="Shape 3"/>
          <p:cNvSpPr/>
          <p:nvPr/>
        </p:nvSpPr>
        <p:spPr>
          <a:xfrm>
            <a:off x="6319599" y="2577659"/>
            <a:ext cx="499943" cy="496267"/>
          </a:xfrm>
          <a:prstGeom prst="roundRect">
            <a:avLst>
              <a:gd name="adj" fmla="val 11055"/>
            </a:avLst>
          </a:prstGeom>
          <a:solidFill>
            <a:srgbClr val="DADBF1"/>
          </a:solidFill>
          <a:ln w="7620">
            <a:solidFill>
              <a:srgbClr val="B5B7E3"/>
            </a:solidFill>
            <a:prstDash val="solid"/>
          </a:ln>
        </p:spPr>
      </p:sp>
      <p:sp>
        <p:nvSpPr>
          <p:cNvPr id="6" name="Text 4"/>
          <p:cNvSpPr/>
          <p:nvPr/>
        </p:nvSpPr>
        <p:spPr>
          <a:xfrm>
            <a:off x="6378654" y="2169205"/>
            <a:ext cx="133231" cy="380680"/>
          </a:xfrm>
          <a:prstGeom prst="rect">
            <a:avLst/>
          </a:prstGeom>
          <a:noFill/>
          <a:ln/>
        </p:spPr>
        <p:txBody>
          <a:bodyPr wrap="none" rtlCol="0" anchor="t"/>
          <a:lstStyle/>
          <a:p>
            <a:pPr marL="0" indent="0" algn="ctr">
              <a:lnSpc>
                <a:spcPts val="3020"/>
              </a:lnSpc>
              <a:buNone/>
            </a:pPr>
            <a:r>
              <a:rPr lang="en-US" sz="2323" b="1" kern="0" spc="-31" dirty="0">
                <a:solidFill>
                  <a:srgbClr val="272525"/>
                </a:solidFill>
                <a:latin typeface="Inter" pitchFamily="34" charset="0"/>
                <a:ea typeface="Inter" pitchFamily="34" charset="-122"/>
                <a:cs typeface="Inter" pitchFamily="34" charset="-120"/>
              </a:rPr>
              <a:t>1</a:t>
            </a:r>
            <a:endParaRPr lang="en-US" sz="2323" dirty="0"/>
          </a:p>
        </p:txBody>
      </p:sp>
      <p:sp>
        <p:nvSpPr>
          <p:cNvPr id="7" name="Text 5"/>
          <p:cNvSpPr/>
          <p:nvPr/>
        </p:nvSpPr>
        <p:spPr>
          <a:xfrm>
            <a:off x="6863239" y="2200879"/>
            <a:ext cx="1966912" cy="317214"/>
          </a:xfrm>
          <a:prstGeom prst="rect">
            <a:avLst/>
          </a:prstGeom>
          <a:noFill/>
          <a:ln/>
        </p:spPr>
        <p:txBody>
          <a:bodyPr wrap="none" rtlCol="0" anchor="t"/>
          <a:lstStyle/>
          <a:p>
            <a:pPr marL="0" indent="0">
              <a:lnSpc>
                <a:spcPts val="2517"/>
              </a:lnSpc>
              <a:buNone/>
            </a:pPr>
            <a:r>
              <a:rPr lang="en-US" sz="1936" b="1" kern="0" spc="-58" dirty="0">
                <a:solidFill>
                  <a:srgbClr val="272525"/>
                </a:solidFill>
                <a:latin typeface="Inter" pitchFamily="34" charset="0"/>
                <a:ea typeface="Inter" pitchFamily="34" charset="-122"/>
                <a:cs typeface="Inter" pitchFamily="34" charset="-120"/>
              </a:rPr>
              <a:t>Integration</a:t>
            </a:r>
            <a:endParaRPr lang="en-US" sz="1936" dirty="0"/>
          </a:p>
        </p:txBody>
      </p:sp>
      <p:sp>
        <p:nvSpPr>
          <p:cNvPr id="8" name="Text 6"/>
          <p:cNvSpPr/>
          <p:nvPr/>
        </p:nvSpPr>
        <p:spPr>
          <a:xfrm>
            <a:off x="6863239" y="2693719"/>
            <a:ext cx="3096816" cy="2459590"/>
          </a:xfrm>
          <a:prstGeom prst="rect">
            <a:avLst/>
          </a:prstGeom>
          <a:noFill/>
          <a:ln/>
        </p:spPr>
        <p:txBody>
          <a:bodyPr wrap="square" rtlCol="0" anchor="t"/>
          <a:lstStyle/>
          <a:p>
            <a:pPr marL="0" indent="0">
              <a:lnSpc>
                <a:spcPts val="2788"/>
              </a:lnSpc>
              <a:buNone/>
            </a:pPr>
            <a:r>
              <a:rPr lang="en-US" sz="1549" kern="0" spc="-31" dirty="0">
                <a:solidFill>
                  <a:srgbClr val="272525"/>
                </a:solidFill>
                <a:latin typeface="Inter" pitchFamily="34" charset="0"/>
                <a:ea typeface="Inter" pitchFamily="34" charset="-122"/>
                <a:cs typeface="Inter" pitchFamily="34" charset="-120"/>
              </a:rPr>
              <a:t>Continuous Integration is the practice of frequently and automatically integrating code changes into a shared repository. It ensures that changes made by multiple developers do not conflict with each other.</a:t>
            </a:r>
            <a:endParaRPr lang="en-US" sz="1549" dirty="0"/>
          </a:p>
        </p:txBody>
      </p:sp>
      <p:sp>
        <p:nvSpPr>
          <p:cNvPr id="9" name="Shape 7"/>
          <p:cNvSpPr/>
          <p:nvPr/>
        </p:nvSpPr>
        <p:spPr>
          <a:xfrm>
            <a:off x="10169485" y="2577659"/>
            <a:ext cx="499943" cy="496267"/>
          </a:xfrm>
          <a:prstGeom prst="roundRect">
            <a:avLst>
              <a:gd name="adj" fmla="val 11055"/>
            </a:avLst>
          </a:prstGeom>
          <a:solidFill>
            <a:srgbClr val="DADBF1"/>
          </a:solidFill>
          <a:ln w="7620">
            <a:solidFill>
              <a:srgbClr val="B5B7E3"/>
            </a:solidFill>
            <a:prstDash val="solid"/>
          </a:ln>
        </p:spPr>
      </p:sp>
      <p:sp>
        <p:nvSpPr>
          <p:cNvPr id="10" name="Text 8"/>
          <p:cNvSpPr/>
          <p:nvPr/>
        </p:nvSpPr>
        <p:spPr>
          <a:xfrm>
            <a:off x="10288548" y="2169205"/>
            <a:ext cx="178951" cy="380680"/>
          </a:xfrm>
          <a:prstGeom prst="rect">
            <a:avLst/>
          </a:prstGeom>
          <a:noFill/>
          <a:ln/>
        </p:spPr>
        <p:txBody>
          <a:bodyPr wrap="none" rtlCol="0" anchor="t"/>
          <a:lstStyle/>
          <a:p>
            <a:pPr marL="0" indent="0" algn="ctr">
              <a:lnSpc>
                <a:spcPts val="3020"/>
              </a:lnSpc>
              <a:buNone/>
            </a:pPr>
            <a:r>
              <a:rPr lang="en-US" sz="2323" b="1" kern="0" spc="-31" dirty="0">
                <a:solidFill>
                  <a:srgbClr val="272525"/>
                </a:solidFill>
                <a:latin typeface="Inter" pitchFamily="34" charset="0"/>
                <a:ea typeface="Inter" pitchFamily="34" charset="-122"/>
                <a:cs typeface="Inter" pitchFamily="34" charset="-120"/>
              </a:rPr>
              <a:t>2</a:t>
            </a:r>
            <a:endParaRPr lang="en-US" sz="2323" dirty="0"/>
          </a:p>
        </p:txBody>
      </p:sp>
      <p:sp>
        <p:nvSpPr>
          <p:cNvPr id="11" name="Text 9"/>
          <p:cNvSpPr/>
          <p:nvPr/>
        </p:nvSpPr>
        <p:spPr>
          <a:xfrm>
            <a:off x="10795992" y="2200879"/>
            <a:ext cx="1966912" cy="317214"/>
          </a:xfrm>
          <a:prstGeom prst="rect">
            <a:avLst/>
          </a:prstGeom>
          <a:noFill/>
          <a:ln/>
        </p:spPr>
        <p:txBody>
          <a:bodyPr wrap="none" rtlCol="0" anchor="t"/>
          <a:lstStyle/>
          <a:p>
            <a:pPr marL="0" indent="0">
              <a:lnSpc>
                <a:spcPts val="2517"/>
              </a:lnSpc>
              <a:buNone/>
            </a:pPr>
            <a:r>
              <a:rPr lang="en-US" sz="1936" b="1" kern="0" spc="-58" dirty="0">
                <a:solidFill>
                  <a:srgbClr val="272525"/>
                </a:solidFill>
                <a:latin typeface="Inter" pitchFamily="34" charset="0"/>
                <a:ea typeface="Inter" pitchFamily="34" charset="-122"/>
                <a:cs typeface="Inter" pitchFamily="34" charset="-120"/>
              </a:rPr>
              <a:t>Automation</a:t>
            </a:r>
            <a:endParaRPr lang="en-US" sz="1936" dirty="0"/>
          </a:p>
        </p:txBody>
      </p:sp>
      <p:sp>
        <p:nvSpPr>
          <p:cNvPr id="12" name="Text 10"/>
          <p:cNvSpPr/>
          <p:nvPr/>
        </p:nvSpPr>
        <p:spPr>
          <a:xfrm>
            <a:off x="10795992" y="2693719"/>
            <a:ext cx="3096816" cy="2459590"/>
          </a:xfrm>
          <a:prstGeom prst="rect">
            <a:avLst/>
          </a:prstGeom>
          <a:noFill/>
          <a:ln/>
        </p:spPr>
        <p:txBody>
          <a:bodyPr wrap="square" rtlCol="0" anchor="t"/>
          <a:lstStyle/>
          <a:p>
            <a:pPr marL="0" indent="0">
              <a:lnSpc>
                <a:spcPts val="2788"/>
              </a:lnSpc>
              <a:buNone/>
            </a:pPr>
            <a:r>
              <a:rPr lang="en-US" sz="1549" kern="0" spc="-31" dirty="0">
                <a:solidFill>
                  <a:srgbClr val="272525"/>
                </a:solidFill>
                <a:latin typeface="Inter" pitchFamily="34" charset="0"/>
                <a:ea typeface="Inter" pitchFamily="34" charset="-122"/>
                <a:cs typeface="Inter" pitchFamily="34" charset="-120"/>
              </a:rPr>
              <a:t>CI relies heavily on automation and automated tests to catch issues early in the development process. Code changes are constantly tested, built, and deployed to catch problems before they become bigger and costlier.</a:t>
            </a:r>
            <a:endParaRPr lang="en-US" sz="1549" dirty="0"/>
          </a:p>
        </p:txBody>
      </p:sp>
      <p:sp>
        <p:nvSpPr>
          <p:cNvPr id="13" name="Shape 11"/>
          <p:cNvSpPr/>
          <p:nvPr/>
        </p:nvSpPr>
        <p:spPr>
          <a:xfrm>
            <a:off x="6319599" y="6805564"/>
            <a:ext cx="499943" cy="496267"/>
          </a:xfrm>
          <a:prstGeom prst="roundRect">
            <a:avLst>
              <a:gd name="adj" fmla="val 11055"/>
            </a:avLst>
          </a:prstGeom>
          <a:solidFill>
            <a:srgbClr val="DADBF1"/>
          </a:solidFill>
          <a:ln w="7620">
            <a:solidFill>
              <a:srgbClr val="B5B7E3"/>
            </a:solidFill>
            <a:prstDash val="solid"/>
          </a:ln>
        </p:spPr>
      </p:sp>
      <p:sp>
        <p:nvSpPr>
          <p:cNvPr id="14" name="Text 12"/>
          <p:cNvSpPr/>
          <p:nvPr/>
        </p:nvSpPr>
        <p:spPr>
          <a:xfrm>
            <a:off x="6351984" y="5560937"/>
            <a:ext cx="186571" cy="380680"/>
          </a:xfrm>
          <a:prstGeom prst="rect">
            <a:avLst/>
          </a:prstGeom>
          <a:noFill/>
          <a:ln/>
        </p:spPr>
        <p:txBody>
          <a:bodyPr wrap="none" rtlCol="0" anchor="t"/>
          <a:lstStyle/>
          <a:p>
            <a:pPr marL="0" indent="0" algn="ctr">
              <a:lnSpc>
                <a:spcPts val="3020"/>
              </a:lnSpc>
              <a:buNone/>
            </a:pPr>
            <a:r>
              <a:rPr lang="en-US" sz="2323" b="1" kern="0" spc="-31" dirty="0">
                <a:solidFill>
                  <a:srgbClr val="272525"/>
                </a:solidFill>
                <a:latin typeface="Inter" pitchFamily="34" charset="0"/>
                <a:ea typeface="Inter" pitchFamily="34" charset="-122"/>
                <a:cs typeface="Inter" pitchFamily="34" charset="-120"/>
              </a:rPr>
              <a:t>3</a:t>
            </a:r>
            <a:endParaRPr lang="en-US" sz="2323" dirty="0"/>
          </a:p>
        </p:txBody>
      </p:sp>
      <p:sp>
        <p:nvSpPr>
          <p:cNvPr id="15" name="Text 13"/>
          <p:cNvSpPr/>
          <p:nvPr/>
        </p:nvSpPr>
        <p:spPr>
          <a:xfrm>
            <a:off x="6863239" y="5592611"/>
            <a:ext cx="1966912" cy="317214"/>
          </a:xfrm>
          <a:prstGeom prst="rect">
            <a:avLst/>
          </a:prstGeom>
          <a:noFill/>
          <a:ln/>
        </p:spPr>
        <p:txBody>
          <a:bodyPr wrap="none" rtlCol="0" anchor="t"/>
          <a:lstStyle/>
          <a:p>
            <a:pPr marL="0" indent="0">
              <a:lnSpc>
                <a:spcPts val="2517"/>
              </a:lnSpc>
              <a:buNone/>
            </a:pPr>
            <a:r>
              <a:rPr lang="en-US" sz="1936" b="1" kern="0" spc="-58" dirty="0">
                <a:solidFill>
                  <a:srgbClr val="272525"/>
                </a:solidFill>
                <a:latin typeface="Inter" pitchFamily="34" charset="0"/>
                <a:ea typeface="Inter" pitchFamily="34" charset="-122"/>
                <a:cs typeface="Inter" pitchFamily="34" charset="-120"/>
              </a:rPr>
              <a:t>Collaboration</a:t>
            </a:r>
            <a:endParaRPr lang="en-US" sz="1936" dirty="0"/>
          </a:p>
        </p:txBody>
      </p:sp>
      <p:sp>
        <p:nvSpPr>
          <p:cNvPr id="16" name="Text 14"/>
          <p:cNvSpPr/>
          <p:nvPr/>
        </p:nvSpPr>
        <p:spPr>
          <a:xfrm>
            <a:off x="6863239" y="6085451"/>
            <a:ext cx="7029569" cy="1054110"/>
          </a:xfrm>
          <a:prstGeom prst="rect">
            <a:avLst/>
          </a:prstGeom>
          <a:noFill/>
          <a:ln/>
        </p:spPr>
        <p:txBody>
          <a:bodyPr wrap="square" rtlCol="0" anchor="t"/>
          <a:lstStyle/>
          <a:p>
            <a:pPr marL="0" indent="0">
              <a:lnSpc>
                <a:spcPts val="2788"/>
              </a:lnSpc>
              <a:buNone/>
            </a:pPr>
            <a:r>
              <a:rPr lang="en-US" sz="1549" kern="0" spc="-31" dirty="0">
                <a:solidFill>
                  <a:srgbClr val="272525"/>
                </a:solidFill>
                <a:latin typeface="Inter" pitchFamily="34" charset="0"/>
                <a:ea typeface="Inter" pitchFamily="34" charset="-122"/>
                <a:cs typeface="Inter" pitchFamily="34" charset="-120"/>
              </a:rPr>
              <a:t>CI encourages collaboration among team members by providing fast feedback loops and transparency into code changes. It also promotes consistent coding practices and standards.</a:t>
            </a:r>
            <a:endParaRPr lang="en-US" sz="1549" dirty="0"/>
          </a:p>
        </p:txBody>
      </p:sp>
      <p:pic>
        <p:nvPicPr>
          <p:cNvPr id="17"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839955"/>
            <a:ext cx="4561642"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The Benefits of CI</a:t>
            </a:r>
            <a:endParaRPr lang="en-US" sz="4374" dirty="0"/>
          </a:p>
        </p:txBody>
      </p:sp>
      <p:pic>
        <p:nvPicPr>
          <p:cNvPr id="5" name="Image 0" descr="preencoded.png"/>
          <p:cNvPicPr>
            <a:picLocks noChangeAspect="1"/>
          </p:cNvPicPr>
          <p:nvPr/>
        </p:nvPicPr>
        <p:blipFill>
          <a:blip r:embed="rId3"/>
          <a:stretch>
            <a:fillRect/>
          </a:stretch>
        </p:blipFill>
        <p:spPr>
          <a:xfrm>
            <a:off x="1475542" y="2041917"/>
            <a:ext cx="2888575" cy="2867336"/>
          </a:xfrm>
          <a:prstGeom prst="rect">
            <a:avLst/>
          </a:prstGeom>
        </p:spPr>
      </p:pic>
      <p:sp>
        <p:nvSpPr>
          <p:cNvPr id="6" name="Text 3"/>
          <p:cNvSpPr/>
          <p:nvPr/>
        </p:nvSpPr>
        <p:spPr>
          <a:xfrm>
            <a:off x="1808798" y="5184865"/>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Teamwork</a:t>
            </a:r>
            <a:endParaRPr lang="en-US" sz="2187" dirty="0"/>
          </a:p>
        </p:txBody>
      </p:sp>
      <p:sp>
        <p:nvSpPr>
          <p:cNvPr id="7" name="Text 4"/>
          <p:cNvSpPr/>
          <p:nvPr/>
        </p:nvSpPr>
        <p:spPr>
          <a:xfrm>
            <a:off x="833199" y="5741645"/>
            <a:ext cx="4173260"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CI facilitates better collaboration between developers, testers, and operations, creating a better sense of team unity and shared responsibility.</a:t>
            </a:r>
            <a:endParaRPr lang="en-US" sz="1750" dirty="0"/>
          </a:p>
        </p:txBody>
      </p:sp>
      <p:pic>
        <p:nvPicPr>
          <p:cNvPr id="8" name="Image 1" descr="preencoded.png"/>
          <p:cNvPicPr>
            <a:picLocks noChangeAspect="1"/>
          </p:cNvPicPr>
          <p:nvPr/>
        </p:nvPicPr>
        <p:blipFill>
          <a:blip r:embed="rId4"/>
          <a:stretch>
            <a:fillRect/>
          </a:stretch>
        </p:blipFill>
        <p:spPr>
          <a:xfrm>
            <a:off x="5870972" y="2041917"/>
            <a:ext cx="2888575" cy="2867336"/>
          </a:xfrm>
          <a:prstGeom prst="rect">
            <a:avLst/>
          </a:prstGeom>
        </p:spPr>
      </p:pic>
      <p:sp>
        <p:nvSpPr>
          <p:cNvPr id="9" name="Text 5"/>
          <p:cNvSpPr/>
          <p:nvPr/>
        </p:nvSpPr>
        <p:spPr>
          <a:xfrm>
            <a:off x="6204228" y="5184865"/>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Workflow</a:t>
            </a:r>
            <a:endParaRPr lang="en-US" sz="2187" dirty="0"/>
          </a:p>
        </p:txBody>
      </p:sp>
      <p:sp>
        <p:nvSpPr>
          <p:cNvPr id="10" name="Text 6"/>
          <p:cNvSpPr/>
          <p:nvPr/>
        </p:nvSpPr>
        <p:spPr>
          <a:xfrm>
            <a:off x="5228630" y="5741645"/>
            <a:ext cx="4173260"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CI streamlines the workflow between code development, testing, and deployment, making it faster and more efficient.</a:t>
            </a:r>
            <a:endParaRPr lang="en-US" sz="1750" dirty="0"/>
          </a:p>
        </p:txBody>
      </p:sp>
      <p:pic>
        <p:nvPicPr>
          <p:cNvPr id="11" name="Image 2" descr="preencoded.png"/>
          <p:cNvPicPr>
            <a:picLocks noChangeAspect="1"/>
          </p:cNvPicPr>
          <p:nvPr/>
        </p:nvPicPr>
        <p:blipFill>
          <a:blip r:embed="rId5"/>
          <a:stretch>
            <a:fillRect/>
          </a:stretch>
        </p:blipFill>
        <p:spPr>
          <a:xfrm>
            <a:off x="10266402" y="2041917"/>
            <a:ext cx="2888575" cy="2867336"/>
          </a:xfrm>
          <a:prstGeom prst="rect">
            <a:avLst/>
          </a:prstGeom>
        </p:spPr>
      </p:pic>
      <p:sp>
        <p:nvSpPr>
          <p:cNvPr id="12" name="Text 7"/>
          <p:cNvSpPr/>
          <p:nvPr/>
        </p:nvSpPr>
        <p:spPr>
          <a:xfrm>
            <a:off x="10599658" y="5184865"/>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Quality</a:t>
            </a:r>
            <a:endParaRPr lang="en-US" sz="2187" dirty="0"/>
          </a:p>
        </p:txBody>
      </p:sp>
      <p:sp>
        <p:nvSpPr>
          <p:cNvPr id="13" name="Text 8"/>
          <p:cNvSpPr/>
          <p:nvPr/>
        </p:nvSpPr>
        <p:spPr>
          <a:xfrm>
            <a:off x="9624060" y="5741645"/>
            <a:ext cx="4173260"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CI helps improve software quality by catching issues early in the development cycle, reducing the risk of bugs and defects in the final product.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06536"/>
            <a:ext cx="4443889"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How CI Works</a:t>
            </a:r>
            <a:endParaRPr lang="en-US" sz="4374" dirty="0"/>
          </a:p>
        </p:txBody>
      </p:sp>
      <p:sp>
        <p:nvSpPr>
          <p:cNvPr id="5" name="Shape 3"/>
          <p:cNvSpPr/>
          <p:nvPr/>
        </p:nvSpPr>
        <p:spPr>
          <a:xfrm>
            <a:off x="833199" y="4945300"/>
            <a:ext cx="12964001" cy="44084"/>
          </a:xfrm>
          <a:prstGeom prst="rect">
            <a:avLst/>
          </a:prstGeom>
          <a:solidFill>
            <a:srgbClr val="B5B7E3"/>
          </a:solidFill>
          <a:ln/>
        </p:spPr>
      </p:sp>
      <p:sp>
        <p:nvSpPr>
          <p:cNvPr id="6" name="Shape 4"/>
          <p:cNvSpPr/>
          <p:nvPr/>
        </p:nvSpPr>
        <p:spPr>
          <a:xfrm>
            <a:off x="3337143" y="4945300"/>
            <a:ext cx="44410" cy="771880"/>
          </a:xfrm>
          <a:prstGeom prst="rect">
            <a:avLst/>
          </a:prstGeom>
          <a:solidFill>
            <a:srgbClr val="B5B7E3"/>
          </a:solidFill>
          <a:ln/>
        </p:spPr>
      </p:sp>
      <p:sp>
        <p:nvSpPr>
          <p:cNvPr id="7" name="Shape 5"/>
          <p:cNvSpPr/>
          <p:nvPr/>
        </p:nvSpPr>
        <p:spPr>
          <a:xfrm>
            <a:off x="3109436" y="4697226"/>
            <a:ext cx="499943" cy="496267"/>
          </a:xfrm>
          <a:prstGeom prst="roundRect">
            <a:avLst>
              <a:gd name="adj" fmla="val 11055"/>
            </a:avLst>
          </a:prstGeom>
          <a:solidFill>
            <a:srgbClr val="DADBF1"/>
          </a:solidFill>
          <a:ln w="7620">
            <a:solidFill>
              <a:srgbClr val="B5B7E3"/>
            </a:solidFill>
            <a:prstDash val="solid"/>
          </a:ln>
        </p:spPr>
      </p:sp>
      <p:sp>
        <p:nvSpPr>
          <p:cNvPr id="8" name="Text 6"/>
          <p:cNvSpPr/>
          <p:nvPr/>
        </p:nvSpPr>
        <p:spPr>
          <a:xfrm>
            <a:off x="3277791" y="4730318"/>
            <a:ext cx="1632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2248376" y="5937835"/>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Code changes</a:t>
            </a:r>
            <a:endParaRPr lang="en-US" sz="2187" dirty="0"/>
          </a:p>
        </p:txBody>
      </p:sp>
      <p:sp>
        <p:nvSpPr>
          <p:cNvPr id="10" name="Text 8"/>
          <p:cNvSpPr/>
          <p:nvPr/>
        </p:nvSpPr>
        <p:spPr>
          <a:xfrm>
            <a:off x="1055370" y="6494614"/>
            <a:ext cx="4607957" cy="79374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Developers make changes to the code and push them to the source control repository.</a:t>
            </a:r>
            <a:endParaRPr lang="en-US" sz="1750" dirty="0"/>
          </a:p>
        </p:txBody>
      </p:sp>
      <p:sp>
        <p:nvSpPr>
          <p:cNvPr id="11" name="Shape 9"/>
          <p:cNvSpPr/>
          <p:nvPr/>
        </p:nvSpPr>
        <p:spPr>
          <a:xfrm>
            <a:off x="5974378" y="4173421"/>
            <a:ext cx="44410" cy="771880"/>
          </a:xfrm>
          <a:prstGeom prst="rect">
            <a:avLst/>
          </a:prstGeom>
          <a:solidFill>
            <a:srgbClr val="B5B7E3"/>
          </a:solidFill>
          <a:ln/>
        </p:spPr>
      </p:sp>
      <p:sp>
        <p:nvSpPr>
          <p:cNvPr id="12" name="Shape 10"/>
          <p:cNvSpPr/>
          <p:nvPr/>
        </p:nvSpPr>
        <p:spPr>
          <a:xfrm>
            <a:off x="5746671" y="4697226"/>
            <a:ext cx="499943" cy="496267"/>
          </a:xfrm>
          <a:prstGeom prst="roundRect">
            <a:avLst>
              <a:gd name="adj" fmla="val 11055"/>
            </a:avLst>
          </a:prstGeom>
          <a:solidFill>
            <a:srgbClr val="DADBF1"/>
          </a:solidFill>
          <a:ln w="7620">
            <a:solidFill>
              <a:srgbClr val="B5B7E3"/>
            </a:solidFill>
            <a:prstDash val="solid"/>
          </a:ln>
        </p:spPr>
      </p:sp>
      <p:sp>
        <p:nvSpPr>
          <p:cNvPr id="13" name="Text 11"/>
          <p:cNvSpPr/>
          <p:nvPr/>
        </p:nvSpPr>
        <p:spPr>
          <a:xfrm>
            <a:off x="5895975" y="4730318"/>
            <a:ext cx="2013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4885611" y="2205370"/>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Build and test</a:t>
            </a:r>
            <a:endParaRPr lang="en-US" sz="2187" dirty="0"/>
          </a:p>
        </p:txBody>
      </p:sp>
      <p:sp>
        <p:nvSpPr>
          <p:cNvPr id="15" name="Text 13"/>
          <p:cNvSpPr/>
          <p:nvPr/>
        </p:nvSpPr>
        <p:spPr>
          <a:xfrm>
            <a:off x="3692604" y="2762149"/>
            <a:ext cx="4607957" cy="119061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A CI server automatically pulls the code, builds it, and runs automated tests to detect issues.</a:t>
            </a:r>
            <a:endParaRPr lang="en-US" sz="1750" dirty="0"/>
          </a:p>
        </p:txBody>
      </p:sp>
      <p:sp>
        <p:nvSpPr>
          <p:cNvPr id="16" name="Shape 14"/>
          <p:cNvSpPr/>
          <p:nvPr/>
        </p:nvSpPr>
        <p:spPr>
          <a:xfrm>
            <a:off x="8611612" y="4945300"/>
            <a:ext cx="44410" cy="771880"/>
          </a:xfrm>
          <a:prstGeom prst="rect">
            <a:avLst/>
          </a:prstGeom>
          <a:solidFill>
            <a:srgbClr val="B5B7E3"/>
          </a:solidFill>
          <a:ln/>
        </p:spPr>
      </p:sp>
      <p:sp>
        <p:nvSpPr>
          <p:cNvPr id="17" name="Shape 15"/>
          <p:cNvSpPr/>
          <p:nvPr/>
        </p:nvSpPr>
        <p:spPr>
          <a:xfrm>
            <a:off x="8383905" y="4697226"/>
            <a:ext cx="499943" cy="496267"/>
          </a:xfrm>
          <a:prstGeom prst="roundRect">
            <a:avLst>
              <a:gd name="adj" fmla="val 11055"/>
            </a:avLst>
          </a:prstGeom>
          <a:solidFill>
            <a:srgbClr val="DADBF1"/>
          </a:solidFill>
          <a:ln w="7620">
            <a:solidFill>
              <a:srgbClr val="B5B7E3"/>
            </a:solidFill>
            <a:prstDash val="solid"/>
          </a:ln>
        </p:spPr>
      </p:sp>
      <p:sp>
        <p:nvSpPr>
          <p:cNvPr id="18" name="Text 16"/>
          <p:cNvSpPr/>
          <p:nvPr/>
        </p:nvSpPr>
        <p:spPr>
          <a:xfrm>
            <a:off x="8529399" y="4730318"/>
            <a:ext cx="20895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7522845" y="5937835"/>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Deploy</a:t>
            </a:r>
            <a:endParaRPr lang="en-US" sz="2187" dirty="0"/>
          </a:p>
        </p:txBody>
      </p:sp>
      <p:sp>
        <p:nvSpPr>
          <p:cNvPr id="20" name="Text 18"/>
          <p:cNvSpPr/>
          <p:nvPr/>
        </p:nvSpPr>
        <p:spPr>
          <a:xfrm>
            <a:off x="6329839" y="6494614"/>
            <a:ext cx="4607957" cy="119061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If the tests pass, the new code is automatically deployed to production, making it available to users.</a:t>
            </a:r>
            <a:endParaRPr lang="en-US" sz="1750" dirty="0"/>
          </a:p>
        </p:txBody>
      </p:sp>
      <p:sp>
        <p:nvSpPr>
          <p:cNvPr id="21" name="Shape 19"/>
          <p:cNvSpPr/>
          <p:nvPr/>
        </p:nvSpPr>
        <p:spPr>
          <a:xfrm>
            <a:off x="11248846" y="4173421"/>
            <a:ext cx="44410" cy="771880"/>
          </a:xfrm>
          <a:prstGeom prst="rect">
            <a:avLst/>
          </a:prstGeom>
          <a:solidFill>
            <a:srgbClr val="B5B7E3"/>
          </a:solidFill>
          <a:ln/>
        </p:spPr>
      </p:sp>
      <p:sp>
        <p:nvSpPr>
          <p:cNvPr id="22" name="Shape 20"/>
          <p:cNvSpPr/>
          <p:nvPr/>
        </p:nvSpPr>
        <p:spPr>
          <a:xfrm>
            <a:off x="11021139" y="4697226"/>
            <a:ext cx="499943" cy="496267"/>
          </a:xfrm>
          <a:prstGeom prst="roundRect">
            <a:avLst>
              <a:gd name="adj" fmla="val 11055"/>
            </a:avLst>
          </a:prstGeom>
          <a:solidFill>
            <a:srgbClr val="DADBF1"/>
          </a:solidFill>
          <a:ln w="7620">
            <a:solidFill>
              <a:srgbClr val="B5B7E3"/>
            </a:solidFill>
            <a:prstDash val="solid"/>
          </a:ln>
        </p:spPr>
      </p:sp>
      <p:sp>
        <p:nvSpPr>
          <p:cNvPr id="23" name="Text 21"/>
          <p:cNvSpPr/>
          <p:nvPr/>
        </p:nvSpPr>
        <p:spPr>
          <a:xfrm>
            <a:off x="11159014" y="4730318"/>
            <a:ext cx="22419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24" name="Text 22"/>
          <p:cNvSpPr/>
          <p:nvPr/>
        </p:nvSpPr>
        <p:spPr>
          <a:xfrm>
            <a:off x="10160079" y="1808498"/>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Feedback</a:t>
            </a:r>
            <a:endParaRPr lang="en-US" sz="2187" dirty="0"/>
          </a:p>
        </p:txBody>
      </p:sp>
      <p:sp>
        <p:nvSpPr>
          <p:cNvPr id="25" name="Text 23"/>
          <p:cNvSpPr/>
          <p:nvPr/>
        </p:nvSpPr>
        <p:spPr>
          <a:xfrm>
            <a:off x="8967073" y="2365277"/>
            <a:ext cx="4607957"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CI provides immediate feedback to developers and identifies issues early in the development process, reducing the time and effort required to fix errors.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183269"/>
            <a:ext cx="6474738"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CI Tools and Frameworks</a:t>
            </a:r>
            <a:endParaRPr lang="en-US" sz="4374" dirty="0"/>
          </a:p>
        </p:txBody>
      </p:sp>
      <p:sp>
        <p:nvSpPr>
          <p:cNvPr id="5" name="Shape 3"/>
          <p:cNvSpPr/>
          <p:nvPr/>
        </p:nvSpPr>
        <p:spPr>
          <a:xfrm>
            <a:off x="833199" y="3385231"/>
            <a:ext cx="4173260" cy="2600469"/>
          </a:xfrm>
          <a:prstGeom prst="roundRect">
            <a:avLst>
              <a:gd name="adj" fmla="val 2110"/>
            </a:avLst>
          </a:prstGeom>
          <a:solidFill>
            <a:srgbClr val="DADBF1"/>
          </a:solidFill>
          <a:ln w="7620">
            <a:solidFill>
              <a:srgbClr val="B5B7E3"/>
            </a:solidFill>
            <a:prstDash val="solid"/>
          </a:ln>
        </p:spPr>
      </p:sp>
      <p:sp>
        <p:nvSpPr>
          <p:cNvPr id="6" name="Text 4"/>
          <p:cNvSpPr/>
          <p:nvPr/>
        </p:nvSpPr>
        <p:spPr>
          <a:xfrm>
            <a:off x="1062990" y="3613332"/>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Jenkins</a:t>
            </a:r>
            <a:endParaRPr lang="en-US" sz="2187" dirty="0"/>
          </a:p>
        </p:txBody>
      </p:sp>
      <p:sp>
        <p:nvSpPr>
          <p:cNvPr id="7" name="Text 5"/>
          <p:cNvSpPr/>
          <p:nvPr/>
        </p:nvSpPr>
        <p:spPr>
          <a:xfrm>
            <a:off x="1062990" y="4170112"/>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An open-source automation server that supports continuous integration and continuous delivery.</a:t>
            </a:r>
            <a:endParaRPr lang="en-US" sz="1750" dirty="0"/>
          </a:p>
        </p:txBody>
      </p:sp>
      <p:sp>
        <p:nvSpPr>
          <p:cNvPr id="8" name="Shape 6"/>
          <p:cNvSpPr/>
          <p:nvPr/>
        </p:nvSpPr>
        <p:spPr>
          <a:xfrm>
            <a:off x="5228630" y="3385231"/>
            <a:ext cx="4173260" cy="2600469"/>
          </a:xfrm>
          <a:prstGeom prst="roundRect">
            <a:avLst>
              <a:gd name="adj" fmla="val 2110"/>
            </a:avLst>
          </a:prstGeom>
          <a:solidFill>
            <a:srgbClr val="DADBF1"/>
          </a:solidFill>
          <a:ln w="7620">
            <a:solidFill>
              <a:srgbClr val="B5B7E3"/>
            </a:solidFill>
            <a:prstDash val="solid"/>
          </a:ln>
        </p:spPr>
      </p:sp>
      <p:sp>
        <p:nvSpPr>
          <p:cNvPr id="9" name="Text 7"/>
          <p:cNvSpPr/>
          <p:nvPr/>
        </p:nvSpPr>
        <p:spPr>
          <a:xfrm>
            <a:off x="5458420" y="3613332"/>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Travis CI</a:t>
            </a:r>
            <a:endParaRPr lang="en-US" sz="2187" dirty="0"/>
          </a:p>
        </p:txBody>
      </p:sp>
      <p:sp>
        <p:nvSpPr>
          <p:cNvPr id="10" name="Text 8"/>
          <p:cNvSpPr/>
          <p:nvPr/>
        </p:nvSpPr>
        <p:spPr>
          <a:xfrm>
            <a:off x="5458420" y="4170112"/>
            <a:ext cx="3713678"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 cloud-based CI tool that integrates with GitHub and Bitbucket to provide automated testing and deployment for web and mobile apps.</a:t>
            </a:r>
            <a:endParaRPr lang="en-US" sz="1750" dirty="0"/>
          </a:p>
        </p:txBody>
      </p:sp>
      <p:sp>
        <p:nvSpPr>
          <p:cNvPr id="11" name="Shape 9"/>
          <p:cNvSpPr/>
          <p:nvPr/>
        </p:nvSpPr>
        <p:spPr>
          <a:xfrm>
            <a:off x="9624060" y="3385231"/>
            <a:ext cx="4173260" cy="2600469"/>
          </a:xfrm>
          <a:prstGeom prst="roundRect">
            <a:avLst>
              <a:gd name="adj" fmla="val 2110"/>
            </a:avLst>
          </a:prstGeom>
          <a:solidFill>
            <a:srgbClr val="DADBF1"/>
          </a:solidFill>
          <a:ln w="7620">
            <a:solidFill>
              <a:srgbClr val="B5B7E3"/>
            </a:solidFill>
            <a:prstDash val="solid"/>
          </a:ln>
        </p:spPr>
      </p:sp>
      <p:sp>
        <p:nvSpPr>
          <p:cNvPr id="12" name="Text 10"/>
          <p:cNvSpPr/>
          <p:nvPr/>
        </p:nvSpPr>
        <p:spPr>
          <a:xfrm>
            <a:off x="9853851" y="3613332"/>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CircleCI</a:t>
            </a:r>
            <a:endParaRPr lang="en-US" sz="2187" dirty="0"/>
          </a:p>
        </p:txBody>
      </p:sp>
      <p:sp>
        <p:nvSpPr>
          <p:cNvPr id="13" name="Text 11"/>
          <p:cNvSpPr/>
          <p:nvPr/>
        </p:nvSpPr>
        <p:spPr>
          <a:xfrm>
            <a:off x="9853851" y="4170112"/>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 modern continuous integration and deployment platform with a focus on speed and scalability.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839955"/>
            <a:ext cx="501598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Best Practices of CI</a:t>
            </a:r>
            <a:endParaRPr lang="en-US" sz="4374" dirty="0"/>
          </a:p>
        </p:txBody>
      </p:sp>
      <p:pic>
        <p:nvPicPr>
          <p:cNvPr id="5" name="Image 0" descr="preencoded.png"/>
          <p:cNvPicPr>
            <a:picLocks noChangeAspect="1"/>
          </p:cNvPicPr>
          <p:nvPr/>
        </p:nvPicPr>
        <p:blipFill>
          <a:blip r:embed="rId3"/>
          <a:stretch>
            <a:fillRect/>
          </a:stretch>
        </p:blipFill>
        <p:spPr>
          <a:xfrm>
            <a:off x="1475542" y="2041917"/>
            <a:ext cx="2888575" cy="2867336"/>
          </a:xfrm>
          <a:prstGeom prst="rect">
            <a:avLst/>
          </a:prstGeom>
        </p:spPr>
      </p:pic>
      <p:sp>
        <p:nvSpPr>
          <p:cNvPr id="6" name="Text 3"/>
          <p:cNvSpPr/>
          <p:nvPr/>
        </p:nvSpPr>
        <p:spPr>
          <a:xfrm>
            <a:off x="1808798" y="5184865"/>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Automation</a:t>
            </a:r>
            <a:endParaRPr lang="en-US" sz="2187" dirty="0"/>
          </a:p>
        </p:txBody>
      </p:sp>
      <p:sp>
        <p:nvSpPr>
          <p:cNvPr id="7" name="Text 4"/>
          <p:cNvSpPr/>
          <p:nvPr/>
        </p:nvSpPr>
        <p:spPr>
          <a:xfrm>
            <a:off x="833199" y="5741645"/>
            <a:ext cx="4173260" cy="119061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Automate as many tasks as possible, including testing, building, and deployment.</a:t>
            </a:r>
            <a:endParaRPr lang="en-US" sz="1750" dirty="0"/>
          </a:p>
        </p:txBody>
      </p:sp>
      <p:pic>
        <p:nvPicPr>
          <p:cNvPr id="8" name="Image 1" descr="preencoded.png"/>
          <p:cNvPicPr>
            <a:picLocks noChangeAspect="1"/>
          </p:cNvPicPr>
          <p:nvPr/>
        </p:nvPicPr>
        <p:blipFill>
          <a:blip r:embed="rId4"/>
          <a:stretch>
            <a:fillRect/>
          </a:stretch>
        </p:blipFill>
        <p:spPr>
          <a:xfrm>
            <a:off x="5870972" y="2041917"/>
            <a:ext cx="2888575" cy="2867336"/>
          </a:xfrm>
          <a:prstGeom prst="rect">
            <a:avLst/>
          </a:prstGeom>
        </p:spPr>
      </p:pic>
      <p:sp>
        <p:nvSpPr>
          <p:cNvPr id="9" name="Text 5"/>
          <p:cNvSpPr/>
          <p:nvPr/>
        </p:nvSpPr>
        <p:spPr>
          <a:xfrm>
            <a:off x="6204228" y="5184865"/>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Collaboration</a:t>
            </a:r>
            <a:endParaRPr lang="en-US" sz="2187" dirty="0"/>
          </a:p>
        </p:txBody>
      </p:sp>
      <p:sp>
        <p:nvSpPr>
          <p:cNvPr id="10" name="Text 6"/>
          <p:cNvSpPr/>
          <p:nvPr/>
        </p:nvSpPr>
        <p:spPr>
          <a:xfrm>
            <a:off x="5228630" y="5741645"/>
            <a:ext cx="4173260"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Encourage open communication and collaboration among team members to foster a sense of shared ownership and responsibility.</a:t>
            </a:r>
            <a:endParaRPr lang="en-US" sz="1750" dirty="0"/>
          </a:p>
        </p:txBody>
      </p:sp>
      <p:pic>
        <p:nvPicPr>
          <p:cNvPr id="11" name="Image 2" descr="preencoded.png"/>
          <p:cNvPicPr>
            <a:picLocks noChangeAspect="1"/>
          </p:cNvPicPr>
          <p:nvPr/>
        </p:nvPicPr>
        <p:blipFill>
          <a:blip r:embed="rId5"/>
          <a:stretch>
            <a:fillRect/>
          </a:stretch>
        </p:blipFill>
        <p:spPr>
          <a:xfrm>
            <a:off x="10266402" y="2041917"/>
            <a:ext cx="2888575" cy="2867336"/>
          </a:xfrm>
          <a:prstGeom prst="rect">
            <a:avLst/>
          </a:prstGeom>
        </p:spPr>
      </p:pic>
      <p:sp>
        <p:nvSpPr>
          <p:cNvPr id="12" name="Text 7"/>
          <p:cNvSpPr/>
          <p:nvPr/>
        </p:nvSpPr>
        <p:spPr>
          <a:xfrm>
            <a:off x="10599658" y="5184865"/>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Monitoring</a:t>
            </a:r>
            <a:endParaRPr lang="en-US" sz="2187" dirty="0"/>
          </a:p>
        </p:txBody>
      </p:sp>
      <p:sp>
        <p:nvSpPr>
          <p:cNvPr id="13" name="Text 8"/>
          <p:cNvSpPr/>
          <p:nvPr/>
        </p:nvSpPr>
        <p:spPr>
          <a:xfrm>
            <a:off x="9624060" y="5741645"/>
            <a:ext cx="4173260"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Establish a monitoring system to track changes in performance and coverage, and to determine whether automated tests are successful.</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235646"/>
            <a:ext cx="4443889"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Challenges of CI</a:t>
            </a:r>
            <a:endParaRPr lang="en-US" sz="4374" dirty="0"/>
          </a:p>
        </p:txBody>
      </p:sp>
      <p:sp>
        <p:nvSpPr>
          <p:cNvPr id="5" name="Shape 3"/>
          <p:cNvSpPr/>
          <p:nvPr/>
        </p:nvSpPr>
        <p:spPr>
          <a:xfrm>
            <a:off x="7293054" y="2437608"/>
            <a:ext cx="44410" cy="4495717"/>
          </a:xfrm>
          <a:prstGeom prst="rect">
            <a:avLst/>
          </a:prstGeom>
          <a:solidFill>
            <a:srgbClr val="B5B7E3"/>
          </a:solidFill>
          <a:ln/>
        </p:spPr>
      </p:sp>
      <p:sp>
        <p:nvSpPr>
          <p:cNvPr id="6" name="Shape 4"/>
          <p:cNvSpPr/>
          <p:nvPr/>
        </p:nvSpPr>
        <p:spPr>
          <a:xfrm>
            <a:off x="7565172" y="2870350"/>
            <a:ext cx="777597" cy="44084"/>
          </a:xfrm>
          <a:prstGeom prst="rect">
            <a:avLst/>
          </a:prstGeom>
          <a:solidFill>
            <a:srgbClr val="B5B7E3"/>
          </a:solidFill>
          <a:ln/>
        </p:spPr>
      </p:sp>
      <p:sp>
        <p:nvSpPr>
          <p:cNvPr id="7" name="Shape 5"/>
          <p:cNvSpPr/>
          <p:nvPr/>
        </p:nvSpPr>
        <p:spPr>
          <a:xfrm>
            <a:off x="7065228" y="2644317"/>
            <a:ext cx="499943" cy="496267"/>
          </a:xfrm>
          <a:prstGeom prst="roundRect">
            <a:avLst>
              <a:gd name="adj" fmla="val 11055"/>
            </a:avLst>
          </a:prstGeom>
          <a:solidFill>
            <a:srgbClr val="DADBF1"/>
          </a:solidFill>
          <a:ln w="7620">
            <a:solidFill>
              <a:srgbClr val="B5B7E3"/>
            </a:solidFill>
            <a:prstDash val="solid"/>
          </a:ln>
        </p:spPr>
      </p:sp>
      <p:sp>
        <p:nvSpPr>
          <p:cNvPr id="8" name="Text 6"/>
          <p:cNvSpPr/>
          <p:nvPr/>
        </p:nvSpPr>
        <p:spPr>
          <a:xfrm>
            <a:off x="7233583" y="2677409"/>
            <a:ext cx="1632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658145"/>
            <a:ext cx="2221944" cy="358343"/>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Legacy code</a:t>
            </a:r>
            <a:endParaRPr lang="en-US" sz="2187" dirty="0"/>
          </a:p>
        </p:txBody>
      </p:sp>
      <p:sp>
        <p:nvSpPr>
          <p:cNvPr id="10" name="Text 8"/>
          <p:cNvSpPr/>
          <p:nvPr/>
        </p:nvSpPr>
        <p:spPr>
          <a:xfrm>
            <a:off x="8537258" y="3214924"/>
            <a:ext cx="5259943" cy="793744"/>
          </a:xfrm>
          <a:prstGeom prst="rect">
            <a:avLst/>
          </a:prstGeom>
          <a:noFill/>
          <a:ln/>
        </p:spPr>
        <p:txBody>
          <a:bodyPr wrap="squar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Legacy code may not be designed for automated testing, making it challenging to integrate with CI.</a:t>
            </a:r>
            <a:endParaRPr lang="en-US" sz="1750" dirty="0"/>
          </a:p>
        </p:txBody>
      </p:sp>
      <p:sp>
        <p:nvSpPr>
          <p:cNvPr id="11" name="Shape 9"/>
          <p:cNvSpPr/>
          <p:nvPr/>
        </p:nvSpPr>
        <p:spPr>
          <a:xfrm>
            <a:off x="6287631" y="3973035"/>
            <a:ext cx="777597" cy="44084"/>
          </a:xfrm>
          <a:prstGeom prst="rect">
            <a:avLst/>
          </a:prstGeom>
          <a:solidFill>
            <a:srgbClr val="B5B7E3"/>
          </a:solidFill>
          <a:ln/>
        </p:spPr>
      </p:sp>
      <p:sp>
        <p:nvSpPr>
          <p:cNvPr id="12" name="Shape 10"/>
          <p:cNvSpPr/>
          <p:nvPr/>
        </p:nvSpPr>
        <p:spPr>
          <a:xfrm>
            <a:off x="7065228" y="3747002"/>
            <a:ext cx="499943" cy="496267"/>
          </a:xfrm>
          <a:prstGeom prst="roundRect">
            <a:avLst>
              <a:gd name="adj" fmla="val 11055"/>
            </a:avLst>
          </a:prstGeom>
          <a:solidFill>
            <a:srgbClr val="DADBF1"/>
          </a:solidFill>
          <a:ln w="7620">
            <a:solidFill>
              <a:srgbClr val="B5B7E3"/>
            </a:solidFill>
            <a:prstDash val="solid"/>
          </a:ln>
        </p:spPr>
      </p:sp>
      <p:sp>
        <p:nvSpPr>
          <p:cNvPr id="13" name="Text 11"/>
          <p:cNvSpPr/>
          <p:nvPr/>
        </p:nvSpPr>
        <p:spPr>
          <a:xfrm>
            <a:off x="7214533" y="3780094"/>
            <a:ext cx="2013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871198" y="3760830"/>
            <a:ext cx="2221944" cy="358343"/>
          </a:xfrm>
          <a:prstGeom prst="rect">
            <a:avLst/>
          </a:prstGeom>
          <a:noFill/>
          <a:ln/>
        </p:spPr>
        <p:txBody>
          <a:bodyPr wrap="none" rtlCol="0" anchor="t"/>
          <a:lstStyle/>
          <a:p>
            <a:pPr marL="0" indent="0" algn="r">
              <a:lnSpc>
                <a:spcPts val="2843"/>
              </a:lnSpc>
              <a:buNone/>
            </a:pPr>
            <a:r>
              <a:rPr lang="en-US" sz="2187" b="1" kern="0" spc="-66" dirty="0">
                <a:solidFill>
                  <a:srgbClr val="272525"/>
                </a:solidFill>
                <a:latin typeface="Inter" pitchFamily="34" charset="0"/>
                <a:ea typeface="Inter" pitchFamily="34" charset="-122"/>
                <a:cs typeface="Inter" pitchFamily="34" charset="-120"/>
              </a:rPr>
              <a:t>Siloed teams</a:t>
            </a:r>
            <a:endParaRPr lang="en-US" sz="2187" dirty="0"/>
          </a:p>
        </p:txBody>
      </p:sp>
      <p:sp>
        <p:nvSpPr>
          <p:cNvPr id="15" name="Text 13"/>
          <p:cNvSpPr/>
          <p:nvPr/>
        </p:nvSpPr>
        <p:spPr>
          <a:xfrm>
            <a:off x="833199" y="4317609"/>
            <a:ext cx="5259943" cy="1190616"/>
          </a:xfrm>
          <a:prstGeom prst="rect">
            <a:avLst/>
          </a:prstGeom>
          <a:noFill/>
          <a:ln/>
        </p:spPr>
        <p:txBody>
          <a:bodyPr wrap="square" rtlCol="0" anchor="t"/>
          <a:lstStyle/>
          <a:p>
            <a:pPr marL="0" indent="0" algn="r">
              <a:lnSpc>
                <a:spcPts val="3149"/>
              </a:lnSpc>
              <a:buNone/>
            </a:pPr>
            <a:r>
              <a:rPr lang="en-US" sz="1750" kern="0" spc="-35" dirty="0">
                <a:solidFill>
                  <a:srgbClr val="272525"/>
                </a:solidFill>
                <a:latin typeface="Inter" pitchFamily="34" charset="0"/>
                <a:ea typeface="Inter" pitchFamily="34" charset="-122"/>
                <a:cs typeface="Inter" pitchFamily="34" charset="-120"/>
              </a:rPr>
              <a:t>Teams that are not used to working together may not be as open to collaboration, making it harder to adopt CI practices.</a:t>
            </a:r>
            <a:endParaRPr lang="en-US" sz="1750" dirty="0"/>
          </a:p>
        </p:txBody>
      </p:sp>
      <p:sp>
        <p:nvSpPr>
          <p:cNvPr id="16" name="Shape 14"/>
          <p:cNvSpPr/>
          <p:nvPr/>
        </p:nvSpPr>
        <p:spPr>
          <a:xfrm>
            <a:off x="7565172" y="5177479"/>
            <a:ext cx="777597" cy="44084"/>
          </a:xfrm>
          <a:prstGeom prst="rect">
            <a:avLst/>
          </a:prstGeom>
          <a:solidFill>
            <a:srgbClr val="B5B7E3"/>
          </a:solidFill>
          <a:ln/>
        </p:spPr>
      </p:sp>
      <p:sp>
        <p:nvSpPr>
          <p:cNvPr id="17" name="Shape 15"/>
          <p:cNvSpPr/>
          <p:nvPr/>
        </p:nvSpPr>
        <p:spPr>
          <a:xfrm>
            <a:off x="7065228" y="4951446"/>
            <a:ext cx="499943" cy="496267"/>
          </a:xfrm>
          <a:prstGeom prst="roundRect">
            <a:avLst>
              <a:gd name="adj" fmla="val 11055"/>
            </a:avLst>
          </a:prstGeom>
          <a:solidFill>
            <a:srgbClr val="DADBF1"/>
          </a:solidFill>
          <a:ln w="7620">
            <a:solidFill>
              <a:srgbClr val="B5B7E3"/>
            </a:solidFill>
            <a:prstDash val="solid"/>
          </a:ln>
        </p:spPr>
      </p:sp>
      <p:sp>
        <p:nvSpPr>
          <p:cNvPr id="18" name="Text 16"/>
          <p:cNvSpPr/>
          <p:nvPr/>
        </p:nvSpPr>
        <p:spPr>
          <a:xfrm>
            <a:off x="7210723" y="4984538"/>
            <a:ext cx="20895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4965274"/>
            <a:ext cx="2221944" cy="358343"/>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Complexity</a:t>
            </a:r>
            <a:endParaRPr lang="en-US" sz="2187" dirty="0"/>
          </a:p>
        </p:txBody>
      </p:sp>
      <p:sp>
        <p:nvSpPr>
          <p:cNvPr id="20" name="Text 18"/>
          <p:cNvSpPr/>
          <p:nvPr/>
        </p:nvSpPr>
        <p:spPr>
          <a:xfrm>
            <a:off x="8537258" y="5522053"/>
            <a:ext cx="5259943" cy="1190616"/>
          </a:xfrm>
          <a:prstGeom prst="rect">
            <a:avLst/>
          </a:prstGeom>
          <a:noFill/>
          <a:ln/>
        </p:spPr>
        <p:txBody>
          <a:bodyPr wrap="squar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Large, complex systems can be challenging to integrate and test, requiring careful planning and execution.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183269"/>
            <a:ext cx="6944320"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 and Next Steps</a:t>
            </a:r>
            <a:endParaRPr lang="en-US" sz="4374" dirty="0"/>
          </a:p>
        </p:txBody>
      </p:sp>
      <p:sp>
        <p:nvSpPr>
          <p:cNvPr id="5" name="Shape 3"/>
          <p:cNvSpPr/>
          <p:nvPr/>
        </p:nvSpPr>
        <p:spPr>
          <a:xfrm>
            <a:off x="833199" y="3385231"/>
            <a:ext cx="4173260" cy="2600469"/>
          </a:xfrm>
          <a:prstGeom prst="roundRect">
            <a:avLst>
              <a:gd name="adj" fmla="val 2110"/>
            </a:avLst>
          </a:prstGeom>
          <a:solidFill>
            <a:srgbClr val="DADBF1"/>
          </a:solidFill>
          <a:ln w="7620">
            <a:solidFill>
              <a:srgbClr val="B5B7E3"/>
            </a:solidFill>
            <a:prstDash val="solid"/>
          </a:ln>
        </p:spPr>
      </p:sp>
      <p:sp>
        <p:nvSpPr>
          <p:cNvPr id="6" name="Text 4"/>
          <p:cNvSpPr/>
          <p:nvPr/>
        </p:nvSpPr>
        <p:spPr>
          <a:xfrm>
            <a:off x="1062990" y="3613332"/>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Try it out</a:t>
            </a:r>
            <a:endParaRPr lang="en-US" sz="2187" dirty="0"/>
          </a:p>
        </p:txBody>
      </p:sp>
      <p:sp>
        <p:nvSpPr>
          <p:cNvPr id="7" name="Text 5"/>
          <p:cNvSpPr/>
          <p:nvPr/>
        </p:nvSpPr>
        <p:spPr>
          <a:xfrm>
            <a:off x="1062990" y="4170112"/>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Start by setting up a simple CI pipeline to build and test your code automatically.</a:t>
            </a:r>
            <a:endParaRPr lang="en-US" sz="1750" dirty="0"/>
          </a:p>
        </p:txBody>
      </p:sp>
      <p:sp>
        <p:nvSpPr>
          <p:cNvPr id="8" name="Shape 6"/>
          <p:cNvSpPr/>
          <p:nvPr/>
        </p:nvSpPr>
        <p:spPr>
          <a:xfrm>
            <a:off x="5228630" y="3385231"/>
            <a:ext cx="4173260" cy="2600469"/>
          </a:xfrm>
          <a:prstGeom prst="roundRect">
            <a:avLst>
              <a:gd name="adj" fmla="val 2110"/>
            </a:avLst>
          </a:prstGeom>
          <a:solidFill>
            <a:srgbClr val="DADBF1"/>
          </a:solidFill>
          <a:ln w="7620">
            <a:solidFill>
              <a:srgbClr val="B5B7E3"/>
            </a:solidFill>
            <a:prstDash val="solid"/>
          </a:ln>
        </p:spPr>
      </p:sp>
      <p:sp>
        <p:nvSpPr>
          <p:cNvPr id="9" name="Text 7"/>
          <p:cNvSpPr/>
          <p:nvPr/>
        </p:nvSpPr>
        <p:spPr>
          <a:xfrm>
            <a:off x="5458420" y="3613332"/>
            <a:ext cx="3230523"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Continuous Improvement</a:t>
            </a:r>
            <a:endParaRPr lang="en-US" sz="2187" dirty="0"/>
          </a:p>
        </p:txBody>
      </p:sp>
      <p:sp>
        <p:nvSpPr>
          <p:cNvPr id="10" name="Text 8"/>
          <p:cNvSpPr/>
          <p:nvPr/>
        </p:nvSpPr>
        <p:spPr>
          <a:xfrm>
            <a:off x="5458420" y="4170112"/>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Remember that CI is an ongoing process that requires continuous attention and improvement.</a:t>
            </a:r>
            <a:endParaRPr lang="en-US" sz="1750" dirty="0"/>
          </a:p>
        </p:txBody>
      </p:sp>
      <p:sp>
        <p:nvSpPr>
          <p:cNvPr id="11" name="Shape 9"/>
          <p:cNvSpPr/>
          <p:nvPr/>
        </p:nvSpPr>
        <p:spPr>
          <a:xfrm>
            <a:off x="9624060" y="3385231"/>
            <a:ext cx="4173260" cy="2600469"/>
          </a:xfrm>
          <a:prstGeom prst="roundRect">
            <a:avLst>
              <a:gd name="adj" fmla="val 2110"/>
            </a:avLst>
          </a:prstGeom>
          <a:solidFill>
            <a:srgbClr val="DADBF1"/>
          </a:solidFill>
          <a:ln w="7620">
            <a:solidFill>
              <a:srgbClr val="B5B7E3"/>
            </a:solidFill>
            <a:prstDash val="solid"/>
          </a:ln>
        </p:spPr>
      </p:sp>
      <p:sp>
        <p:nvSpPr>
          <p:cNvPr id="12" name="Text 10"/>
          <p:cNvSpPr/>
          <p:nvPr/>
        </p:nvSpPr>
        <p:spPr>
          <a:xfrm>
            <a:off x="9853851" y="3613332"/>
            <a:ext cx="2887623"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Learn from the experts</a:t>
            </a:r>
            <a:endParaRPr lang="en-US" sz="2187" dirty="0"/>
          </a:p>
        </p:txBody>
      </p:sp>
      <p:sp>
        <p:nvSpPr>
          <p:cNvPr id="13" name="Text 11"/>
          <p:cNvSpPr/>
          <p:nvPr/>
        </p:nvSpPr>
        <p:spPr>
          <a:xfrm>
            <a:off x="9853851" y="4170112"/>
            <a:ext cx="3713678"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Seek advice from experienced developers and read up on best practices to learn how to optimize your CI pipeline.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2023-07-08T08:12:50Z</dcterms:created>
  <dcterms:modified xsi:type="dcterms:W3CDTF">2023-07-08T08:14:21Z</dcterms:modified>
</cp:coreProperties>
</file>