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34" d="100"/>
          <a:sy n="34"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6989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US"/>
          </a:p>
        </p:txBody>
      </p:sp>
      <p:sp>
        <p:nvSpPr>
          <p:cNvPr id="4" name="Text 1"/>
          <p:cNvSpPr/>
          <p:nvPr/>
        </p:nvSpPr>
        <p:spPr>
          <a:xfrm>
            <a:off x="833199" y="2127367"/>
            <a:ext cx="7477601" cy="1720331"/>
          </a:xfrm>
          <a:prstGeom prst="rect">
            <a:avLst/>
          </a:prstGeom>
          <a:noFill/>
          <a:ln/>
        </p:spPr>
        <p:txBody>
          <a:bodyPr wrap="square" rtlCol="0" anchor="t"/>
          <a:lstStyle/>
          <a:p>
            <a:pPr marL="0" indent="0">
              <a:lnSpc>
                <a:spcPts val="6823"/>
              </a:lnSpc>
              <a:buNone/>
            </a:pPr>
            <a:r>
              <a:rPr lang="en-US" sz="5249" dirty="0">
                <a:solidFill>
                  <a:srgbClr val="312F2B"/>
                </a:solidFill>
                <a:latin typeface="Georgia" pitchFamily="34" charset="0"/>
                <a:ea typeface="Georgia" pitchFamily="34" charset="-122"/>
                <a:cs typeface="Georgia" pitchFamily="34" charset="-120"/>
              </a:rPr>
              <a:t>Mastering Master and Minion</a:t>
            </a:r>
            <a:endParaRPr lang="en-US" sz="5249" dirty="0"/>
          </a:p>
        </p:txBody>
      </p:sp>
      <p:sp>
        <p:nvSpPr>
          <p:cNvPr id="5" name="Text 2"/>
          <p:cNvSpPr/>
          <p:nvPr/>
        </p:nvSpPr>
        <p:spPr>
          <a:xfrm>
            <a:off x="833199" y="4178503"/>
            <a:ext cx="7477601" cy="1190616"/>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A beginner's guide to configuring a Salt Master and Minion and running commands on a remote host securely. Learn how to streamline your system administration with Salt.</a:t>
            </a:r>
            <a:endParaRPr lang="en-US" sz="1750" dirty="0"/>
          </a:p>
        </p:txBody>
      </p:sp>
      <p:sp>
        <p:nvSpPr>
          <p:cNvPr id="6" name="Shape 3"/>
          <p:cNvSpPr/>
          <p:nvPr/>
        </p:nvSpPr>
        <p:spPr>
          <a:xfrm>
            <a:off x="833199" y="5644731"/>
            <a:ext cx="355402" cy="352788"/>
          </a:xfrm>
          <a:prstGeom prst="roundRect">
            <a:avLst>
              <a:gd name="adj" fmla="val 25916657"/>
            </a:avLst>
          </a:prstGeom>
          <a:solidFill>
            <a:srgbClr val="E697AE"/>
          </a:solidFill>
          <a:ln w="7620">
            <a:solidFill>
              <a:srgbClr val="FFFFFF"/>
            </a:solidFill>
            <a:prstDash val="solid"/>
          </a:ln>
        </p:spPr>
        <p:txBody>
          <a:bodyPr/>
          <a:lstStyle/>
          <a:p>
            <a:endParaRPr lang="en-US"/>
          </a:p>
        </p:txBody>
      </p:sp>
      <p:sp>
        <p:nvSpPr>
          <p:cNvPr id="7" name="Text 4"/>
          <p:cNvSpPr/>
          <p:nvPr/>
        </p:nvSpPr>
        <p:spPr>
          <a:xfrm>
            <a:off x="919401" y="5639649"/>
            <a:ext cx="182880" cy="363071"/>
          </a:xfrm>
          <a:prstGeom prst="rect">
            <a:avLst/>
          </a:prstGeom>
          <a:noFill/>
          <a:ln/>
        </p:spPr>
        <p:txBody>
          <a:bodyPr wrap="none" rtlCol="0" anchor="t"/>
          <a:lstStyle/>
          <a:p>
            <a:pPr marL="0" indent="0" algn="ctr">
              <a:lnSpc>
                <a:spcPts val="2880"/>
              </a:lnSpc>
              <a:buNone/>
            </a:pPr>
            <a:r>
              <a:rPr lang="en-US" sz="1152" dirty="0">
                <a:solidFill>
                  <a:srgbClr val="3C3838"/>
                </a:solidFill>
                <a:latin typeface="Lato" pitchFamily="34" charset="0"/>
                <a:ea typeface="Lato" pitchFamily="34" charset="-122"/>
                <a:cs typeface="Lato" pitchFamily="34" charset="-120"/>
              </a:rPr>
              <a:t>ek</a:t>
            </a:r>
            <a:endParaRPr lang="en-US" sz="1152" dirty="0"/>
          </a:p>
        </p:txBody>
      </p:sp>
      <p:sp>
        <p:nvSpPr>
          <p:cNvPr id="8" name="Text 5"/>
          <p:cNvSpPr/>
          <p:nvPr/>
        </p:nvSpPr>
        <p:spPr>
          <a:xfrm>
            <a:off x="1299686" y="5650168"/>
            <a:ext cx="2506980" cy="385999"/>
          </a:xfrm>
          <a:prstGeom prst="rect">
            <a:avLst/>
          </a:prstGeom>
          <a:noFill/>
          <a:ln/>
        </p:spPr>
        <p:txBody>
          <a:bodyPr wrap="none" rtlCol="0" anchor="t"/>
          <a:lstStyle/>
          <a:p>
            <a:pPr marL="0" indent="0" algn="l">
              <a:lnSpc>
                <a:spcPts val="3062"/>
              </a:lnSpc>
              <a:buNone/>
            </a:pPr>
            <a:r>
              <a:rPr lang="en-US" sz="2187" b="1" dirty="0">
                <a:solidFill>
                  <a:srgbClr val="272525"/>
                </a:solidFill>
                <a:latin typeface="Lato" pitchFamily="34" charset="0"/>
                <a:ea typeface="Lato" pitchFamily="34" charset="-122"/>
                <a:cs typeface="Lato" pitchFamily="34" charset="-120"/>
              </a:rPr>
              <a:t>By Charanjit Singh</a:t>
            </a:r>
            <a:endParaRPr lang="en-US" sz="2187" dirty="0"/>
          </a:p>
        </p:txBody>
      </p:sp>
      <p:pic>
        <p:nvPicPr>
          <p:cNvPr id="9" name="Image 1" descr="preencoded.png"/>
          <p:cNvPicPr>
            <a:picLocks noChangeAspect="1"/>
          </p:cNvPicPr>
          <p:nvPr/>
        </p:nvPicPr>
        <p:blipFill>
          <a:blip r:embed="rId4"/>
          <a:stretch>
            <a:fillRect/>
          </a:stretch>
        </p:blipFill>
        <p:spPr>
          <a:xfrm>
            <a:off x="9144000" y="0"/>
            <a:ext cx="5486400" cy="816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US"/>
          </a:p>
        </p:txBody>
      </p:sp>
      <p:sp>
        <p:nvSpPr>
          <p:cNvPr id="4" name="Text 1"/>
          <p:cNvSpPr/>
          <p:nvPr/>
        </p:nvSpPr>
        <p:spPr>
          <a:xfrm>
            <a:off x="738783" y="543660"/>
            <a:ext cx="3940373" cy="635610"/>
          </a:xfrm>
          <a:prstGeom prst="rect">
            <a:avLst/>
          </a:prstGeom>
          <a:noFill/>
          <a:ln/>
        </p:spPr>
        <p:txBody>
          <a:bodyPr wrap="none" rtlCol="0" anchor="t"/>
          <a:lstStyle/>
          <a:p>
            <a:pPr marL="0" indent="0">
              <a:lnSpc>
                <a:spcPts val="5042"/>
              </a:lnSpc>
              <a:buNone/>
            </a:pPr>
            <a:r>
              <a:rPr lang="en-US" sz="3878" dirty="0">
                <a:solidFill>
                  <a:srgbClr val="312F2B"/>
                </a:solidFill>
                <a:latin typeface="Georgia" pitchFamily="34" charset="0"/>
                <a:ea typeface="Georgia" pitchFamily="34" charset="-122"/>
                <a:cs typeface="Georgia" pitchFamily="34" charset="-120"/>
              </a:rPr>
              <a:t>What is Salt?</a:t>
            </a:r>
            <a:endParaRPr lang="en-US" sz="3878" dirty="0"/>
          </a:p>
        </p:txBody>
      </p:sp>
      <p:sp>
        <p:nvSpPr>
          <p:cNvPr id="5" name="Text 2"/>
          <p:cNvSpPr/>
          <p:nvPr/>
        </p:nvSpPr>
        <p:spPr>
          <a:xfrm>
            <a:off x="738783" y="1609471"/>
            <a:ext cx="13152834" cy="352079"/>
          </a:xfrm>
          <a:prstGeom prst="rect">
            <a:avLst/>
          </a:prstGeom>
          <a:noFill/>
          <a:ln/>
        </p:spPr>
        <p:txBody>
          <a:bodyPr wrap="none" rtlCol="0" anchor="t"/>
          <a:lstStyle/>
          <a:p>
            <a:pPr marL="0" indent="0">
              <a:lnSpc>
                <a:spcPts val="2792"/>
              </a:lnSpc>
              <a:buNone/>
            </a:pPr>
            <a:r>
              <a:rPr lang="en-US" sz="1551" dirty="0">
                <a:solidFill>
                  <a:srgbClr val="272525"/>
                </a:solidFill>
                <a:latin typeface="Lato" pitchFamily="34" charset="0"/>
                <a:ea typeface="Lato" pitchFamily="34" charset="-122"/>
                <a:cs typeface="Lato" pitchFamily="34" charset="-120"/>
              </a:rPr>
              <a:t>Salt is a configuration management tool that automates tasks like provisioning, templates, and deployment to save time for system administrators.</a:t>
            </a:r>
            <a:endParaRPr lang="en-US" sz="1551" dirty="0"/>
          </a:p>
        </p:txBody>
      </p:sp>
      <p:pic>
        <p:nvPicPr>
          <p:cNvPr id="6" name="Image 1" descr="preencoded.png"/>
          <p:cNvPicPr>
            <a:picLocks noChangeAspect="1"/>
          </p:cNvPicPr>
          <p:nvPr/>
        </p:nvPicPr>
        <p:blipFill>
          <a:blip r:embed="rId4"/>
          <a:stretch>
            <a:fillRect/>
          </a:stretch>
        </p:blipFill>
        <p:spPr>
          <a:xfrm>
            <a:off x="738783" y="2205961"/>
            <a:ext cx="4187190" cy="2568795"/>
          </a:xfrm>
          <a:prstGeom prst="rect">
            <a:avLst/>
          </a:prstGeom>
        </p:spPr>
      </p:pic>
      <p:sp>
        <p:nvSpPr>
          <p:cNvPr id="7" name="Text 3"/>
          <p:cNvSpPr/>
          <p:nvPr/>
        </p:nvSpPr>
        <p:spPr>
          <a:xfrm>
            <a:off x="738783" y="5019167"/>
            <a:ext cx="1970127" cy="317687"/>
          </a:xfrm>
          <a:prstGeom prst="rect">
            <a:avLst/>
          </a:prstGeom>
          <a:noFill/>
          <a:ln/>
        </p:spPr>
        <p:txBody>
          <a:bodyPr wrap="none" rtlCol="0" anchor="t"/>
          <a:lstStyle/>
          <a:p>
            <a:pPr marL="0" indent="0" algn="l">
              <a:lnSpc>
                <a:spcPts val="2521"/>
              </a:lnSpc>
              <a:buNone/>
            </a:pPr>
            <a:r>
              <a:rPr lang="en-US" sz="1939" dirty="0">
                <a:solidFill>
                  <a:srgbClr val="312F2B"/>
                </a:solidFill>
                <a:latin typeface="Georgia" pitchFamily="34" charset="0"/>
                <a:ea typeface="Georgia" pitchFamily="34" charset="-122"/>
                <a:cs typeface="Georgia" pitchFamily="34" charset="-120"/>
              </a:rPr>
              <a:t>Why Use Salt?</a:t>
            </a:r>
            <a:endParaRPr lang="en-US" sz="1939" dirty="0"/>
          </a:p>
        </p:txBody>
      </p:sp>
      <p:sp>
        <p:nvSpPr>
          <p:cNvPr id="8" name="Text 4"/>
          <p:cNvSpPr/>
          <p:nvPr/>
        </p:nvSpPr>
        <p:spPr>
          <a:xfrm>
            <a:off x="738783" y="5512835"/>
            <a:ext cx="4187190" cy="1408317"/>
          </a:xfrm>
          <a:prstGeom prst="rect">
            <a:avLst/>
          </a:prstGeom>
          <a:noFill/>
          <a:ln/>
        </p:spPr>
        <p:txBody>
          <a:bodyPr wrap="square" rtlCol="0" anchor="t"/>
          <a:lstStyle/>
          <a:p>
            <a:pPr marL="0" indent="0" algn="l">
              <a:lnSpc>
                <a:spcPts val="2792"/>
              </a:lnSpc>
              <a:buNone/>
            </a:pPr>
            <a:r>
              <a:rPr lang="en-US" sz="1551" dirty="0">
                <a:solidFill>
                  <a:srgbClr val="272525"/>
                </a:solidFill>
                <a:latin typeface="Lato" pitchFamily="34" charset="0"/>
                <a:ea typeface="Lato" pitchFamily="34" charset="-122"/>
                <a:cs typeface="Lato" pitchFamily="34" charset="-120"/>
              </a:rPr>
              <a:t>Salt is more secure and much faster than traditional methods because it uses a custom protocol called ZeroMQ to manage communication.</a:t>
            </a:r>
            <a:endParaRPr lang="en-US" sz="1551" dirty="0"/>
          </a:p>
        </p:txBody>
      </p:sp>
      <p:pic>
        <p:nvPicPr>
          <p:cNvPr id="9" name="Image 2" descr="preencoded.png"/>
          <p:cNvPicPr>
            <a:picLocks noChangeAspect="1"/>
          </p:cNvPicPr>
          <p:nvPr/>
        </p:nvPicPr>
        <p:blipFill>
          <a:blip r:embed="rId5"/>
          <a:stretch>
            <a:fillRect/>
          </a:stretch>
        </p:blipFill>
        <p:spPr>
          <a:xfrm>
            <a:off x="5221486" y="2205961"/>
            <a:ext cx="4187309" cy="2568914"/>
          </a:xfrm>
          <a:prstGeom prst="rect">
            <a:avLst/>
          </a:prstGeom>
        </p:spPr>
      </p:pic>
      <p:sp>
        <p:nvSpPr>
          <p:cNvPr id="10" name="Text 5"/>
          <p:cNvSpPr/>
          <p:nvPr/>
        </p:nvSpPr>
        <p:spPr>
          <a:xfrm>
            <a:off x="5221486" y="5019285"/>
            <a:ext cx="1970127" cy="317687"/>
          </a:xfrm>
          <a:prstGeom prst="rect">
            <a:avLst/>
          </a:prstGeom>
          <a:noFill/>
          <a:ln/>
        </p:spPr>
        <p:txBody>
          <a:bodyPr wrap="none" rtlCol="0" anchor="t"/>
          <a:lstStyle/>
          <a:p>
            <a:pPr marL="0" indent="0" algn="l">
              <a:lnSpc>
                <a:spcPts val="2521"/>
              </a:lnSpc>
              <a:buNone/>
            </a:pPr>
            <a:r>
              <a:rPr lang="en-US" sz="1939" dirty="0">
                <a:solidFill>
                  <a:srgbClr val="312F2B"/>
                </a:solidFill>
                <a:latin typeface="Georgia" pitchFamily="34" charset="0"/>
                <a:ea typeface="Georgia" pitchFamily="34" charset="-122"/>
                <a:cs typeface="Georgia" pitchFamily="34" charset="-120"/>
              </a:rPr>
              <a:t>How Salt Works</a:t>
            </a:r>
            <a:endParaRPr lang="en-US" sz="1939" dirty="0"/>
          </a:p>
        </p:txBody>
      </p:sp>
      <p:sp>
        <p:nvSpPr>
          <p:cNvPr id="11" name="Text 6"/>
          <p:cNvSpPr/>
          <p:nvPr/>
        </p:nvSpPr>
        <p:spPr>
          <a:xfrm>
            <a:off x="5221486" y="5512953"/>
            <a:ext cx="4187309" cy="1760396"/>
          </a:xfrm>
          <a:prstGeom prst="rect">
            <a:avLst/>
          </a:prstGeom>
          <a:noFill/>
          <a:ln/>
        </p:spPr>
        <p:txBody>
          <a:bodyPr wrap="square" rtlCol="0" anchor="t"/>
          <a:lstStyle/>
          <a:p>
            <a:pPr marL="0" indent="0" algn="l">
              <a:lnSpc>
                <a:spcPts val="2792"/>
              </a:lnSpc>
              <a:buNone/>
            </a:pPr>
            <a:r>
              <a:rPr lang="en-US" sz="1551" dirty="0">
                <a:solidFill>
                  <a:srgbClr val="272525"/>
                </a:solidFill>
                <a:latin typeface="Lato" pitchFamily="34" charset="0"/>
                <a:ea typeface="Lato" pitchFamily="34" charset="-122"/>
                <a:cs typeface="Lato" pitchFamily="34" charset="-120"/>
              </a:rPr>
              <a:t>Salt uses a client-server architecture. The client, called a minion, sends requests to the server, called a master, which then distributes instructions to all minions attached to the Salt network.</a:t>
            </a:r>
            <a:endParaRPr lang="en-US" sz="1551" dirty="0"/>
          </a:p>
        </p:txBody>
      </p:sp>
      <p:pic>
        <p:nvPicPr>
          <p:cNvPr id="12" name="Image 3" descr="preencoded.png"/>
          <p:cNvPicPr>
            <a:picLocks noChangeAspect="1"/>
          </p:cNvPicPr>
          <p:nvPr/>
        </p:nvPicPr>
        <p:blipFill>
          <a:blip r:embed="rId6"/>
          <a:stretch>
            <a:fillRect/>
          </a:stretch>
        </p:blipFill>
        <p:spPr>
          <a:xfrm>
            <a:off x="9704308" y="2205961"/>
            <a:ext cx="4187309" cy="2568914"/>
          </a:xfrm>
          <a:prstGeom prst="rect">
            <a:avLst/>
          </a:prstGeom>
        </p:spPr>
      </p:pic>
      <p:sp>
        <p:nvSpPr>
          <p:cNvPr id="13" name="Text 7"/>
          <p:cNvSpPr/>
          <p:nvPr/>
        </p:nvSpPr>
        <p:spPr>
          <a:xfrm>
            <a:off x="9704308" y="5019285"/>
            <a:ext cx="2598420" cy="317687"/>
          </a:xfrm>
          <a:prstGeom prst="rect">
            <a:avLst/>
          </a:prstGeom>
          <a:noFill/>
          <a:ln/>
        </p:spPr>
        <p:txBody>
          <a:bodyPr wrap="none" rtlCol="0" anchor="t"/>
          <a:lstStyle/>
          <a:p>
            <a:pPr marL="0" indent="0" algn="l">
              <a:lnSpc>
                <a:spcPts val="2521"/>
              </a:lnSpc>
              <a:buNone/>
            </a:pPr>
            <a:r>
              <a:rPr lang="en-US" sz="1939" dirty="0">
                <a:solidFill>
                  <a:srgbClr val="312F2B"/>
                </a:solidFill>
                <a:latin typeface="Georgia" pitchFamily="34" charset="0"/>
                <a:ea typeface="Georgia" pitchFamily="34" charset="-122"/>
                <a:cs typeface="Georgia" pitchFamily="34" charset="-120"/>
              </a:rPr>
              <a:t>Automating Schedules</a:t>
            </a:r>
            <a:endParaRPr lang="en-US" sz="1939" dirty="0"/>
          </a:p>
        </p:txBody>
      </p:sp>
      <p:sp>
        <p:nvSpPr>
          <p:cNvPr id="14" name="Text 8"/>
          <p:cNvSpPr/>
          <p:nvPr/>
        </p:nvSpPr>
        <p:spPr>
          <a:xfrm>
            <a:off x="9704308" y="5512953"/>
            <a:ext cx="4187309" cy="2112475"/>
          </a:xfrm>
          <a:prstGeom prst="rect">
            <a:avLst/>
          </a:prstGeom>
          <a:noFill/>
          <a:ln/>
        </p:spPr>
        <p:txBody>
          <a:bodyPr wrap="square" rtlCol="0" anchor="t"/>
          <a:lstStyle/>
          <a:p>
            <a:pPr marL="0" indent="0" algn="l">
              <a:lnSpc>
                <a:spcPts val="2792"/>
              </a:lnSpc>
              <a:buNone/>
            </a:pPr>
            <a:r>
              <a:rPr lang="en-US" sz="1551" dirty="0">
                <a:solidFill>
                  <a:srgbClr val="272525"/>
                </a:solidFill>
                <a:latin typeface="Lato" pitchFamily="34" charset="0"/>
                <a:ea typeface="Lato" pitchFamily="34" charset="-122"/>
                <a:cs typeface="Lato" pitchFamily="34" charset="-120"/>
              </a:rPr>
              <a:t>Salt can automate tasks that need to be run at a particular frequency, like backups or updates. Its scheduling system creates a predictable workflow by specifying when the task should run based on parameters like date, time, or event trigger.</a:t>
            </a:r>
            <a:endParaRPr lang="en-US" sz="155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US"/>
          </a:p>
        </p:txBody>
      </p:sp>
      <p:sp>
        <p:nvSpPr>
          <p:cNvPr id="4" name="Text 1"/>
          <p:cNvSpPr/>
          <p:nvPr/>
        </p:nvSpPr>
        <p:spPr>
          <a:xfrm>
            <a:off x="833199" y="1648591"/>
            <a:ext cx="5722620" cy="71680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Accepting Minion Keys</a:t>
            </a:r>
            <a:endParaRPr lang="en-US" sz="4374" dirty="0"/>
          </a:p>
        </p:txBody>
      </p:sp>
      <p:sp>
        <p:nvSpPr>
          <p:cNvPr id="5" name="Text 2"/>
          <p:cNvSpPr/>
          <p:nvPr/>
        </p:nvSpPr>
        <p:spPr>
          <a:xfrm>
            <a:off x="833199" y="2850553"/>
            <a:ext cx="12964001" cy="1190616"/>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The first action taken with a new minion is its key must be accepted by the master. Attend to key management before running commands on a minion. You can accept the keys one at a time with a command in the Salt Master, or you can use Salt-Cloud which automatically deploy minion keys to the master when it starts.</a:t>
            </a:r>
            <a:endParaRPr lang="en-US" sz="1750" dirty="0"/>
          </a:p>
        </p:txBody>
      </p:sp>
      <p:sp>
        <p:nvSpPr>
          <p:cNvPr id="6" name="Shape 3"/>
          <p:cNvSpPr/>
          <p:nvPr/>
        </p:nvSpPr>
        <p:spPr>
          <a:xfrm>
            <a:off x="833199" y="4316782"/>
            <a:ext cx="4173260" cy="2203597"/>
          </a:xfrm>
          <a:prstGeom prst="roundRect">
            <a:avLst>
              <a:gd name="adj" fmla="val 2490"/>
            </a:avLst>
          </a:prstGeom>
          <a:solidFill>
            <a:srgbClr val="E8E8E3"/>
          </a:solidFill>
          <a:ln w="7620">
            <a:solidFill>
              <a:srgbClr val="D1D1C7"/>
            </a:solidFill>
            <a:prstDash val="solid"/>
          </a:ln>
        </p:spPr>
        <p:txBody>
          <a:bodyPr/>
          <a:lstStyle/>
          <a:p>
            <a:endParaRPr lang="en-US"/>
          </a:p>
        </p:txBody>
      </p:sp>
      <p:sp>
        <p:nvSpPr>
          <p:cNvPr id="7" name="Text 4"/>
          <p:cNvSpPr/>
          <p:nvPr/>
        </p:nvSpPr>
        <p:spPr>
          <a:xfrm>
            <a:off x="1062990" y="4544883"/>
            <a:ext cx="2499360" cy="358343"/>
          </a:xfrm>
          <a:prstGeom prst="rect">
            <a:avLst/>
          </a:prstGeom>
          <a:noFill/>
          <a:ln/>
        </p:spPr>
        <p:txBody>
          <a:bodyPr wrap="non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Manual Acceptance</a:t>
            </a:r>
            <a:endParaRPr lang="en-US" sz="2187" dirty="0"/>
          </a:p>
        </p:txBody>
      </p:sp>
      <p:sp>
        <p:nvSpPr>
          <p:cNvPr id="8" name="Text 5"/>
          <p:cNvSpPr/>
          <p:nvPr/>
        </p:nvSpPr>
        <p:spPr>
          <a:xfrm>
            <a:off x="1062990" y="5101662"/>
            <a:ext cx="3713678" cy="1190616"/>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Accept the minion key by entering the command:
`sudo salt-key -a `</a:t>
            </a:r>
            <a:endParaRPr lang="en-US" sz="1750" dirty="0"/>
          </a:p>
        </p:txBody>
      </p:sp>
      <p:sp>
        <p:nvSpPr>
          <p:cNvPr id="9" name="Shape 6"/>
          <p:cNvSpPr/>
          <p:nvPr/>
        </p:nvSpPr>
        <p:spPr>
          <a:xfrm>
            <a:off x="5228630" y="4316782"/>
            <a:ext cx="4173260" cy="2203597"/>
          </a:xfrm>
          <a:prstGeom prst="roundRect">
            <a:avLst>
              <a:gd name="adj" fmla="val 2490"/>
            </a:avLst>
          </a:prstGeom>
          <a:solidFill>
            <a:srgbClr val="E8E8E3"/>
          </a:solidFill>
          <a:ln w="7620">
            <a:solidFill>
              <a:srgbClr val="D1D1C7"/>
            </a:solidFill>
            <a:prstDash val="solid"/>
          </a:ln>
        </p:spPr>
        <p:txBody>
          <a:bodyPr/>
          <a:lstStyle/>
          <a:p>
            <a:endParaRPr lang="en-US"/>
          </a:p>
        </p:txBody>
      </p:sp>
      <p:sp>
        <p:nvSpPr>
          <p:cNvPr id="10" name="Text 7"/>
          <p:cNvSpPr/>
          <p:nvPr/>
        </p:nvSpPr>
        <p:spPr>
          <a:xfrm>
            <a:off x="5458420" y="4544883"/>
            <a:ext cx="2880360" cy="358343"/>
          </a:xfrm>
          <a:prstGeom prst="rect">
            <a:avLst/>
          </a:prstGeom>
          <a:noFill/>
          <a:ln/>
        </p:spPr>
        <p:txBody>
          <a:bodyPr wrap="non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Automatic Acceptance</a:t>
            </a:r>
            <a:endParaRPr lang="en-US" sz="2187" dirty="0"/>
          </a:p>
        </p:txBody>
      </p:sp>
      <p:sp>
        <p:nvSpPr>
          <p:cNvPr id="11" name="Text 8"/>
          <p:cNvSpPr/>
          <p:nvPr/>
        </p:nvSpPr>
        <p:spPr>
          <a:xfrm>
            <a:off x="5458420" y="5101662"/>
            <a:ext cx="3713678" cy="1190616"/>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To automatically accept the minion key, edit the master configuration file:
`auto_accept: True`</a:t>
            </a:r>
            <a:endParaRPr lang="en-US" sz="1750" dirty="0"/>
          </a:p>
        </p:txBody>
      </p:sp>
      <p:sp>
        <p:nvSpPr>
          <p:cNvPr id="12" name="Shape 9"/>
          <p:cNvSpPr/>
          <p:nvPr/>
        </p:nvSpPr>
        <p:spPr>
          <a:xfrm>
            <a:off x="9624060" y="4316782"/>
            <a:ext cx="4173260" cy="2203597"/>
          </a:xfrm>
          <a:prstGeom prst="roundRect">
            <a:avLst>
              <a:gd name="adj" fmla="val 2490"/>
            </a:avLst>
          </a:prstGeom>
          <a:solidFill>
            <a:srgbClr val="E8E8E3"/>
          </a:solidFill>
          <a:ln w="7620">
            <a:solidFill>
              <a:srgbClr val="D1D1C7"/>
            </a:solidFill>
            <a:prstDash val="solid"/>
          </a:ln>
        </p:spPr>
        <p:txBody>
          <a:bodyPr/>
          <a:lstStyle/>
          <a:p>
            <a:endParaRPr lang="en-US"/>
          </a:p>
        </p:txBody>
      </p:sp>
      <p:sp>
        <p:nvSpPr>
          <p:cNvPr id="13" name="Text 10"/>
          <p:cNvSpPr/>
          <p:nvPr/>
        </p:nvSpPr>
        <p:spPr>
          <a:xfrm>
            <a:off x="9853851" y="4544883"/>
            <a:ext cx="2446020" cy="358343"/>
          </a:xfrm>
          <a:prstGeom prst="rect">
            <a:avLst/>
          </a:prstGeom>
          <a:noFill/>
          <a:ln/>
        </p:spPr>
        <p:txBody>
          <a:bodyPr wrap="non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Revocation of Keys</a:t>
            </a:r>
            <a:endParaRPr lang="en-US" sz="2187" dirty="0"/>
          </a:p>
        </p:txBody>
      </p:sp>
      <p:sp>
        <p:nvSpPr>
          <p:cNvPr id="14" name="Text 11"/>
          <p:cNvSpPr/>
          <p:nvPr/>
        </p:nvSpPr>
        <p:spPr>
          <a:xfrm>
            <a:off x="9853851" y="5101662"/>
            <a:ext cx="3713678" cy="1190616"/>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If a minion’s key is compromised, it can be revoked with:
`sudo salt-key -d `</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US"/>
          </a:p>
        </p:txBody>
      </p:sp>
      <p:sp>
        <p:nvSpPr>
          <p:cNvPr id="4" name="Text 1"/>
          <p:cNvSpPr/>
          <p:nvPr/>
        </p:nvSpPr>
        <p:spPr>
          <a:xfrm>
            <a:off x="759381" y="552761"/>
            <a:ext cx="7269480" cy="653220"/>
          </a:xfrm>
          <a:prstGeom prst="rect">
            <a:avLst/>
          </a:prstGeom>
          <a:noFill/>
          <a:ln/>
        </p:spPr>
        <p:txBody>
          <a:bodyPr wrap="none" rtlCol="0" anchor="t"/>
          <a:lstStyle/>
          <a:p>
            <a:pPr marL="0" indent="0">
              <a:lnSpc>
                <a:spcPts val="5182"/>
              </a:lnSpc>
              <a:buNone/>
            </a:pPr>
            <a:r>
              <a:rPr lang="en-US" sz="3986" dirty="0">
                <a:solidFill>
                  <a:srgbClr val="312F2B"/>
                </a:solidFill>
                <a:latin typeface="Georgia" pitchFamily="34" charset="0"/>
                <a:ea typeface="Georgia" pitchFamily="34" charset="-122"/>
                <a:cs typeface="Georgia" pitchFamily="34" charset="-120"/>
              </a:rPr>
              <a:t>Running Commands on Minion</a:t>
            </a:r>
            <a:endParaRPr lang="en-US" sz="3986" dirty="0"/>
          </a:p>
        </p:txBody>
      </p:sp>
      <p:sp>
        <p:nvSpPr>
          <p:cNvPr id="5" name="Text 2"/>
          <p:cNvSpPr/>
          <p:nvPr/>
        </p:nvSpPr>
        <p:spPr>
          <a:xfrm>
            <a:off x="759381" y="1648118"/>
            <a:ext cx="13111639" cy="1085312"/>
          </a:xfrm>
          <a:prstGeom prst="rect">
            <a:avLst/>
          </a:prstGeom>
          <a:noFill/>
          <a:ln/>
        </p:spPr>
        <p:txBody>
          <a:bodyPr wrap="square" rtlCol="0" anchor="t"/>
          <a:lstStyle/>
          <a:p>
            <a:pPr marL="0" indent="0">
              <a:lnSpc>
                <a:spcPts val="2870"/>
              </a:lnSpc>
              <a:buNone/>
            </a:pPr>
            <a:r>
              <a:rPr lang="en-US" sz="1595" dirty="0">
                <a:solidFill>
                  <a:srgbClr val="272525"/>
                </a:solidFill>
                <a:latin typeface="Lato" pitchFamily="34" charset="0"/>
                <a:ea typeface="Lato" pitchFamily="34" charset="-122"/>
                <a:cs typeface="Lato" pitchFamily="34" charset="-120"/>
              </a:rPr>
              <a:t>Use the `salt` command to pass basic Salt command and run various functions on the minion. You can distribute this command to a single minion or the minion network. Commands can be made or modified based on states, executions, or modules based on the particular needs of the environment or the task at hand.</a:t>
            </a:r>
            <a:endParaRPr lang="en-US" sz="1595" dirty="0"/>
          </a:p>
        </p:txBody>
      </p:sp>
      <p:sp>
        <p:nvSpPr>
          <p:cNvPr id="6" name="Shape 3"/>
          <p:cNvSpPr/>
          <p:nvPr/>
        </p:nvSpPr>
        <p:spPr>
          <a:xfrm>
            <a:off x="759381" y="5481869"/>
            <a:ext cx="13111639" cy="40184"/>
          </a:xfrm>
          <a:prstGeom prst="rect">
            <a:avLst/>
          </a:prstGeom>
          <a:solidFill>
            <a:srgbClr val="D1D1C7"/>
          </a:solidFill>
          <a:ln/>
        </p:spPr>
        <p:txBody>
          <a:bodyPr/>
          <a:lstStyle/>
          <a:p>
            <a:endParaRPr lang="en-US"/>
          </a:p>
        </p:txBody>
      </p:sp>
      <p:sp>
        <p:nvSpPr>
          <p:cNvPr id="7" name="Shape 4"/>
          <p:cNvSpPr/>
          <p:nvPr/>
        </p:nvSpPr>
        <p:spPr>
          <a:xfrm>
            <a:off x="3966448" y="5481810"/>
            <a:ext cx="40481" cy="703567"/>
          </a:xfrm>
          <a:prstGeom prst="rect">
            <a:avLst/>
          </a:prstGeom>
          <a:solidFill>
            <a:srgbClr val="D1D1C7"/>
          </a:solidFill>
          <a:ln/>
        </p:spPr>
        <p:txBody>
          <a:bodyPr/>
          <a:lstStyle/>
          <a:p>
            <a:endParaRPr lang="en-US"/>
          </a:p>
        </p:txBody>
      </p:sp>
      <p:sp>
        <p:nvSpPr>
          <p:cNvPr id="8" name="Shape 5"/>
          <p:cNvSpPr/>
          <p:nvPr/>
        </p:nvSpPr>
        <p:spPr>
          <a:xfrm>
            <a:off x="3758922" y="5255837"/>
            <a:ext cx="455533" cy="452184"/>
          </a:xfrm>
          <a:prstGeom prst="roundRect">
            <a:avLst>
              <a:gd name="adj" fmla="val 12133"/>
            </a:avLst>
          </a:prstGeom>
          <a:solidFill>
            <a:srgbClr val="E8E8E3"/>
          </a:solidFill>
          <a:ln w="7620">
            <a:solidFill>
              <a:srgbClr val="D1D1C7"/>
            </a:solidFill>
            <a:prstDash val="solid"/>
          </a:ln>
        </p:spPr>
        <p:txBody>
          <a:bodyPr/>
          <a:lstStyle/>
          <a:p>
            <a:endParaRPr lang="en-US"/>
          </a:p>
        </p:txBody>
      </p:sp>
      <p:sp>
        <p:nvSpPr>
          <p:cNvPr id="9" name="Text 6"/>
          <p:cNvSpPr/>
          <p:nvPr/>
        </p:nvSpPr>
        <p:spPr>
          <a:xfrm>
            <a:off x="3902869" y="5285974"/>
            <a:ext cx="167640" cy="391908"/>
          </a:xfrm>
          <a:prstGeom prst="rect">
            <a:avLst/>
          </a:prstGeom>
          <a:noFill/>
          <a:ln/>
        </p:spPr>
        <p:txBody>
          <a:bodyPr wrap="none" rtlCol="0" anchor="t"/>
          <a:lstStyle/>
          <a:p>
            <a:pPr marL="0" indent="0" algn="ctr">
              <a:lnSpc>
                <a:spcPts val="3109"/>
              </a:lnSpc>
              <a:buNone/>
            </a:pPr>
            <a:r>
              <a:rPr lang="en-US" sz="2392" dirty="0">
                <a:solidFill>
                  <a:srgbClr val="272525"/>
                </a:solidFill>
                <a:latin typeface="Georgia" pitchFamily="34" charset="0"/>
                <a:ea typeface="Georgia" pitchFamily="34" charset="-122"/>
                <a:cs typeface="Georgia" pitchFamily="34" charset="-120"/>
              </a:rPr>
              <a:t>1</a:t>
            </a:r>
            <a:endParaRPr lang="en-US" sz="2392" dirty="0"/>
          </a:p>
        </p:txBody>
      </p:sp>
      <p:sp>
        <p:nvSpPr>
          <p:cNvPr id="10" name="Text 7"/>
          <p:cNvSpPr/>
          <p:nvPr/>
        </p:nvSpPr>
        <p:spPr>
          <a:xfrm>
            <a:off x="2974181" y="6386355"/>
            <a:ext cx="2025015" cy="326551"/>
          </a:xfrm>
          <a:prstGeom prst="rect">
            <a:avLst/>
          </a:prstGeom>
          <a:noFill/>
          <a:ln/>
        </p:spPr>
        <p:txBody>
          <a:bodyPr wrap="none" rtlCol="0" anchor="t"/>
          <a:lstStyle/>
          <a:p>
            <a:pPr marL="0" indent="0" algn="ctr">
              <a:lnSpc>
                <a:spcPts val="2591"/>
              </a:lnSpc>
              <a:buNone/>
            </a:pPr>
            <a:r>
              <a:rPr lang="en-US" sz="1993" dirty="0">
                <a:solidFill>
                  <a:srgbClr val="272525"/>
                </a:solidFill>
                <a:latin typeface="Georgia" pitchFamily="34" charset="0"/>
                <a:ea typeface="Georgia" pitchFamily="34" charset="-122"/>
                <a:cs typeface="Georgia" pitchFamily="34" charset="-120"/>
              </a:rPr>
              <a:t>Single Command</a:t>
            </a:r>
            <a:endParaRPr lang="en-US" sz="1993" dirty="0"/>
          </a:p>
        </p:txBody>
      </p:sp>
      <p:sp>
        <p:nvSpPr>
          <p:cNvPr id="11" name="Text 8"/>
          <p:cNvSpPr/>
          <p:nvPr/>
        </p:nvSpPr>
        <p:spPr>
          <a:xfrm>
            <a:off x="961787" y="6893732"/>
            <a:ext cx="6049804" cy="723541"/>
          </a:xfrm>
          <a:prstGeom prst="rect">
            <a:avLst/>
          </a:prstGeom>
          <a:noFill/>
          <a:ln/>
        </p:spPr>
        <p:txBody>
          <a:bodyPr wrap="square" rtlCol="0" anchor="t"/>
          <a:lstStyle/>
          <a:p>
            <a:pPr marL="0" indent="0" algn="ctr">
              <a:lnSpc>
                <a:spcPts val="2870"/>
              </a:lnSpc>
              <a:buNone/>
            </a:pPr>
            <a:r>
              <a:rPr lang="en-US" sz="1595" dirty="0">
                <a:solidFill>
                  <a:srgbClr val="272525"/>
                </a:solidFill>
                <a:latin typeface="Lato" pitchFamily="34" charset="0"/>
                <a:ea typeface="Lato" pitchFamily="34" charset="-122"/>
                <a:cs typeface="Lato" pitchFamily="34" charset="-120"/>
              </a:rPr>
              <a:t>Use the following command to execute a single command:
`sudo salt `</a:t>
            </a:r>
            <a:endParaRPr lang="en-US" sz="1595" dirty="0"/>
          </a:p>
        </p:txBody>
      </p:sp>
      <p:sp>
        <p:nvSpPr>
          <p:cNvPr id="12" name="Shape 9"/>
          <p:cNvSpPr/>
          <p:nvPr/>
        </p:nvSpPr>
        <p:spPr>
          <a:xfrm>
            <a:off x="7294959" y="4778361"/>
            <a:ext cx="40481" cy="703567"/>
          </a:xfrm>
          <a:prstGeom prst="rect">
            <a:avLst/>
          </a:prstGeom>
          <a:solidFill>
            <a:srgbClr val="D1D1C7"/>
          </a:solidFill>
          <a:ln/>
        </p:spPr>
        <p:txBody>
          <a:bodyPr/>
          <a:lstStyle/>
          <a:p>
            <a:endParaRPr lang="en-US"/>
          </a:p>
        </p:txBody>
      </p:sp>
      <p:sp>
        <p:nvSpPr>
          <p:cNvPr id="13" name="Shape 10"/>
          <p:cNvSpPr/>
          <p:nvPr/>
        </p:nvSpPr>
        <p:spPr>
          <a:xfrm>
            <a:off x="7087433" y="5255837"/>
            <a:ext cx="455533" cy="452184"/>
          </a:xfrm>
          <a:prstGeom prst="roundRect">
            <a:avLst>
              <a:gd name="adj" fmla="val 12133"/>
            </a:avLst>
          </a:prstGeom>
          <a:solidFill>
            <a:srgbClr val="E8E8E3"/>
          </a:solidFill>
          <a:ln w="7620">
            <a:solidFill>
              <a:srgbClr val="D1D1C7"/>
            </a:solidFill>
            <a:prstDash val="solid"/>
          </a:ln>
        </p:spPr>
        <p:txBody>
          <a:bodyPr/>
          <a:lstStyle/>
          <a:p>
            <a:endParaRPr lang="en-US"/>
          </a:p>
        </p:txBody>
      </p:sp>
      <p:sp>
        <p:nvSpPr>
          <p:cNvPr id="14" name="Text 11"/>
          <p:cNvSpPr/>
          <p:nvPr/>
        </p:nvSpPr>
        <p:spPr>
          <a:xfrm>
            <a:off x="7231380" y="5285974"/>
            <a:ext cx="167640" cy="391908"/>
          </a:xfrm>
          <a:prstGeom prst="rect">
            <a:avLst/>
          </a:prstGeom>
          <a:noFill/>
          <a:ln/>
        </p:spPr>
        <p:txBody>
          <a:bodyPr wrap="none" rtlCol="0" anchor="t"/>
          <a:lstStyle/>
          <a:p>
            <a:pPr marL="0" indent="0" algn="ctr">
              <a:lnSpc>
                <a:spcPts val="3109"/>
              </a:lnSpc>
              <a:buNone/>
            </a:pPr>
            <a:r>
              <a:rPr lang="en-US" sz="2392" dirty="0">
                <a:solidFill>
                  <a:srgbClr val="272525"/>
                </a:solidFill>
                <a:latin typeface="Georgia" pitchFamily="34" charset="0"/>
                <a:ea typeface="Georgia" pitchFamily="34" charset="-122"/>
                <a:cs typeface="Georgia" pitchFamily="34" charset="-120"/>
              </a:rPr>
              <a:t>2</a:t>
            </a:r>
            <a:endParaRPr lang="en-US" sz="2392" dirty="0"/>
          </a:p>
        </p:txBody>
      </p:sp>
      <p:sp>
        <p:nvSpPr>
          <p:cNvPr id="15" name="Text 12"/>
          <p:cNvSpPr/>
          <p:nvPr/>
        </p:nvSpPr>
        <p:spPr>
          <a:xfrm>
            <a:off x="6302693" y="2984696"/>
            <a:ext cx="2025015" cy="326551"/>
          </a:xfrm>
          <a:prstGeom prst="rect">
            <a:avLst/>
          </a:prstGeom>
          <a:noFill/>
          <a:ln/>
        </p:spPr>
        <p:txBody>
          <a:bodyPr wrap="none" rtlCol="0" anchor="t"/>
          <a:lstStyle/>
          <a:p>
            <a:pPr marL="0" indent="0" algn="ctr">
              <a:lnSpc>
                <a:spcPts val="2591"/>
              </a:lnSpc>
              <a:buNone/>
            </a:pPr>
            <a:r>
              <a:rPr lang="en-US" sz="1993" dirty="0">
                <a:solidFill>
                  <a:srgbClr val="272525"/>
                </a:solidFill>
                <a:latin typeface="Georgia" pitchFamily="34" charset="0"/>
                <a:ea typeface="Georgia" pitchFamily="34" charset="-122"/>
                <a:cs typeface="Georgia" pitchFamily="34" charset="-120"/>
              </a:rPr>
              <a:t>Bulk Commands</a:t>
            </a:r>
            <a:endParaRPr lang="en-US" sz="1993" dirty="0"/>
          </a:p>
        </p:txBody>
      </p:sp>
      <p:sp>
        <p:nvSpPr>
          <p:cNvPr id="16" name="Text 13"/>
          <p:cNvSpPr/>
          <p:nvPr/>
        </p:nvSpPr>
        <p:spPr>
          <a:xfrm>
            <a:off x="4290298" y="3492072"/>
            <a:ext cx="6049804" cy="1085312"/>
          </a:xfrm>
          <a:prstGeom prst="rect">
            <a:avLst/>
          </a:prstGeom>
          <a:noFill/>
          <a:ln/>
        </p:spPr>
        <p:txBody>
          <a:bodyPr wrap="square" rtlCol="0" anchor="t"/>
          <a:lstStyle/>
          <a:p>
            <a:pPr marL="0" indent="0" algn="ctr">
              <a:lnSpc>
                <a:spcPts val="2870"/>
              </a:lnSpc>
              <a:buNone/>
            </a:pPr>
            <a:r>
              <a:rPr lang="en-US" sz="1595" dirty="0">
                <a:solidFill>
                  <a:srgbClr val="272525"/>
                </a:solidFill>
                <a:latin typeface="Lato" pitchFamily="34" charset="0"/>
                <a:ea typeface="Lato" pitchFamily="34" charset="-122"/>
                <a:cs typeface="Lato" pitchFamily="34" charset="-120"/>
              </a:rPr>
              <a:t>Salt can execute the same command or script in all minions by entering the following command:
`sudo salt '*' `</a:t>
            </a:r>
            <a:endParaRPr lang="en-US" sz="1595" dirty="0"/>
          </a:p>
        </p:txBody>
      </p:sp>
      <p:sp>
        <p:nvSpPr>
          <p:cNvPr id="17" name="Shape 14"/>
          <p:cNvSpPr/>
          <p:nvPr/>
        </p:nvSpPr>
        <p:spPr>
          <a:xfrm>
            <a:off x="10623471" y="5481810"/>
            <a:ext cx="40481" cy="703567"/>
          </a:xfrm>
          <a:prstGeom prst="rect">
            <a:avLst/>
          </a:prstGeom>
          <a:solidFill>
            <a:srgbClr val="D1D1C7"/>
          </a:solidFill>
          <a:ln/>
        </p:spPr>
        <p:txBody>
          <a:bodyPr/>
          <a:lstStyle/>
          <a:p>
            <a:endParaRPr lang="en-US"/>
          </a:p>
        </p:txBody>
      </p:sp>
      <p:sp>
        <p:nvSpPr>
          <p:cNvPr id="18" name="Shape 15"/>
          <p:cNvSpPr/>
          <p:nvPr/>
        </p:nvSpPr>
        <p:spPr>
          <a:xfrm>
            <a:off x="10415945" y="5255837"/>
            <a:ext cx="455533" cy="452184"/>
          </a:xfrm>
          <a:prstGeom prst="roundRect">
            <a:avLst>
              <a:gd name="adj" fmla="val 12133"/>
            </a:avLst>
          </a:prstGeom>
          <a:solidFill>
            <a:srgbClr val="E8E8E3"/>
          </a:solidFill>
          <a:ln w="7620">
            <a:solidFill>
              <a:srgbClr val="D1D1C7"/>
            </a:solidFill>
            <a:prstDash val="solid"/>
          </a:ln>
        </p:spPr>
        <p:txBody>
          <a:bodyPr/>
          <a:lstStyle/>
          <a:p>
            <a:endParaRPr lang="en-US"/>
          </a:p>
        </p:txBody>
      </p:sp>
      <p:sp>
        <p:nvSpPr>
          <p:cNvPr id="19" name="Text 16"/>
          <p:cNvSpPr/>
          <p:nvPr/>
        </p:nvSpPr>
        <p:spPr>
          <a:xfrm>
            <a:off x="10559891" y="5285974"/>
            <a:ext cx="167640" cy="391908"/>
          </a:xfrm>
          <a:prstGeom prst="rect">
            <a:avLst/>
          </a:prstGeom>
          <a:noFill/>
          <a:ln/>
        </p:spPr>
        <p:txBody>
          <a:bodyPr wrap="none" rtlCol="0" anchor="t"/>
          <a:lstStyle/>
          <a:p>
            <a:pPr marL="0" indent="0" algn="ctr">
              <a:lnSpc>
                <a:spcPts val="3109"/>
              </a:lnSpc>
              <a:buNone/>
            </a:pPr>
            <a:r>
              <a:rPr lang="en-US" sz="2392" dirty="0">
                <a:solidFill>
                  <a:srgbClr val="272525"/>
                </a:solidFill>
                <a:latin typeface="Georgia" pitchFamily="34" charset="0"/>
                <a:ea typeface="Georgia" pitchFamily="34" charset="-122"/>
                <a:cs typeface="Georgia" pitchFamily="34" charset="-120"/>
              </a:rPr>
              <a:t>3</a:t>
            </a:r>
            <a:endParaRPr lang="en-US" sz="2392" dirty="0"/>
          </a:p>
        </p:txBody>
      </p:sp>
      <p:sp>
        <p:nvSpPr>
          <p:cNvPr id="20" name="Text 17"/>
          <p:cNvSpPr/>
          <p:nvPr/>
        </p:nvSpPr>
        <p:spPr>
          <a:xfrm>
            <a:off x="9599771" y="6386355"/>
            <a:ext cx="2087880" cy="326551"/>
          </a:xfrm>
          <a:prstGeom prst="rect">
            <a:avLst/>
          </a:prstGeom>
          <a:noFill/>
          <a:ln/>
        </p:spPr>
        <p:txBody>
          <a:bodyPr wrap="none" rtlCol="0" anchor="t"/>
          <a:lstStyle/>
          <a:p>
            <a:pPr marL="0" indent="0" algn="ctr">
              <a:lnSpc>
                <a:spcPts val="2591"/>
              </a:lnSpc>
              <a:buNone/>
            </a:pPr>
            <a:r>
              <a:rPr lang="en-US" sz="1993" dirty="0">
                <a:solidFill>
                  <a:srgbClr val="272525"/>
                </a:solidFill>
                <a:latin typeface="Georgia" pitchFamily="34" charset="0"/>
                <a:ea typeface="Georgia" pitchFamily="34" charset="-122"/>
                <a:cs typeface="Georgia" pitchFamily="34" charset="-120"/>
              </a:rPr>
              <a:t>Module Execution</a:t>
            </a:r>
            <a:endParaRPr lang="en-US" sz="1993" dirty="0"/>
          </a:p>
        </p:txBody>
      </p:sp>
      <p:sp>
        <p:nvSpPr>
          <p:cNvPr id="21" name="Text 18"/>
          <p:cNvSpPr/>
          <p:nvPr/>
        </p:nvSpPr>
        <p:spPr>
          <a:xfrm>
            <a:off x="7618809" y="6893732"/>
            <a:ext cx="6049804" cy="723541"/>
          </a:xfrm>
          <a:prstGeom prst="rect">
            <a:avLst/>
          </a:prstGeom>
          <a:noFill/>
          <a:ln/>
        </p:spPr>
        <p:txBody>
          <a:bodyPr wrap="square" rtlCol="0" anchor="t"/>
          <a:lstStyle/>
          <a:p>
            <a:pPr marL="0" indent="0" algn="ctr">
              <a:lnSpc>
                <a:spcPts val="2870"/>
              </a:lnSpc>
              <a:buNone/>
            </a:pPr>
            <a:r>
              <a:rPr lang="en-US" sz="1595" dirty="0">
                <a:solidFill>
                  <a:srgbClr val="272525"/>
                </a:solidFill>
                <a:latin typeface="Lato" pitchFamily="34" charset="0"/>
                <a:ea typeface="Lato" pitchFamily="34" charset="-122"/>
                <a:cs typeface="Lato" pitchFamily="34" charset="-120"/>
              </a:rPr>
              <a:t>To execute Salt modules, enter this command:
`sudo salt . `</a:t>
            </a:r>
            <a:endParaRPr lang="en-US" sz="159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US"/>
          </a:p>
        </p:txBody>
      </p:sp>
      <p:sp>
        <p:nvSpPr>
          <p:cNvPr id="4" name="Text 1"/>
          <p:cNvSpPr/>
          <p:nvPr/>
        </p:nvSpPr>
        <p:spPr>
          <a:xfrm>
            <a:off x="833199" y="1076802"/>
            <a:ext cx="10690860" cy="71680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Examples of Commands to Run on Minion</a:t>
            </a:r>
            <a:endParaRPr lang="en-US" sz="4374" dirty="0"/>
          </a:p>
        </p:txBody>
      </p:sp>
      <p:sp>
        <p:nvSpPr>
          <p:cNvPr id="5" name="Text 2"/>
          <p:cNvSpPr/>
          <p:nvPr/>
        </p:nvSpPr>
        <p:spPr>
          <a:xfrm>
            <a:off x="833199" y="2278764"/>
            <a:ext cx="12964001" cy="396872"/>
          </a:xfrm>
          <a:prstGeom prst="rect">
            <a:avLst/>
          </a:prstGeom>
          <a:noFill/>
          <a:ln/>
        </p:spPr>
        <p:txBody>
          <a:bodyPr wrap="non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Here are a few examples of how to utilize Salt for common system administration tasks:</a:t>
            </a:r>
            <a:endParaRPr lang="en-US" sz="1750" dirty="0"/>
          </a:p>
        </p:txBody>
      </p:sp>
      <p:pic>
        <p:nvPicPr>
          <p:cNvPr id="6" name="Image 1" descr="preencoded.png"/>
          <p:cNvPicPr>
            <a:picLocks noChangeAspect="1"/>
          </p:cNvPicPr>
          <p:nvPr/>
        </p:nvPicPr>
        <p:blipFill>
          <a:blip r:embed="rId4"/>
          <a:stretch>
            <a:fillRect/>
          </a:stretch>
        </p:blipFill>
        <p:spPr>
          <a:xfrm>
            <a:off x="833199" y="2951249"/>
            <a:ext cx="4099084" cy="2514784"/>
          </a:xfrm>
          <a:prstGeom prst="rect">
            <a:avLst/>
          </a:prstGeom>
        </p:spPr>
      </p:pic>
      <p:sp>
        <p:nvSpPr>
          <p:cNvPr id="7" name="Text 3"/>
          <p:cNvSpPr/>
          <p:nvPr/>
        </p:nvSpPr>
        <p:spPr>
          <a:xfrm>
            <a:off x="833199" y="5741645"/>
            <a:ext cx="2221944" cy="358343"/>
          </a:xfrm>
          <a:prstGeom prst="rect">
            <a:avLst/>
          </a:prstGeom>
          <a:noFill/>
          <a:ln/>
        </p:spPr>
        <p:txBody>
          <a:bodyPr wrap="none" rtlCol="0" anchor="t"/>
          <a:lstStyle/>
          <a:p>
            <a:pPr marL="0" indent="0" algn="l">
              <a:lnSpc>
                <a:spcPts val="2843"/>
              </a:lnSpc>
              <a:buNone/>
            </a:pPr>
            <a:r>
              <a:rPr lang="en-US" sz="2187" dirty="0">
                <a:solidFill>
                  <a:srgbClr val="312F2B"/>
                </a:solidFill>
                <a:latin typeface="Georgia" pitchFamily="34" charset="0"/>
                <a:ea typeface="Georgia" pitchFamily="34" charset="-122"/>
                <a:cs typeface="Georgia" pitchFamily="34" charset="-120"/>
              </a:rPr>
              <a:t>Back Up Data</a:t>
            </a:r>
            <a:endParaRPr lang="en-US" sz="2187" dirty="0"/>
          </a:p>
        </p:txBody>
      </p:sp>
      <p:sp>
        <p:nvSpPr>
          <p:cNvPr id="8" name="Text 4"/>
          <p:cNvSpPr/>
          <p:nvPr/>
        </p:nvSpPr>
        <p:spPr>
          <a:xfrm>
            <a:off x="833199" y="6298424"/>
            <a:ext cx="4099084" cy="793744"/>
          </a:xfrm>
          <a:prstGeom prst="rect">
            <a:avLst/>
          </a:prstGeom>
          <a:noFill/>
          <a:ln/>
        </p:spPr>
        <p:txBody>
          <a:bodyPr wrap="square" rtlCol="0" anchor="t"/>
          <a:lstStyle/>
          <a:p>
            <a:pPr marL="0" indent="0" algn="l">
              <a:lnSpc>
                <a:spcPts val="3149"/>
              </a:lnSpc>
              <a:buNone/>
            </a:pPr>
            <a:r>
              <a:rPr lang="en-US" sz="1750" dirty="0">
                <a:solidFill>
                  <a:srgbClr val="272525"/>
                </a:solidFill>
                <a:latin typeface="Lato" pitchFamily="34" charset="0"/>
                <a:ea typeface="Lato" pitchFamily="34" charset="-122"/>
                <a:cs typeface="Lato" pitchFamily="34" charset="-120"/>
              </a:rPr>
              <a:t>Command: `sudo salt cmd.run ‘tar –cvf /home/backups/.tar.gz `</a:t>
            </a:r>
            <a:endParaRPr lang="en-US" sz="1750" dirty="0"/>
          </a:p>
        </p:txBody>
      </p:sp>
      <p:pic>
        <p:nvPicPr>
          <p:cNvPr id="9" name="Image 2" descr="preencoded.png"/>
          <p:cNvPicPr>
            <a:picLocks noChangeAspect="1"/>
          </p:cNvPicPr>
          <p:nvPr/>
        </p:nvPicPr>
        <p:blipFill>
          <a:blip r:embed="rId5"/>
          <a:stretch>
            <a:fillRect/>
          </a:stretch>
        </p:blipFill>
        <p:spPr>
          <a:xfrm>
            <a:off x="5265539" y="2951249"/>
            <a:ext cx="4099203" cy="2514784"/>
          </a:xfrm>
          <a:prstGeom prst="rect">
            <a:avLst/>
          </a:prstGeom>
        </p:spPr>
      </p:pic>
      <p:sp>
        <p:nvSpPr>
          <p:cNvPr id="10" name="Text 5"/>
          <p:cNvSpPr/>
          <p:nvPr/>
        </p:nvSpPr>
        <p:spPr>
          <a:xfrm>
            <a:off x="5265539" y="5741645"/>
            <a:ext cx="2895600" cy="358343"/>
          </a:xfrm>
          <a:prstGeom prst="rect">
            <a:avLst/>
          </a:prstGeom>
          <a:noFill/>
          <a:ln/>
        </p:spPr>
        <p:txBody>
          <a:bodyPr wrap="none" rtlCol="0" anchor="t"/>
          <a:lstStyle/>
          <a:p>
            <a:pPr marL="0" indent="0" algn="l">
              <a:lnSpc>
                <a:spcPts val="2843"/>
              </a:lnSpc>
              <a:buNone/>
            </a:pPr>
            <a:r>
              <a:rPr lang="en-US" sz="2187" dirty="0">
                <a:solidFill>
                  <a:srgbClr val="312F2B"/>
                </a:solidFill>
                <a:latin typeface="Georgia" pitchFamily="34" charset="0"/>
                <a:ea typeface="Georgia" pitchFamily="34" charset="-122"/>
                <a:cs typeface="Georgia" pitchFamily="34" charset="-120"/>
              </a:rPr>
              <a:t>Unbricking the Laptop</a:t>
            </a:r>
            <a:endParaRPr lang="en-US" sz="2187" dirty="0"/>
          </a:p>
        </p:txBody>
      </p:sp>
      <p:sp>
        <p:nvSpPr>
          <p:cNvPr id="11" name="Text 6"/>
          <p:cNvSpPr/>
          <p:nvPr/>
        </p:nvSpPr>
        <p:spPr>
          <a:xfrm>
            <a:off x="5265539" y="6298424"/>
            <a:ext cx="4099203" cy="793744"/>
          </a:xfrm>
          <a:prstGeom prst="rect">
            <a:avLst/>
          </a:prstGeom>
          <a:noFill/>
          <a:ln/>
        </p:spPr>
        <p:txBody>
          <a:bodyPr wrap="square" rtlCol="0" anchor="t"/>
          <a:lstStyle/>
          <a:p>
            <a:pPr marL="0" indent="0" algn="l">
              <a:lnSpc>
                <a:spcPts val="3149"/>
              </a:lnSpc>
              <a:buNone/>
            </a:pPr>
            <a:r>
              <a:rPr lang="en-US" sz="1750" dirty="0">
                <a:solidFill>
                  <a:srgbClr val="272525"/>
                </a:solidFill>
                <a:latin typeface="Lato" pitchFamily="34" charset="0"/>
                <a:ea typeface="Lato" pitchFamily="34" charset="-122"/>
                <a:cs typeface="Lato" pitchFamily="34" charset="-120"/>
              </a:rPr>
              <a:t>Command: `sudo salt cmd.run ‘rm /data/system/settings.db’`</a:t>
            </a:r>
            <a:endParaRPr lang="en-US" sz="1750" dirty="0"/>
          </a:p>
        </p:txBody>
      </p:sp>
      <p:pic>
        <p:nvPicPr>
          <p:cNvPr id="12" name="Image 3" descr="preencoded.png"/>
          <p:cNvPicPr>
            <a:picLocks noChangeAspect="1"/>
          </p:cNvPicPr>
          <p:nvPr/>
        </p:nvPicPr>
        <p:blipFill>
          <a:blip r:embed="rId6"/>
          <a:stretch>
            <a:fillRect/>
          </a:stretch>
        </p:blipFill>
        <p:spPr>
          <a:xfrm>
            <a:off x="9697998" y="2951249"/>
            <a:ext cx="4099203" cy="2514784"/>
          </a:xfrm>
          <a:prstGeom prst="rect">
            <a:avLst/>
          </a:prstGeom>
        </p:spPr>
      </p:pic>
      <p:sp>
        <p:nvSpPr>
          <p:cNvPr id="13" name="Text 7"/>
          <p:cNvSpPr/>
          <p:nvPr/>
        </p:nvSpPr>
        <p:spPr>
          <a:xfrm>
            <a:off x="9697998" y="5741645"/>
            <a:ext cx="2221944" cy="358343"/>
          </a:xfrm>
          <a:prstGeom prst="rect">
            <a:avLst/>
          </a:prstGeom>
          <a:noFill/>
          <a:ln/>
        </p:spPr>
        <p:txBody>
          <a:bodyPr wrap="none" rtlCol="0" anchor="t"/>
          <a:lstStyle/>
          <a:p>
            <a:pPr marL="0" indent="0" algn="l">
              <a:lnSpc>
                <a:spcPts val="2843"/>
              </a:lnSpc>
              <a:buNone/>
            </a:pPr>
            <a:r>
              <a:rPr lang="en-US" sz="2187" dirty="0">
                <a:solidFill>
                  <a:srgbClr val="312F2B"/>
                </a:solidFill>
                <a:latin typeface="Georgia" pitchFamily="34" charset="0"/>
                <a:ea typeface="Georgia" pitchFamily="34" charset="-122"/>
                <a:cs typeface="Georgia" pitchFamily="34" charset="-120"/>
              </a:rPr>
              <a:t>Maintenance</a:t>
            </a:r>
            <a:endParaRPr lang="en-US" sz="2187" dirty="0"/>
          </a:p>
        </p:txBody>
      </p:sp>
      <p:sp>
        <p:nvSpPr>
          <p:cNvPr id="14" name="Text 8"/>
          <p:cNvSpPr/>
          <p:nvPr/>
        </p:nvSpPr>
        <p:spPr>
          <a:xfrm>
            <a:off x="9697998" y="6298424"/>
            <a:ext cx="4099203" cy="793744"/>
          </a:xfrm>
          <a:prstGeom prst="rect">
            <a:avLst/>
          </a:prstGeom>
          <a:noFill/>
          <a:ln/>
        </p:spPr>
        <p:txBody>
          <a:bodyPr wrap="square" rtlCol="0" anchor="t"/>
          <a:lstStyle/>
          <a:p>
            <a:pPr marL="0" indent="0" algn="l">
              <a:lnSpc>
                <a:spcPts val="3149"/>
              </a:lnSpc>
              <a:buNone/>
            </a:pPr>
            <a:r>
              <a:rPr lang="en-US" sz="1750" dirty="0">
                <a:solidFill>
                  <a:srgbClr val="272525"/>
                </a:solidFill>
                <a:latin typeface="Lato" pitchFamily="34" charset="0"/>
                <a:ea typeface="Lato" pitchFamily="34" charset="-122"/>
                <a:cs typeface="Lato" pitchFamily="34" charset="-120"/>
              </a:rPr>
              <a:t>Command: `sudo salt '*' cmd.run ‘yum -y update’`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US"/>
          </a:p>
        </p:txBody>
      </p:sp>
      <p:sp>
        <p:nvSpPr>
          <p:cNvPr id="4" name="Text 1"/>
          <p:cNvSpPr/>
          <p:nvPr/>
        </p:nvSpPr>
        <p:spPr>
          <a:xfrm>
            <a:off x="6319599" y="694349"/>
            <a:ext cx="4443889" cy="71680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Troubleshooting</a:t>
            </a:r>
            <a:endParaRPr lang="en-US" sz="4374" dirty="0"/>
          </a:p>
        </p:txBody>
      </p:sp>
      <p:sp>
        <p:nvSpPr>
          <p:cNvPr id="5" name="Text 2"/>
          <p:cNvSpPr/>
          <p:nvPr/>
        </p:nvSpPr>
        <p:spPr>
          <a:xfrm>
            <a:off x="6319599" y="1741959"/>
            <a:ext cx="7477601" cy="396872"/>
          </a:xfrm>
          <a:prstGeom prst="rect">
            <a:avLst/>
          </a:prstGeom>
          <a:noFill/>
          <a:ln/>
        </p:spPr>
        <p:txBody>
          <a:bodyPr wrap="non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These are some commonly encountered issues:</a:t>
            </a:r>
            <a:endParaRPr lang="en-US" sz="1750" dirty="0"/>
          </a:p>
        </p:txBody>
      </p:sp>
      <p:sp>
        <p:nvSpPr>
          <p:cNvPr id="6" name="Shape 3"/>
          <p:cNvSpPr/>
          <p:nvPr/>
        </p:nvSpPr>
        <p:spPr>
          <a:xfrm>
            <a:off x="6319599" y="2621152"/>
            <a:ext cx="499943" cy="496267"/>
          </a:xfrm>
          <a:prstGeom prst="roundRect">
            <a:avLst>
              <a:gd name="adj" fmla="val 11055"/>
            </a:avLst>
          </a:prstGeom>
          <a:solidFill>
            <a:srgbClr val="E8E8E3"/>
          </a:solidFill>
          <a:ln w="7620">
            <a:solidFill>
              <a:srgbClr val="D1D1C7"/>
            </a:solidFill>
            <a:prstDash val="solid"/>
          </a:ln>
        </p:spPr>
        <p:txBody>
          <a:bodyPr/>
          <a:lstStyle/>
          <a:p>
            <a:endParaRPr lang="en-US"/>
          </a:p>
        </p:txBody>
      </p:sp>
      <p:sp>
        <p:nvSpPr>
          <p:cNvPr id="7" name="Text 4"/>
          <p:cNvSpPr/>
          <p:nvPr/>
        </p:nvSpPr>
        <p:spPr>
          <a:xfrm>
            <a:off x="6478072" y="2654245"/>
            <a:ext cx="182880" cy="429964"/>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1</a:t>
            </a:r>
            <a:endParaRPr lang="en-US" sz="2624" dirty="0"/>
          </a:p>
        </p:txBody>
      </p:sp>
      <p:sp>
        <p:nvSpPr>
          <p:cNvPr id="8" name="Text 5"/>
          <p:cNvSpPr/>
          <p:nvPr/>
        </p:nvSpPr>
        <p:spPr>
          <a:xfrm>
            <a:off x="7041713" y="2690055"/>
            <a:ext cx="2255520" cy="358343"/>
          </a:xfrm>
          <a:prstGeom prst="rect">
            <a:avLst/>
          </a:prstGeom>
          <a:noFill/>
          <a:ln/>
        </p:spPr>
        <p:txBody>
          <a:bodyPr wrap="non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Key Not Accepted</a:t>
            </a:r>
            <a:endParaRPr lang="en-US" sz="2187" dirty="0"/>
          </a:p>
        </p:txBody>
      </p:sp>
      <p:sp>
        <p:nvSpPr>
          <p:cNvPr id="9" name="Text 6"/>
          <p:cNvSpPr/>
          <p:nvPr/>
        </p:nvSpPr>
        <p:spPr>
          <a:xfrm>
            <a:off x="7041713" y="3246834"/>
            <a:ext cx="2905601" cy="2381232"/>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To solve this, check if any duplicates are connected to the Salt-Master or wait until the transmission completes. Logging may provide you with more details.</a:t>
            </a:r>
            <a:endParaRPr lang="en-US" sz="1750" dirty="0"/>
          </a:p>
        </p:txBody>
      </p:sp>
      <p:sp>
        <p:nvSpPr>
          <p:cNvPr id="10" name="Shape 7"/>
          <p:cNvSpPr/>
          <p:nvPr/>
        </p:nvSpPr>
        <p:spPr>
          <a:xfrm>
            <a:off x="10169485" y="2621152"/>
            <a:ext cx="499943" cy="496267"/>
          </a:xfrm>
          <a:prstGeom prst="roundRect">
            <a:avLst>
              <a:gd name="adj" fmla="val 11055"/>
            </a:avLst>
          </a:prstGeom>
          <a:solidFill>
            <a:srgbClr val="E8E8E3"/>
          </a:solidFill>
          <a:ln w="7620">
            <a:solidFill>
              <a:srgbClr val="D1D1C7"/>
            </a:solidFill>
            <a:prstDash val="solid"/>
          </a:ln>
        </p:spPr>
        <p:txBody>
          <a:bodyPr/>
          <a:lstStyle/>
          <a:p>
            <a:endParaRPr lang="en-US"/>
          </a:p>
        </p:txBody>
      </p:sp>
      <p:sp>
        <p:nvSpPr>
          <p:cNvPr id="11" name="Text 8"/>
          <p:cNvSpPr/>
          <p:nvPr/>
        </p:nvSpPr>
        <p:spPr>
          <a:xfrm>
            <a:off x="10327958" y="2654245"/>
            <a:ext cx="182880" cy="429964"/>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2</a:t>
            </a:r>
            <a:endParaRPr lang="en-US" sz="2624" dirty="0"/>
          </a:p>
        </p:txBody>
      </p:sp>
      <p:sp>
        <p:nvSpPr>
          <p:cNvPr id="12" name="Text 9"/>
          <p:cNvSpPr/>
          <p:nvPr/>
        </p:nvSpPr>
        <p:spPr>
          <a:xfrm>
            <a:off x="10891599" y="2690055"/>
            <a:ext cx="2905601" cy="716686"/>
          </a:xfrm>
          <a:prstGeom prst="rect">
            <a:avLst/>
          </a:prstGeom>
          <a:noFill/>
          <a:ln/>
        </p:spPr>
        <p:txBody>
          <a:bodyPr wrap="squar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Minions Not Responding</a:t>
            </a:r>
            <a:endParaRPr lang="en-US" sz="2187" dirty="0"/>
          </a:p>
        </p:txBody>
      </p:sp>
      <p:sp>
        <p:nvSpPr>
          <p:cNvPr id="13" name="Text 10"/>
          <p:cNvSpPr/>
          <p:nvPr/>
        </p:nvSpPr>
        <p:spPr>
          <a:xfrm>
            <a:off x="10891599" y="3605177"/>
            <a:ext cx="2905601" cy="1984360"/>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Ensure the minion is connected to the right network, firewall allows Salt traffic, and the keys accepted by the Salt Master.</a:t>
            </a:r>
            <a:endParaRPr lang="en-US" sz="1750" dirty="0"/>
          </a:p>
        </p:txBody>
      </p:sp>
      <p:sp>
        <p:nvSpPr>
          <p:cNvPr id="14" name="Shape 11"/>
          <p:cNvSpPr/>
          <p:nvPr/>
        </p:nvSpPr>
        <p:spPr>
          <a:xfrm>
            <a:off x="6319599" y="6055313"/>
            <a:ext cx="499943" cy="496267"/>
          </a:xfrm>
          <a:prstGeom prst="roundRect">
            <a:avLst>
              <a:gd name="adj" fmla="val 11055"/>
            </a:avLst>
          </a:prstGeom>
          <a:solidFill>
            <a:srgbClr val="E8E8E3"/>
          </a:solidFill>
          <a:ln w="7620">
            <a:solidFill>
              <a:srgbClr val="D1D1C7"/>
            </a:solidFill>
            <a:prstDash val="solid"/>
          </a:ln>
        </p:spPr>
        <p:txBody>
          <a:bodyPr/>
          <a:lstStyle/>
          <a:p>
            <a:endParaRPr lang="en-US"/>
          </a:p>
        </p:txBody>
      </p:sp>
      <p:sp>
        <p:nvSpPr>
          <p:cNvPr id="15" name="Text 12"/>
          <p:cNvSpPr/>
          <p:nvPr/>
        </p:nvSpPr>
        <p:spPr>
          <a:xfrm>
            <a:off x="6478072" y="6088405"/>
            <a:ext cx="182880" cy="429964"/>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3</a:t>
            </a:r>
            <a:endParaRPr lang="en-US" sz="2624" dirty="0"/>
          </a:p>
        </p:txBody>
      </p:sp>
      <p:sp>
        <p:nvSpPr>
          <p:cNvPr id="16" name="Text 13"/>
          <p:cNvSpPr/>
          <p:nvPr/>
        </p:nvSpPr>
        <p:spPr>
          <a:xfrm>
            <a:off x="7041713" y="6124216"/>
            <a:ext cx="2221944" cy="358343"/>
          </a:xfrm>
          <a:prstGeom prst="rect">
            <a:avLst/>
          </a:prstGeom>
          <a:noFill/>
          <a:ln/>
        </p:spPr>
        <p:txBody>
          <a:bodyPr wrap="non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Command Fails</a:t>
            </a:r>
            <a:endParaRPr lang="en-US" sz="2187" dirty="0"/>
          </a:p>
        </p:txBody>
      </p:sp>
      <p:sp>
        <p:nvSpPr>
          <p:cNvPr id="17" name="Text 14"/>
          <p:cNvSpPr/>
          <p:nvPr/>
        </p:nvSpPr>
        <p:spPr>
          <a:xfrm>
            <a:off x="7041713" y="6680995"/>
            <a:ext cx="6755487" cy="793744"/>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Correct the minion’s IP address, command syntax errors, or missing modules.</a:t>
            </a:r>
            <a:endParaRPr lang="en-US" sz="1750" dirty="0"/>
          </a:p>
        </p:txBody>
      </p:sp>
      <p:pic>
        <p:nvPicPr>
          <p:cNvPr id="18" name="Image 1" descr="preencoded.png"/>
          <p:cNvPicPr>
            <a:picLocks noChangeAspect="1"/>
          </p:cNvPicPr>
          <p:nvPr/>
        </p:nvPicPr>
        <p:blipFill>
          <a:blip r:embed="rId4"/>
          <a:stretch>
            <a:fillRect/>
          </a:stretch>
        </p:blipFill>
        <p:spPr>
          <a:xfrm>
            <a:off x="0" y="0"/>
            <a:ext cx="5486400" cy="81690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US"/>
          </a:p>
        </p:txBody>
      </p:sp>
      <p:sp>
        <p:nvSpPr>
          <p:cNvPr id="4" name="Text 1"/>
          <p:cNvSpPr/>
          <p:nvPr/>
        </p:nvSpPr>
        <p:spPr>
          <a:xfrm>
            <a:off x="833199" y="1821499"/>
            <a:ext cx="4443889" cy="71680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Conclusion</a:t>
            </a:r>
            <a:endParaRPr lang="en-US" sz="4374" dirty="0"/>
          </a:p>
        </p:txBody>
      </p:sp>
      <p:sp>
        <p:nvSpPr>
          <p:cNvPr id="5" name="Text 2"/>
          <p:cNvSpPr/>
          <p:nvPr/>
        </p:nvSpPr>
        <p:spPr>
          <a:xfrm>
            <a:off x="833199" y="3023461"/>
            <a:ext cx="12964001" cy="793744"/>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Salt is an all-in-one automation solution for system administrators who want to streamline their workloads and minimize errors. Use this toolset to manage your system's configurations easily and efficiently, so your team can focus on more important, strategic tasks.</a:t>
            </a:r>
            <a:endParaRPr lang="en-US" sz="1750" dirty="0"/>
          </a:p>
        </p:txBody>
      </p:sp>
      <p:sp>
        <p:nvSpPr>
          <p:cNvPr id="6" name="Text 3"/>
          <p:cNvSpPr/>
          <p:nvPr/>
        </p:nvSpPr>
        <p:spPr>
          <a:xfrm>
            <a:off x="833199" y="4379539"/>
            <a:ext cx="2221944" cy="358343"/>
          </a:xfrm>
          <a:prstGeom prst="rect">
            <a:avLst/>
          </a:prstGeom>
          <a:noFill/>
          <a:ln/>
        </p:spPr>
        <p:txBody>
          <a:bodyPr wrap="none" rtlCol="0" anchor="t"/>
          <a:lstStyle/>
          <a:p>
            <a:pPr marL="0" indent="0">
              <a:lnSpc>
                <a:spcPts val="2843"/>
              </a:lnSpc>
              <a:buNone/>
            </a:pPr>
            <a:r>
              <a:rPr lang="en-US" sz="2187" dirty="0">
                <a:solidFill>
                  <a:srgbClr val="312F2B"/>
                </a:solidFill>
                <a:latin typeface="Georgia" pitchFamily="34" charset="0"/>
                <a:ea typeface="Georgia" pitchFamily="34" charset="-122"/>
                <a:cs typeface="Georgia" pitchFamily="34" charset="-120"/>
              </a:rPr>
              <a:t>Learn More</a:t>
            </a:r>
            <a:endParaRPr lang="en-US" sz="2187" dirty="0"/>
          </a:p>
        </p:txBody>
      </p:sp>
      <p:sp>
        <p:nvSpPr>
          <p:cNvPr id="7" name="Text 4"/>
          <p:cNvSpPr/>
          <p:nvPr/>
        </p:nvSpPr>
        <p:spPr>
          <a:xfrm>
            <a:off x="833199" y="4958419"/>
            <a:ext cx="6211014" cy="1190616"/>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Visit the Salt official website to discover more about Salt’s modules, products, plugins, and meet people from the community.</a:t>
            </a:r>
            <a:endParaRPr lang="en-US" sz="1750" dirty="0"/>
          </a:p>
        </p:txBody>
      </p:sp>
      <p:sp>
        <p:nvSpPr>
          <p:cNvPr id="8" name="Text 5"/>
          <p:cNvSpPr/>
          <p:nvPr/>
        </p:nvSpPr>
        <p:spPr>
          <a:xfrm>
            <a:off x="7593806" y="4379539"/>
            <a:ext cx="2221944" cy="358343"/>
          </a:xfrm>
          <a:prstGeom prst="rect">
            <a:avLst/>
          </a:prstGeom>
          <a:noFill/>
          <a:ln/>
        </p:spPr>
        <p:txBody>
          <a:bodyPr wrap="none" rtlCol="0" anchor="t"/>
          <a:lstStyle/>
          <a:p>
            <a:pPr marL="0" indent="0">
              <a:lnSpc>
                <a:spcPts val="2843"/>
              </a:lnSpc>
              <a:buNone/>
            </a:pPr>
            <a:r>
              <a:rPr lang="en-US" sz="2187" dirty="0">
                <a:solidFill>
                  <a:srgbClr val="312F2B"/>
                </a:solidFill>
                <a:latin typeface="Georgia" pitchFamily="34" charset="0"/>
                <a:ea typeface="Georgia" pitchFamily="34" charset="-122"/>
                <a:cs typeface="Georgia" pitchFamily="34" charset="-120"/>
              </a:rPr>
              <a:t>Contact Us</a:t>
            </a:r>
            <a:endParaRPr lang="en-US" sz="2187" dirty="0"/>
          </a:p>
        </p:txBody>
      </p:sp>
      <p:sp>
        <p:nvSpPr>
          <p:cNvPr id="9" name="Text 6"/>
          <p:cNvSpPr/>
          <p:nvPr/>
        </p:nvSpPr>
        <p:spPr>
          <a:xfrm>
            <a:off x="7593806" y="4958419"/>
            <a:ext cx="6211014" cy="793744"/>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You can contact us for support and advice on how to integrate Salt into your workflow.</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698</Words>
  <Application>Microsoft Office PowerPoint</Application>
  <PresentationFormat>Custom</PresentationFormat>
  <Paragraphs>63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Georgia</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Charanjit Singh</cp:lastModifiedBy>
  <cp:revision>2</cp:revision>
  <dcterms:created xsi:type="dcterms:W3CDTF">2023-07-20T07:14:22Z</dcterms:created>
  <dcterms:modified xsi:type="dcterms:W3CDTF">2023-07-20T07:15:39Z</dcterms:modified>
</cp:coreProperties>
</file>