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34" d="100"/>
          <a:sy n="34"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85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127367"/>
            <a:ext cx="7477601" cy="1720331"/>
          </a:xfrm>
          <a:prstGeom prst="rect">
            <a:avLst/>
          </a:prstGeom>
          <a:noFill/>
          <a:ln/>
        </p:spPr>
        <p:txBody>
          <a:bodyPr wrap="square" rtlCol="0" anchor="t"/>
          <a:lstStyle/>
          <a:p>
            <a:pPr marL="0" indent="0">
              <a:lnSpc>
                <a:spcPts val="6823"/>
              </a:lnSpc>
              <a:buNone/>
            </a:pPr>
            <a:r>
              <a:rPr lang="en-US" sz="5249" b="1" kern="0" spc="-157" dirty="0">
                <a:solidFill>
                  <a:srgbClr val="000000"/>
                </a:solidFill>
                <a:latin typeface="Inter" pitchFamily="34" charset="0"/>
                <a:ea typeface="Inter" pitchFamily="34" charset="-122"/>
                <a:cs typeface="Inter" pitchFamily="34" charset="-120"/>
              </a:rPr>
              <a:t>Software Configuration Management</a:t>
            </a:r>
            <a:endParaRPr lang="en-US" sz="5249" dirty="0"/>
          </a:p>
        </p:txBody>
      </p:sp>
      <p:sp>
        <p:nvSpPr>
          <p:cNvPr id="5" name="Text 3"/>
          <p:cNvSpPr/>
          <p:nvPr/>
        </p:nvSpPr>
        <p:spPr>
          <a:xfrm>
            <a:off x="833199" y="4178503"/>
            <a:ext cx="7477601"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In today's rapidly advancing technological world, it's more important than ever to ensure that your software is properly configured and managed to avoid costly errors and delays.</a:t>
            </a:r>
            <a:endParaRPr lang="en-US" sz="1750" dirty="0"/>
          </a:p>
        </p:txBody>
      </p:sp>
      <p:sp>
        <p:nvSpPr>
          <p:cNvPr id="6" name="Shape 4"/>
          <p:cNvSpPr/>
          <p:nvPr/>
        </p:nvSpPr>
        <p:spPr>
          <a:xfrm>
            <a:off x="833199" y="5644731"/>
            <a:ext cx="355402" cy="352788"/>
          </a:xfrm>
          <a:prstGeom prst="roundRect">
            <a:avLst>
              <a:gd name="adj" fmla="val 25916657"/>
            </a:avLst>
          </a:prstGeom>
          <a:solidFill>
            <a:srgbClr val="388BBA"/>
          </a:solidFill>
          <a:ln w="7620">
            <a:solidFill>
              <a:srgbClr val="FFFFFF"/>
            </a:solidFill>
            <a:prstDash val="solid"/>
          </a:ln>
        </p:spPr>
      </p:sp>
      <p:sp>
        <p:nvSpPr>
          <p:cNvPr id="7" name="Text 5"/>
          <p:cNvSpPr/>
          <p:nvPr/>
        </p:nvSpPr>
        <p:spPr>
          <a:xfrm>
            <a:off x="912376" y="5639649"/>
            <a:ext cx="196929" cy="363071"/>
          </a:xfrm>
          <a:prstGeom prst="rect">
            <a:avLst/>
          </a:prstGeom>
          <a:noFill/>
          <a:ln/>
        </p:spPr>
        <p:txBody>
          <a:bodyPr wrap="none" rtlCol="0" anchor="t"/>
          <a:lstStyle/>
          <a:p>
            <a:pPr marL="0" indent="0" algn="ctr">
              <a:lnSpc>
                <a:spcPts val="2880"/>
              </a:lnSpc>
              <a:buNone/>
            </a:pPr>
            <a:r>
              <a:rPr lang="en-US" sz="1152" kern="0" spc="-35" dirty="0">
                <a:solidFill>
                  <a:srgbClr val="FFFFFF"/>
                </a:solidFill>
                <a:latin typeface="Inter" pitchFamily="34" charset="0"/>
                <a:ea typeface="Inter" pitchFamily="34" charset="-122"/>
                <a:cs typeface="Inter" pitchFamily="34" charset="-120"/>
              </a:rPr>
              <a:t>CS</a:t>
            </a:r>
            <a:endParaRPr lang="en-US" sz="1152" dirty="0"/>
          </a:p>
        </p:txBody>
      </p:sp>
      <p:sp>
        <p:nvSpPr>
          <p:cNvPr id="8" name="Text 6"/>
          <p:cNvSpPr/>
          <p:nvPr/>
        </p:nvSpPr>
        <p:spPr>
          <a:xfrm>
            <a:off x="1299686" y="5650168"/>
            <a:ext cx="2396609" cy="385999"/>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Charanjit Singh</a:t>
            </a:r>
            <a:endParaRPr lang="en-US" sz="2187" dirty="0"/>
          </a:p>
        </p:txBody>
      </p:sp>
      <p:pic>
        <p:nvPicPr>
          <p:cNvPr id="9" name="Image 0" descr="preencoded.png"/>
          <p:cNvPicPr>
            <a:picLocks noChangeAspect="1"/>
          </p:cNvPicPr>
          <p:nvPr/>
        </p:nvPicPr>
        <p:blipFill>
          <a:blip r:embed="rId3"/>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6319599" y="2210098"/>
            <a:ext cx="7477601" cy="1433609"/>
          </a:xfrm>
          <a:prstGeom prst="rect">
            <a:avLst/>
          </a:prstGeom>
          <a:noFill/>
          <a:ln/>
        </p:spPr>
        <p:txBody>
          <a:bodyPr wrap="squar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What is Software Configuration Management?</a:t>
            </a:r>
            <a:endParaRPr lang="en-US" sz="4374" dirty="0"/>
          </a:p>
        </p:txBody>
      </p:sp>
      <p:sp>
        <p:nvSpPr>
          <p:cNvPr id="5" name="Text 3"/>
          <p:cNvSpPr/>
          <p:nvPr/>
        </p:nvSpPr>
        <p:spPr>
          <a:xfrm>
            <a:off x="6319599" y="3974512"/>
            <a:ext cx="7477601" cy="1984360"/>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Software Configuration Management (SCM) is the practice of identifying, organizing, and controlling changes to the software and infrastructure used in the development and deployment of software systems. SCM ensures that the software that is ultimately delivered meets the customer's requirements.</a:t>
            </a:r>
            <a:endParaRPr lang="en-US" sz="1750" dirty="0"/>
          </a:p>
        </p:txBody>
      </p:sp>
      <p:pic>
        <p:nvPicPr>
          <p:cNvPr id="6" name="Image 0" descr="preencoded.png"/>
          <p:cNvPicPr>
            <a:picLocks noChangeAspect="1"/>
          </p:cNvPicPr>
          <p:nvPr/>
        </p:nvPicPr>
        <p:blipFill>
          <a:blip r:embed="rId3"/>
          <a:stretch>
            <a:fillRect/>
          </a:stretch>
        </p:blipFill>
        <p:spPr>
          <a:xfrm>
            <a:off x="0" y="0"/>
            <a:ext cx="5486400" cy="81690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899640"/>
            <a:ext cx="12432744"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Benefits of Software Configuration Management</a:t>
            </a:r>
            <a:endParaRPr lang="en-US" sz="4374" dirty="0"/>
          </a:p>
        </p:txBody>
      </p:sp>
      <p:sp>
        <p:nvSpPr>
          <p:cNvPr id="5" name="Shape 3"/>
          <p:cNvSpPr/>
          <p:nvPr/>
        </p:nvSpPr>
        <p:spPr>
          <a:xfrm>
            <a:off x="833199" y="2101602"/>
            <a:ext cx="4173260" cy="3068963"/>
          </a:xfrm>
          <a:prstGeom prst="roundRect">
            <a:avLst>
              <a:gd name="adj" fmla="val 1788"/>
            </a:avLst>
          </a:prstGeom>
          <a:solidFill>
            <a:srgbClr val="DADBF1"/>
          </a:solidFill>
          <a:ln w="7620">
            <a:solidFill>
              <a:srgbClr val="B5B7E3"/>
            </a:solidFill>
            <a:prstDash val="solid"/>
          </a:ln>
        </p:spPr>
      </p:sp>
      <p:sp>
        <p:nvSpPr>
          <p:cNvPr id="6" name="Text 4"/>
          <p:cNvSpPr/>
          <p:nvPr/>
        </p:nvSpPr>
        <p:spPr>
          <a:xfrm>
            <a:off x="1062990" y="2329703"/>
            <a:ext cx="2666286" cy="429964"/>
          </a:xfrm>
          <a:prstGeom prst="rect">
            <a:avLst/>
          </a:prstGeom>
          <a:noFill/>
          <a:ln/>
        </p:spPr>
        <p:txBody>
          <a:bodyPr wrap="none" rtlCol="0" anchor="t"/>
          <a:lstStyle/>
          <a:p>
            <a:pPr marL="0" indent="0">
              <a:lnSpc>
                <a:spcPts val="3412"/>
              </a:lnSpc>
              <a:buNone/>
            </a:pPr>
            <a:r>
              <a:rPr lang="en-US" sz="2624" b="1" kern="0" spc="-79" dirty="0">
                <a:solidFill>
                  <a:srgbClr val="272525"/>
                </a:solidFill>
                <a:latin typeface="Inter" pitchFamily="34" charset="0"/>
                <a:ea typeface="Inter" pitchFamily="34" charset="-122"/>
                <a:cs typeface="Inter" pitchFamily="34" charset="-120"/>
              </a:rPr>
              <a:t>Reduced Costs</a:t>
            </a:r>
            <a:endParaRPr lang="en-US" sz="2624" dirty="0"/>
          </a:p>
        </p:txBody>
      </p:sp>
      <p:sp>
        <p:nvSpPr>
          <p:cNvPr id="7" name="Text 5"/>
          <p:cNvSpPr/>
          <p:nvPr/>
        </p:nvSpPr>
        <p:spPr>
          <a:xfrm>
            <a:off x="1062990" y="2958103"/>
            <a:ext cx="3713678" cy="158748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By identifying and fixing issues early, SCM helps prevent costly errors that might otherwise require expensive rework.</a:t>
            </a:r>
            <a:endParaRPr lang="en-US" sz="1750" dirty="0"/>
          </a:p>
        </p:txBody>
      </p:sp>
      <p:sp>
        <p:nvSpPr>
          <p:cNvPr id="8" name="Shape 6"/>
          <p:cNvSpPr/>
          <p:nvPr/>
        </p:nvSpPr>
        <p:spPr>
          <a:xfrm>
            <a:off x="5228630" y="2101602"/>
            <a:ext cx="4173260" cy="3068963"/>
          </a:xfrm>
          <a:prstGeom prst="roundRect">
            <a:avLst>
              <a:gd name="adj" fmla="val 1788"/>
            </a:avLst>
          </a:prstGeom>
          <a:solidFill>
            <a:srgbClr val="DADBF1"/>
          </a:solidFill>
          <a:ln w="7620">
            <a:solidFill>
              <a:srgbClr val="B5B7E3"/>
            </a:solidFill>
            <a:prstDash val="solid"/>
          </a:ln>
        </p:spPr>
      </p:sp>
      <p:sp>
        <p:nvSpPr>
          <p:cNvPr id="9" name="Text 7"/>
          <p:cNvSpPr/>
          <p:nvPr/>
        </p:nvSpPr>
        <p:spPr>
          <a:xfrm>
            <a:off x="5458420" y="2329703"/>
            <a:ext cx="2666286" cy="429964"/>
          </a:xfrm>
          <a:prstGeom prst="rect">
            <a:avLst/>
          </a:prstGeom>
          <a:noFill/>
          <a:ln/>
        </p:spPr>
        <p:txBody>
          <a:bodyPr wrap="none" rtlCol="0" anchor="t"/>
          <a:lstStyle/>
          <a:p>
            <a:pPr marL="0" indent="0">
              <a:lnSpc>
                <a:spcPts val="3412"/>
              </a:lnSpc>
              <a:buNone/>
            </a:pPr>
            <a:r>
              <a:rPr lang="en-US" sz="2624" b="1" kern="0" spc="-79" dirty="0">
                <a:solidFill>
                  <a:srgbClr val="272525"/>
                </a:solidFill>
                <a:latin typeface="Inter" pitchFamily="34" charset="0"/>
                <a:ea typeface="Inter" pitchFamily="34" charset="-122"/>
                <a:cs typeface="Inter" pitchFamily="34" charset="-120"/>
              </a:rPr>
              <a:t>Improved Quality</a:t>
            </a:r>
            <a:endParaRPr lang="en-US" sz="2624" dirty="0"/>
          </a:p>
        </p:txBody>
      </p:sp>
      <p:sp>
        <p:nvSpPr>
          <p:cNvPr id="10" name="Text 8"/>
          <p:cNvSpPr/>
          <p:nvPr/>
        </p:nvSpPr>
        <p:spPr>
          <a:xfrm>
            <a:off x="5458420" y="2958103"/>
            <a:ext cx="3713678" cy="1984360"/>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SCM creates a structured development environment that helps developers maintain high standards of quality and consistency for their work.</a:t>
            </a:r>
            <a:endParaRPr lang="en-US" sz="1750" dirty="0"/>
          </a:p>
        </p:txBody>
      </p:sp>
      <p:sp>
        <p:nvSpPr>
          <p:cNvPr id="11" name="Shape 9"/>
          <p:cNvSpPr/>
          <p:nvPr/>
        </p:nvSpPr>
        <p:spPr>
          <a:xfrm>
            <a:off x="9624060" y="2101602"/>
            <a:ext cx="4173260" cy="3068963"/>
          </a:xfrm>
          <a:prstGeom prst="roundRect">
            <a:avLst>
              <a:gd name="adj" fmla="val 1788"/>
            </a:avLst>
          </a:prstGeom>
          <a:solidFill>
            <a:srgbClr val="DADBF1"/>
          </a:solidFill>
          <a:ln w="7620">
            <a:solidFill>
              <a:srgbClr val="B5B7E3"/>
            </a:solidFill>
            <a:prstDash val="solid"/>
          </a:ln>
        </p:spPr>
      </p:sp>
      <p:sp>
        <p:nvSpPr>
          <p:cNvPr id="12" name="Text 10"/>
          <p:cNvSpPr/>
          <p:nvPr/>
        </p:nvSpPr>
        <p:spPr>
          <a:xfrm>
            <a:off x="9853851" y="2329703"/>
            <a:ext cx="3709630" cy="429964"/>
          </a:xfrm>
          <a:prstGeom prst="rect">
            <a:avLst/>
          </a:prstGeom>
          <a:noFill/>
          <a:ln/>
        </p:spPr>
        <p:txBody>
          <a:bodyPr wrap="none" rtlCol="0" anchor="t"/>
          <a:lstStyle/>
          <a:p>
            <a:pPr marL="0" indent="0">
              <a:lnSpc>
                <a:spcPts val="3412"/>
              </a:lnSpc>
              <a:buNone/>
            </a:pPr>
            <a:r>
              <a:rPr lang="en-US" sz="2624" b="1" kern="0" spc="-79" dirty="0">
                <a:solidFill>
                  <a:srgbClr val="272525"/>
                </a:solidFill>
                <a:latin typeface="Inter" pitchFamily="34" charset="0"/>
                <a:ea typeface="Inter" pitchFamily="34" charset="-122"/>
                <a:cs typeface="Inter" pitchFamily="34" charset="-120"/>
              </a:rPr>
              <a:t>Increased Collaboration</a:t>
            </a:r>
            <a:endParaRPr lang="en-US" sz="2624" dirty="0"/>
          </a:p>
        </p:txBody>
      </p:sp>
      <p:sp>
        <p:nvSpPr>
          <p:cNvPr id="13" name="Text 11"/>
          <p:cNvSpPr/>
          <p:nvPr/>
        </p:nvSpPr>
        <p:spPr>
          <a:xfrm>
            <a:off x="9853851" y="2958103"/>
            <a:ext cx="3713678" cy="1984360"/>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By managing the various components of a software project in one place, SCM facilitates collaboration between different teams within the organization.</a:t>
            </a:r>
            <a:endParaRPr lang="en-US" sz="1750" dirty="0"/>
          </a:p>
        </p:txBody>
      </p:sp>
      <p:sp>
        <p:nvSpPr>
          <p:cNvPr id="14" name="Shape 12"/>
          <p:cNvSpPr/>
          <p:nvPr/>
        </p:nvSpPr>
        <p:spPr>
          <a:xfrm>
            <a:off x="833199" y="5391102"/>
            <a:ext cx="12964001" cy="1878347"/>
          </a:xfrm>
          <a:prstGeom prst="roundRect">
            <a:avLst>
              <a:gd name="adj" fmla="val 2921"/>
            </a:avLst>
          </a:prstGeom>
          <a:solidFill>
            <a:srgbClr val="DADBF1"/>
          </a:solidFill>
          <a:ln w="7620">
            <a:solidFill>
              <a:srgbClr val="B5B7E3"/>
            </a:solidFill>
            <a:prstDash val="solid"/>
          </a:ln>
        </p:spPr>
      </p:sp>
      <p:sp>
        <p:nvSpPr>
          <p:cNvPr id="15" name="Text 13"/>
          <p:cNvSpPr/>
          <p:nvPr/>
        </p:nvSpPr>
        <p:spPr>
          <a:xfrm>
            <a:off x="1062990" y="5619203"/>
            <a:ext cx="3904893" cy="429964"/>
          </a:xfrm>
          <a:prstGeom prst="rect">
            <a:avLst/>
          </a:prstGeom>
          <a:noFill/>
          <a:ln/>
        </p:spPr>
        <p:txBody>
          <a:bodyPr wrap="none" rtlCol="0" anchor="t"/>
          <a:lstStyle/>
          <a:p>
            <a:pPr marL="0" indent="0">
              <a:lnSpc>
                <a:spcPts val="3412"/>
              </a:lnSpc>
              <a:buNone/>
            </a:pPr>
            <a:r>
              <a:rPr lang="en-US" sz="2624" b="1" kern="0" spc="-79" dirty="0">
                <a:solidFill>
                  <a:srgbClr val="272525"/>
                </a:solidFill>
                <a:latin typeface="Inter" pitchFamily="34" charset="0"/>
                <a:ea typeface="Inter" pitchFamily="34" charset="-122"/>
                <a:cs typeface="Inter" pitchFamily="34" charset="-120"/>
              </a:rPr>
              <a:t>Automated Deployments</a:t>
            </a:r>
            <a:endParaRPr lang="en-US" sz="2624" dirty="0"/>
          </a:p>
        </p:txBody>
      </p:sp>
      <p:sp>
        <p:nvSpPr>
          <p:cNvPr id="16" name="Text 14"/>
          <p:cNvSpPr/>
          <p:nvPr/>
        </p:nvSpPr>
        <p:spPr>
          <a:xfrm>
            <a:off x="1062990" y="6247603"/>
            <a:ext cx="12504420"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SCM can integrate with CI/CD tools, making it easier to develop, test, and deploy software more frequently and with greater efficiency.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606536"/>
            <a:ext cx="12964001" cy="1433609"/>
          </a:xfrm>
          <a:prstGeom prst="rect">
            <a:avLst/>
          </a:prstGeom>
          <a:noFill/>
          <a:ln/>
        </p:spPr>
        <p:txBody>
          <a:bodyPr wrap="squar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Best practices for Software Configuration Management</a:t>
            </a:r>
            <a:endParaRPr lang="en-US" sz="4374" dirty="0"/>
          </a:p>
        </p:txBody>
      </p:sp>
      <p:sp>
        <p:nvSpPr>
          <p:cNvPr id="5" name="Shape 3"/>
          <p:cNvSpPr/>
          <p:nvPr/>
        </p:nvSpPr>
        <p:spPr>
          <a:xfrm>
            <a:off x="7293054" y="2525302"/>
            <a:ext cx="44410" cy="5802156"/>
          </a:xfrm>
          <a:prstGeom prst="rect">
            <a:avLst/>
          </a:prstGeom>
          <a:solidFill>
            <a:srgbClr val="B5B7E3"/>
          </a:solidFill>
          <a:ln/>
        </p:spPr>
      </p:sp>
      <p:sp>
        <p:nvSpPr>
          <p:cNvPr id="6" name="Shape 4"/>
          <p:cNvSpPr/>
          <p:nvPr/>
        </p:nvSpPr>
        <p:spPr>
          <a:xfrm>
            <a:off x="7565172" y="2958044"/>
            <a:ext cx="777597" cy="44084"/>
          </a:xfrm>
          <a:prstGeom prst="rect">
            <a:avLst/>
          </a:prstGeom>
          <a:solidFill>
            <a:srgbClr val="B5B7E3"/>
          </a:solidFill>
          <a:ln/>
        </p:spPr>
      </p:sp>
      <p:sp>
        <p:nvSpPr>
          <p:cNvPr id="7" name="Shape 5"/>
          <p:cNvSpPr/>
          <p:nvPr/>
        </p:nvSpPr>
        <p:spPr>
          <a:xfrm>
            <a:off x="7065228" y="2732012"/>
            <a:ext cx="499943" cy="496267"/>
          </a:xfrm>
          <a:prstGeom prst="roundRect">
            <a:avLst>
              <a:gd name="adj" fmla="val 11055"/>
            </a:avLst>
          </a:prstGeom>
          <a:solidFill>
            <a:srgbClr val="DADBF1"/>
          </a:solidFill>
          <a:ln w="7620">
            <a:solidFill>
              <a:srgbClr val="B5B7E3"/>
            </a:solidFill>
            <a:prstDash val="solid"/>
          </a:ln>
        </p:spPr>
      </p:sp>
      <p:sp>
        <p:nvSpPr>
          <p:cNvPr id="8" name="Text 6"/>
          <p:cNvSpPr/>
          <p:nvPr/>
        </p:nvSpPr>
        <p:spPr>
          <a:xfrm>
            <a:off x="7233583" y="2765104"/>
            <a:ext cx="1632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8537258" y="2745840"/>
            <a:ext cx="2221944" cy="358343"/>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Keep It Simple</a:t>
            </a:r>
            <a:endParaRPr lang="en-US" sz="2187" dirty="0"/>
          </a:p>
        </p:txBody>
      </p:sp>
      <p:sp>
        <p:nvSpPr>
          <p:cNvPr id="10" name="Text 8"/>
          <p:cNvSpPr/>
          <p:nvPr/>
        </p:nvSpPr>
        <p:spPr>
          <a:xfrm>
            <a:off x="8537258" y="3302619"/>
            <a:ext cx="5259943" cy="1190616"/>
          </a:xfrm>
          <a:prstGeom prst="rect">
            <a:avLst/>
          </a:prstGeom>
          <a:noFill/>
          <a:ln/>
        </p:spPr>
        <p:txBody>
          <a:bodyPr wrap="squar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Avoid complex configurations and stick to standardized architectures to minimize the risk of errors and maintainability issues.</a:t>
            </a:r>
            <a:endParaRPr lang="en-US" sz="1750" dirty="0"/>
          </a:p>
        </p:txBody>
      </p:sp>
      <p:sp>
        <p:nvSpPr>
          <p:cNvPr id="11" name="Shape 9"/>
          <p:cNvSpPr/>
          <p:nvPr/>
        </p:nvSpPr>
        <p:spPr>
          <a:xfrm>
            <a:off x="6287631" y="4060729"/>
            <a:ext cx="777597" cy="44084"/>
          </a:xfrm>
          <a:prstGeom prst="rect">
            <a:avLst/>
          </a:prstGeom>
          <a:solidFill>
            <a:srgbClr val="B5B7E3"/>
          </a:solidFill>
          <a:ln/>
        </p:spPr>
      </p:sp>
      <p:sp>
        <p:nvSpPr>
          <p:cNvPr id="12" name="Shape 10"/>
          <p:cNvSpPr/>
          <p:nvPr/>
        </p:nvSpPr>
        <p:spPr>
          <a:xfrm>
            <a:off x="7065228" y="3834697"/>
            <a:ext cx="499943" cy="496267"/>
          </a:xfrm>
          <a:prstGeom prst="roundRect">
            <a:avLst>
              <a:gd name="adj" fmla="val 11055"/>
            </a:avLst>
          </a:prstGeom>
          <a:solidFill>
            <a:srgbClr val="DADBF1"/>
          </a:solidFill>
          <a:ln w="7620">
            <a:solidFill>
              <a:srgbClr val="B5B7E3"/>
            </a:solidFill>
            <a:prstDash val="solid"/>
          </a:ln>
        </p:spPr>
      </p:sp>
      <p:sp>
        <p:nvSpPr>
          <p:cNvPr id="13" name="Text 11"/>
          <p:cNvSpPr/>
          <p:nvPr/>
        </p:nvSpPr>
        <p:spPr>
          <a:xfrm>
            <a:off x="7214533" y="3867789"/>
            <a:ext cx="2013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871198" y="3848525"/>
            <a:ext cx="2221944" cy="358343"/>
          </a:xfrm>
          <a:prstGeom prst="rect">
            <a:avLst/>
          </a:prstGeom>
          <a:noFill/>
          <a:ln/>
        </p:spPr>
        <p:txBody>
          <a:bodyPr wrap="none" rtlCol="0" anchor="t"/>
          <a:lstStyle/>
          <a:p>
            <a:pPr marL="0" indent="0" algn="r">
              <a:lnSpc>
                <a:spcPts val="2843"/>
              </a:lnSpc>
              <a:buNone/>
            </a:pPr>
            <a:r>
              <a:rPr lang="en-US" sz="2187" b="1" kern="0" spc="-66" dirty="0">
                <a:solidFill>
                  <a:srgbClr val="272525"/>
                </a:solidFill>
                <a:latin typeface="Inter" pitchFamily="34" charset="0"/>
                <a:ea typeface="Inter" pitchFamily="34" charset="-122"/>
                <a:cs typeface="Inter" pitchFamily="34" charset="-120"/>
              </a:rPr>
              <a:t>Version Control</a:t>
            </a:r>
            <a:endParaRPr lang="en-US" sz="2187" dirty="0"/>
          </a:p>
        </p:txBody>
      </p:sp>
      <p:sp>
        <p:nvSpPr>
          <p:cNvPr id="15" name="Text 13"/>
          <p:cNvSpPr/>
          <p:nvPr/>
        </p:nvSpPr>
        <p:spPr>
          <a:xfrm>
            <a:off x="833199" y="4405304"/>
            <a:ext cx="5259943" cy="1190616"/>
          </a:xfrm>
          <a:prstGeom prst="rect">
            <a:avLst/>
          </a:prstGeom>
          <a:noFill/>
          <a:ln/>
        </p:spPr>
        <p:txBody>
          <a:bodyPr wrap="square" rtlCol="0" anchor="t"/>
          <a:lstStyle/>
          <a:p>
            <a:pPr marL="0" indent="0" algn="r">
              <a:lnSpc>
                <a:spcPts val="3149"/>
              </a:lnSpc>
              <a:buNone/>
            </a:pPr>
            <a:r>
              <a:rPr lang="en-US" sz="1750" kern="0" spc="-35" dirty="0">
                <a:solidFill>
                  <a:srgbClr val="272525"/>
                </a:solidFill>
                <a:latin typeface="Inter" pitchFamily="34" charset="0"/>
                <a:ea typeface="Inter" pitchFamily="34" charset="-122"/>
                <a:cs typeface="Inter" pitchFamily="34" charset="-120"/>
              </a:rPr>
              <a:t>Version control mechanisms should be in place to track changes to the software and associated documentation.</a:t>
            </a:r>
            <a:endParaRPr lang="en-US" sz="1750" dirty="0"/>
          </a:p>
        </p:txBody>
      </p:sp>
      <p:sp>
        <p:nvSpPr>
          <p:cNvPr id="16" name="Shape 14"/>
          <p:cNvSpPr/>
          <p:nvPr/>
        </p:nvSpPr>
        <p:spPr>
          <a:xfrm>
            <a:off x="7565172" y="5367051"/>
            <a:ext cx="777597" cy="44084"/>
          </a:xfrm>
          <a:prstGeom prst="rect">
            <a:avLst/>
          </a:prstGeom>
          <a:solidFill>
            <a:srgbClr val="B5B7E3"/>
          </a:solidFill>
          <a:ln/>
        </p:spPr>
      </p:sp>
      <p:sp>
        <p:nvSpPr>
          <p:cNvPr id="17" name="Shape 15"/>
          <p:cNvSpPr/>
          <p:nvPr/>
        </p:nvSpPr>
        <p:spPr>
          <a:xfrm>
            <a:off x="7065228" y="5141018"/>
            <a:ext cx="499943" cy="496267"/>
          </a:xfrm>
          <a:prstGeom prst="roundRect">
            <a:avLst>
              <a:gd name="adj" fmla="val 11055"/>
            </a:avLst>
          </a:prstGeom>
          <a:solidFill>
            <a:srgbClr val="DADBF1"/>
          </a:solidFill>
          <a:ln w="7620">
            <a:solidFill>
              <a:srgbClr val="B5B7E3"/>
            </a:solidFill>
            <a:prstDash val="solid"/>
          </a:ln>
        </p:spPr>
      </p:sp>
      <p:sp>
        <p:nvSpPr>
          <p:cNvPr id="18" name="Text 16"/>
          <p:cNvSpPr/>
          <p:nvPr/>
        </p:nvSpPr>
        <p:spPr>
          <a:xfrm>
            <a:off x="7210723" y="5174110"/>
            <a:ext cx="20895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537258" y="5154846"/>
            <a:ext cx="2267069" cy="358343"/>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Automated Builds</a:t>
            </a:r>
            <a:endParaRPr lang="en-US" sz="2187" dirty="0"/>
          </a:p>
        </p:txBody>
      </p:sp>
      <p:sp>
        <p:nvSpPr>
          <p:cNvPr id="20" name="Text 18"/>
          <p:cNvSpPr/>
          <p:nvPr/>
        </p:nvSpPr>
        <p:spPr>
          <a:xfrm>
            <a:off x="8537258" y="5711625"/>
            <a:ext cx="5259943" cy="1190616"/>
          </a:xfrm>
          <a:prstGeom prst="rect">
            <a:avLst/>
          </a:prstGeom>
          <a:noFill/>
          <a:ln/>
        </p:spPr>
        <p:txBody>
          <a:bodyPr wrap="squar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Having automated build processes in place can help to identify problems early and streamline the development process.</a:t>
            </a:r>
            <a:endParaRPr lang="en-US" sz="1750" dirty="0"/>
          </a:p>
        </p:txBody>
      </p:sp>
      <p:sp>
        <p:nvSpPr>
          <p:cNvPr id="21" name="Shape 19"/>
          <p:cNvSpPr/>
          <p:nvPr/>
        </p:nvSpPr>
        <p:spPr>
          <a:xfrm>
            <a:off x="6287631" y="6571613"/>
            <a:ext cx="777597" cy="44084"/>
          </a:xfrm>
          <a:prstGeom prst="rect">
            <a:avLst/>
          </a:prstGeom>
          <a:solidFill>
            <a:srgbClr val="B5B7E3"/>
          </a:solidFill>
          <a:ln/>
        </p:spPr>
      </p:sp>
      <p:sp>
        <p:nvSpPr>
          <p:cNvPr id="22" name="Shape 20"/>
          <p:cNvSpPr/>
          <p:nvPr/>
        </p:nvSpPr>
        <p:spPr>
          <a:xfrm>
            <a:off x="7065228" y="6345580"/>
            <a:ext cx="499943" cy="496267"/>
          </a:xfrm>
          <a:prstGeom prst="roundRect">
            <a:avLst>
              <a:gd name="adj" fmla="val 11055"/>
            </a:avLst>
          </a:prstGeom>
          <a:solidFill>
            <a:srgbClr val="DADBF1"/>
          </a:solidFill>
          <a:ln w="7620">
            <a:solidFill>
              <a:srgbClr val="B5B7E3"/>
            </a:solidFill>
            <a:prstDash val="solid"/>
          </a:ln>
        </p:spPr>
      </p:sp>
      <p:sp>
        <p:nvSpPr>
          <p:cNvPr id="23" name="Text 21"/>
          <p:cNvSpPr/>
          <p:nvPr/>
        </p:nvSpPr>
        <p:spPr>
          <a:xfrm>
            <a:off x="7203103" y="6378673"/>
            <a:ext cx="22419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4</a:t>
            </a:r>
            <a:endParaRPr lang="en-US" sz="2624" dirty="0"/>
          </a:p>
        </p:txBody>
      </p:sp>
      <p:sp>
        <p:nvSpPr>
          <p:cNvPr id="24" name="Text 22"/>
          <p:cNvSpPr/>
          <p:nvPr/>
        </p:nvSpPr>
        <p:spPr>
          <a:xfrm>
            <a:off x="3152180" y="6359408"/>
            <a:ext cx="2940963" cy="358343"/>
          </a:xfrm>
          <a:prstGeom prst="rect">
            <a:avLst/>
          </a:prstGeom>
          <a:noFill/>
          <a:ln/>
        </p:spPr>
        <p:txBody>
          <a:bodyPr wrap="none" rtlCol="0" anchor="t"/>
          <a:lstStyle/>
          <a:p>
            <a:pPr marL="0" indent="0" algn="r">
              <a:lnSpc>
                <a:spcPts val="2843"/>
              </a:lnSpc>
              <a:buNone/>
            </a:pPr>
            <a:r>
              <a:rPr lang="en-US" sz="2187" b="1" kern="0" spc="-66" dirty="0">
                <a:solidFill>
                  <a:srgbClr val="272525"/>
                </a:solidFill>
                <a:latin typeface="Inter" pitchFamily="34" charset="0"/>
                <a:ea typeface="Inter" pitchFamily="34" charset="-122"/>
                <a:cs typeface="Inter" pitchFamily="34" charset="-120"/>
              </a:rPr>
              <a:t>Continuous Integration</a:t>
            </a:r>
            <a:endParaRPr lang="en-US" sz="2187" dirty="0"/>
          </a:p>
        </p:txBody>
      </p:sp>
      <p:sp>
        <p:nvSpPr>
          <p:cNvPr id="25" name="Text 23"/>
          <p:cNvSpPr/>
          <p:nvPr/>
        </p:nvSpPr>
        <p:spPr>
          <a:xfrm>
            <a:off x="833199" y="6916187"/>
            <a:ext cx="5259943" cy="1190616"/>
          </a:xfrm>
          <a:prstGeom prst="rect">
            <a:avLst/>
          </a:prstGeom>
          <a:noFill/>
          <a:ln/>
        </p:spPr>
        <p:txBody>
          <a:bodyPr wrap="square" rtlCol="0" anchor="t"/>
          <a:lstStyle/>
          <a:p>
            <a:pPr marL="0" indent="0" algn="r">
              <a:lnSpc>
                <a:spcPts val="3149"/>
              </a:lnSpc>
              <a:buNone/>
            </a:pPr>
            <a:r>
              <a:rPr lang="en-US" sz="1750" kern="0" spc="-35" dirty="0">
                <a:solidFill>
                  <a:srgbClr val="272525"/>
                </a:solidFill>
                <a:latin typeface="Inter" pitchFamily="34" charset="0"/>
                <a:ea typeface="Inter" pitchFamily="34" charset="-122"/>
                <a:cs typeface="Inter" pitchFamily="34" charset="-120"/>
              </a:rPr>
              <a:t>CI helps developers to develop and test code in small chunks, which can help to identify issues early and streamline the development process.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6319599" y="2408534"/>
            <a:ext cx="7477601" cy="1433609"/>
          </a:xfrm>
          <a:prstGeom prst="rect">
            <a:avLst/>
          </a:prstGeom>
          <a:noFill/>
          <a:ln/>
        </p:spPr>
        <p:txBody>
          <a:bodyPr wrap="squar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Tools for Software Configuration Management</a:t>
            </a:r>
            <a:endParaRPr lang="en-US" sz="4374" dirty="0"/>
          </a:p>
        </p:txBody>
      </p:sp>
      <p:sp>
        <p:nvSpPr>
          <p:cNvPr id="5" name="Text 3"/>
          <p:cNvSpPr/>
          <p:nvPr/>
        </p:nvSpPr>
        <p:spPr>
          <a:xfrm>
            <a:off x="6319599" y="4172948"/>
            <a:ext cx="7477601" cy="158748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There are numerous tools available to assist with SCM, from version control systems such as Git, to build automation tools like Jenkins. These tools can help streamline the software development process, increase efficiency, and reduce errors.</a:t>
            </a:r>
            <a:endParaRPr lang="en-US" sz="1750" dirty="0"/>
          </a:p>
        </p:txBody>
      </p:sp>
      <p:pic>
        <p:nvPicPr>
          <p:cNvPr id="6" name="Image 0" descr="preencoded.png"/>
          <p:cNvPicPr>
            <a:picLocks noChangeAspect="1"/>
          </p:cNvPicPr>
          <p:nvPr/>
        </p:nvPicPr>
        <p:blipFill>
          <a:blip r:embed="rId3"/>
          <a:stretch>
            <a:fillRect/>
          </a:stretch>
        </p:blipFill>
        <p:spPr>
          <a:xfrm>
            <a:off x="0" y="0"/>
            <a:ext cx="5486400" cy="8169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14388" y="592826"/>
            <a:ext cx="7515225" cy="2101838"/>
          </a:xfrm>
          <a:prstGeom prst="rect">
            <a:avLst/>
          </a:prstGeom>
          <a:noFill/>
          <a:ln/>
        </p:spPr>
        <p:txBody>
          <a:bodyPr wrap="square" rtlCol="0" anchor="t"/>
          <a:lstStyle/>
          <a:p>
            <a:pPr marL="0" indent="0">
              <a:lnSpc>
                <a:spcPts val="5558"/>
              </a:lnSpc>
              <a:buNone/>
            </a:pPr>
            <a:r>
              <a:rPr lang="en-US" sz="4275" b="1" kern="0" spc="-128" dirty="0">
                <a:solidFill>
                  <a:srgbClr val="000000"/>
                </a:solidFill>
                <a:latin typeface="Inter" pitchFamily="34" charset="0"/>
                <a:ea typeface="Inter" pitchFamily="34" charset="-122"/>
                <a:cs typeface="Inter" pitchFamily="34" charset="-120"/>
              </a:rPr>
              <a:t>Common challenges faced in Software Configuration Management</a:t>
            </a:r>
            <a:endParaRPr lang="en-US" sz="4275" dirty="0"/>
          </a:p>
        </p:txBody>
      </p:sp>
      <p:sp>
        <p:nvSpPr>
          <p:cNvPr id="5" name="Shape 3"/>
          <p:cNvSpPr/>
          <p:nvPr/>
        </p:nvSpPr>
        <p:spPr>
          <a:xfrm>
            <a:off x="833199" y="3294464"/>
            <a:ext cx="499943" cy="496267"/>
          </a:xfrm>
          <a:prstGeom prst="roundRect">
            <a:avLst>
              <a:gd name="adj" fmla="val 11055"/>
            </a:avLst>
          </a:prstGeom>
          <a:solidFill>
            <a:srgbClr val="DADBF1"/>
          </a:solidFill>
          <a:ln w="7620">
            <a:solidFill>
              <a:srgbClr val="B5B7E3"/>
            </a:solidFill>
            <a:prstDash val="solid"/>
          </a:ln>
        </p:spPr>
      </p:sp>
      <p:sp>
        <p:nvSpPr>
          <p:cNvPr id="6" name="Text 4"/>
          <p:cNvSpPr/>
          <p:nvPr/>
        </p:nvSpPr>
        <p:spPr>
          <a:xfrm>
            <a:off x="980837" y="3252507"/>
            <a:ext cx="155734" cy="420273"/>
          </a:xfrm>
          <a:prstGeom prst="rect">
            <a:avLst/>
          </a:prstGeom>
          <a:noFill/>
          <a:ln/>
        </p:spPr>
        <p:txBody>
          <a:bodyPr wrap="none" rtlCol="0" anchor="t"/>
          <a:lstStyle/>
          <a:p>
            <a:pPr marL="0" indent="0" algn="ctr">
              <a:lnSpc>
                <a:spcPts val="3335"/>
              </a:lnSpc>
              <a:buNone/>
            </a:pPr>
            <a:r>
              <a:rPr lang="en-US" sz="2565" b="1" kern="0" spc="-34" dirty="0">
                <a:solidFill>
                  <a:srgbClr val="272525"/>
                </a:solidFill>
                <a:latin typeface="Inter" pitchFamily="34" charset="0"/>
                <a:ea typeface="Inter" pitchFamily="34" charset="-122"/>
                <a:cs typeface="Inter" pitchFamily="34" charset="-120"/>
              </a:rPr>
              <a:t>1</a:t>
            </a:r>
            <a:endParaRPr lang="en-US" sz="2565" dirty="0"/>
          </a:p>
        </p:txBody>
      </p:sp>
      <p:sp>
        <p:nvSpPr>
          <p:cNvPr id="7" name="Text 5"/>
          <p:cNvSpPr/>
          <p:nvPr/>
        </p:nvSpPr>
        <p:spPr>
          <a:xfrm>
            <a:off x="1520190" y="3287491"/>
            <a:ext cx="2702243" cy="350306"/>
          </a:xfrm>
          <a:prstGeom prst="rect">
            <a:avLst/>
          </a:prstGeom>
          <a:noFill/>
          <a:ln/>
        </p:spPr>
        <p:txBody>
          <a:bodyPr wrap="none" rtlCol="0" anchor="t"/>
          <a:lstStyle/>
          <a:p>
            <a:pPr marL="0" indent="0">
              <a:lnSpc>
                <a:spcPts val="2779"/>
              </a:lnSpc>
              <a:buNone/>
            </a:pPr>
            <a:r>
              <a:rPr lang="en-US" sz="2138" b="1" kern="0" spc="-64" dirty="0">
                <a:solidFill>
                  <a:srgbClr val="272525"/>
                </a:solidFill>
                <a:latin typeface="Inter" pitchFamily="34" charset="0"/>
                <a:ea typeface="Inter" pitchFamily="34" charset="-122"/>
                <a:cs typeface="Inter" pitchFamily="34" charset="-120"/>
              </a:rPr>
              <a:t>Resistance to Change</a:t>
            </a:r>
            <a:endParaRPr lang="en-US" sz="2138" dirty="0"/>
          </a:p>
        </p:txBody>
      </p:sp>
      <p:sp>
        <p:nvSpPr>
          <p:cNvPr id="8" name="Text 6"/>
          <p:cNvSpPr/>
          <p:nvPr/>
        </p:nvSpPr>
        <p:spPr>
          <a:xfrm>
            <a:off x="1520190" y="3831742"/>
            <a:ext cx="2943225" cy="1940040"/>
          </a:xfrm>
          <a:prstGeom prst="rect">
            <a:avLst/>
          </a:prstGeom>
          <a:noFill/>
          <a:ln/>
        </p:spPr>
        <p:txBody>
          <a:bodyPr wrap="square" rtlCol="0" anchor="t"/>
          <a:lstStyle/>
          <a:p>
            <a:pPr marL="0" indent="0">
              <a:lnSpc>
                <a:spcPts val="3078"/>
              </a:lnSpc>
              <a:buNone/>
            </a:pPr>
            <a:r>
              <a:rPr lang="en-US" sz="1710" kern="0" spc="-34" dirty="0">
                <a:solidFill>
                  <a:srgbClr val="272525"/>
                </a:solidFill>
                <a:latin typeface="Inter" pitchFamily="34" charset="0"/>
                <a:ea typeface="Inter" pitchFamily="34" charset="-122"/>
                <a:cs typeface="Inter" pitchFamily="34" charset="-120"/>
              </a:rPr>
              <a:t>One of the main challenges is resistance to change, as SCM often requires changes to established workflows and practices.</a:t>
            </a:r>
            <a:endParaRPr lang="en-US" sz="1710" dirty="0"/>
          </a:p>
        </p:txBody>
      </p:sp>
      <p:sp>
        <p:nvSpPr>
          <p:cNvPr id="9" name="Shape 7"/>
          <p:cNvSpPr/>
          <p:nvPr/>
        </p:nvSpPr>
        <p:spPr>
          <a:xfrm>
            <a:off x="4683085" y="3294464"/>
            <a:ext cx="499943" cy="496267"/>
          </a:xfrm>
          <a:prstGeom prst="roundRect">
            <a:avLst>
              <a:gd name="adj" fmla="val 11055"/>
            </a:avLst>
          </a:prstGeom>
          <a:solidFill>
            <a:srgbClr val="DADBF1"/>
          </a:solidFill>
          <a:ln w="7620">
            <a:solidFill>
              <a:srgbClr val="B5B7E3"/>
            </a:solidFill>
            <a:prstDash val="solid"/>
          </a:ln>
        </p:spPr>
      </p:sp>
      <p:sp>
        <p:nvSpPr>
          <p:cNvPr id="10" name="Text 8"/>
          <p:cNvSpPr/>
          <p:nvPr/>
        </p:nvSpPr>
        <p:spPr>
          <a:xfrm>
            <a:off x="4827984" y="3252507"/>
            <a:ext cx="193834" cy="420273"/>
          </a:xfrm>
          <a:prstGeom prst="rect">
            <a:avLst/>
          </a:prstGeom>
          <a:noFill/>
          <a:ln/>
        </p:spPr>
        <p:txBody>
          <a:bodyPr wrap="none" rtlCol="0" anchor="t"/>
          <a:lstStyle/>
          <a:p>
            <a:pPr marL="0" indent="0" algn="ctr">
              <a:lnSpc>
                <a:spcPts val="3335"/>
              </a:lnSpc>
              <a:buNone/>
            </a:pPr>
            <a:r>
              <a:rPr lang="en-US" sz="2565" b="1" kern="0" spc="-34" dirty="0">
                <a:solidFill>
                  <a:srgbClr val="272525"/>
                </a:solidFill>
                <a:latin typeface="Inter" pitchFamily="34" charset="0"/>
                <a:ea typeface="Inter" pitchFamily="34" charset="-122"/>
                <a:cs typeface="Inter" pitchFamily="34" charset="-120"/>
              </a:rPr>
              <a:t>2</a:t>
            </a:r>
            <a:endParaRPr lang="en-US" sz="2565" dirty="0"/>
          </a:p>
        </p:txBody>
      </p:sp>
      <p:sp>
        <p:nvSpPr>
          <p:cNvPr id="11" name="Text 9"/>
          <p:cNvSpPr/>
          <p:nvPr/>
        </p:nvSpPr>
        <p:spPr>
          <a:xfrm>
            <a:off x="5386388" y="3287491"/>
            <a:ext cx="2215634" cy="350306"/>
          </a:xfrm>
          <a:prstGeom prst="rect">
            <a:avLst/>
          </a:prstGeom>
          <a:noFill/>
          <a:ln/>
        </p:spPr>
        <p:txBody>
          <a:bodyPr wrap="none" rtlCol="0" anchor="t"/>
          <a:lstStyle/>
          <a:p>
            <a:pPr marL="0" indent="0">
              <a:lnSpc>
                <a:spcPts val="2779"/>
              </a:lnSpc>
              <a:buNone/>
            </a:pPr>
            <a:r>
              <a:rPr lang="en-US" sz="2138" b="1" kern="0" spc="-64" dirty="0">
                <a:solidFill>
                  <a:srgbClr val="272525"/>
                </a:solidFill>
                <a:latin typeface="Inter" pitchFamily="34" charset="0"/>
                <a:ea typeface="Inter" pitchFamily="34" charset="-122"/>
                <a:cs typeface="Inter" pitchFamily="34" charset="-120"/>
              </a:rPr>
              <a:t>Integration Issues</a:t>
            </a:r>
            <a:endParaRPr lang="en-US" sz="2138" dirty="0"/>
          </a:p>
        </p:txBody>
      </p:sp>
      <p:sp>
        <p:nvSpPr>
          <p:cNvPr id="12" name="Text 10"/>
          <p:cNvSpPr/>
          <p:nvPr/>
        </p:nvSpPr>
        <p:spPr>
          <a:xfrm>
            <a:off x="5386388" y="3831742"/>
            <a:ext cx="2943225" cy="1552032"/>
          </a:xfrm>
          <a:prstGeom prst="rect">
            <a:avLst/>
          </a:prstGeom>
          <a:noFill/>
          <a:ln/>
        </p:spPr>
        <p:txBody>
          <a:bodyPr wrap="square" rtlCol="0" anchor="t"/>
          <a:lstStyle/>
          <a:p>
            <a:pPr marL="0" indent="0">
              <a:lnSpc>
                <a:spcPts val="3078"/>
              </a:lnSpc>
              <a:buNone/>
            </a:pPr>
            <a:r>
              <a:rPr lang="en-US" sz="1710" kern="0" spc="-34" dirty="0">
                <a:solidFill>
                  <a:srgbClr val="272525"/>
                </a:solidFill>
                <a:latin typeface="Inter" pitchFamily="34" charset="0"/>
                <a:ea typeface="Inter" pitchFamily="34" charset="-122"/>
                <a:cs typeface="Inter" pitchFamily="34" charset="-120"/>
              </a:rPr>
              <a:t>Integrating different SCM tools and processes can be problematic, especially with complex software projects.</a:t>
            </a:r>
            <a:endParaRPr lang="en-US" sz="1710" dirty="0"/>
          </a:p>
        </p:txBody>
      </p:sp>
      <p:sp>
        <p:nvSpPr>
          <p:cNvPr id="13" name="Shape 11"/>
          <p:cNvSpPr/>
          <p:nvPr/>
        </p:nvSpPr>
        <p:spPr>
          <a:xfrm>
            <a:off x="833199" y="6331753"/>
            <a:ext cx="499943" cy="496267"/>
          </a:xfrm>
          <a:prstGeom prst="roundRect">
            <a:avLst>
              <a:gd name="adj" fmla="val 11055"/>
            </a:avLst>
          </a:prstGeom>
          <a:solidFill>
            <a:srgbClr val="DADBF1"/>
          </a:solidFill>
          <a:ln w="7620">
            <a:solidFill>
              <a:srgbClr val="B5B7E3"/>
            </a:solidFill>
            <a:prstDash val="solid"/>
          </a:ln>
        </p:spPr>
      </p:sp>
      <p:sp>
        <p:nvSpPr>
          <p:cNvPr id="14" name="Text 12"/>
          <p:cNvSpPr/>
          <p:nvPr/>
        </p:nvSpPr>
        <p:spPr>
          <a:xfrm>
            <a:off x="954167" y="6221839"/>
            <a:ext cx="209074" cy="420273"/>
          </a:xfrm>
          <a:prstGeom prst="rect">
            <a:avLst/>
          </a:prstGeom>
          <a:noFill/>
          <a:ln/>
        </p:spPr>
        <p:txBody>
          <a:bodyPr wrap="none" rtlCol="0" anchor="t"/>
          <a:lstStyle/>
          <a:p>
            <a:pPr marL="0" indent="0" algn="ctr">
              <a:lnSpc>
                <a:spcPts val="3335"/>
              </a:lnSpc>
              <a:buNone/>
            </a:pPr>
            <a:r>
              <a:rPr lang="en-US" sz="2565" b="1" kern="0" spc="-34" dirty="0">
                <a:solidFill>
                  <a:srgbClr val="272525"/>
                </a:solidFill>
                <a:latin typeface="Inter" pitchFamily="34" charset="0"/>
                <a:ea typeface="Inter" pitchFamily="34" charset="-122"/>
                <a:cs typeface="Inter" pitchFamily="34" charset="-120"/>
              </a:rPr>
              <a:t>3</a:t>
            </a:r>
            <a:endParaRPr lang="en-US" sz="2565" dirty="0"/>
          </a:p>
        </p:txBody>
      </p:sp>
      <p:sp>
        <p:nvSpPr>
          <p:cNvPr id="15" name="Text 13"/>
          <p:cNvSpPr/>
          <p:nvPr/>
        </p:nvSpPr>
        <p:spPr>
          <a:xfrm>
            <a:off x="1520190" y="6256822"/>
            <a:ext cx="2171700" cy="350306"/>
          </a:xfrm>
          <a:prstGeom prst="rect">
            <a:avLst/>
          </a:prstGeom>
          <a:noFill/>
          <a:ln/>
        </p:spPr>
        <p:txBody>
          <a:bodyPr wrap="none" rtlCol="0" anchor="t"/>
          <a:lstStyle/>
          <a:p>
            <a:pPr marL="0" indent="0">
              <a:lnSpc>
                <a:spcPts val="2779"/>
              </a:lnSpc>
              <a:buNone/>
            </a:pPr>
            <a:r>
              <a:rPr lang="en-US" sz="2138" b="1" kern="0" spc="-64" dirty="0">
                <a:solidFill>
                  <a:srgbClr val="272525"/>
                </a:solidFill>
                <a:latin typeface="Inter" pitchFamily="34" charset="0"/>
                <a:ea typeface="Inter" pitchFamily="34" charset="-122"/>
                <a:cs typeface="Inter" pitchFamily="34" charset="-120"/>
              </a:rPr>
              <a:t>Complexity</a:t>
            </a:r>
            <a:endParaRPr lang="en-US" sz="2138" dirty="0"/>
          </a:p>
        </p:txBody>
      </p:sp>
      <p:sp>
        <p:nvSpPr>
          <p:cNvPr id="16" name="Text 14"/>
          <p:cNvSpPr/>
          <p:nvPr/>
        </p:nvSpPr>
        <p:spPr>
          <a:xfrm>
            <a:off x="1520190" y="6801073"/>
            <a:ext cx="6809423" cy="776016"/>
          </a:xfrm>
          <a:prstGeom prst="rect">
            <a:avLst/>
          </a:prstGeom>
          <a:noFill/>
          <a:ln/>
        </p:spPr>
        <p:txBody>
          <a:bodyPr wrap="square" rtlCol="0" anchor="t"/>
          <a:lstStyle/>
          <a:p>
            <a:pPr marL="0" indent="0">
              <a:lnSpc>
                <a:spcPts val="3078"/>
              </a:lnSpc>
              <a:buNone/>
            </a:pPr>
            <a:r>
              <a:rPr lang="en-US" sz="1710" kern="0" spc="-34" dirty="0">
                <a:solidFill>
                  <a:srgbClr val="272525"/>
                </a:solidFill>
                <a:latin typeface="Inter" pitchFamily="34" charset="0"/>
                <a:ea typeface="Inter" pitchFamily="34" charset="-122"/>
                <a:cs typeface="Inter" pitchFamily="34" charset="-120"/>
              </a:rPr>
              <a:t>As software systems become more complex, the SCM process can become increasingly intricate and difficult to manage.</a:t>
            </a:r>
            <a:endParaRPr lang="en-US" sz="1710" dirty="0"/>
          </a:p>
        </p:txBody>
      </p:sp>
      <p:pic>
        <p:nvPicPr>
          <p:cNvPr id="17" name="Image 0" descr="preencoded.png"/>
          <p:cNvPicPr>
            <a:picLocks noChangeAspect="1"/>
          </p:cNvPicPr>
          <p:nvPr/>
        </p:nvPicPr>
        <p:blipFill>
          <a:blip r:embed="rId3"/>
          <a:stretch>
            <a:fillRect/>
          </a:stretch>
        </p:blipFill>
        <p:spPr>
          <a:xfrm>
            <a:off x="9144000" y="0"/>
            <a:ext cx="5486400" cy="81690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641519"/>
            <a:ext cx="4443889"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pic>
        <p:nvPicPr>
          <p:cNvPr id="5" name="Image 0" descr="preencoded.png"/>
          <p:cNvPicPr>
            <a:picLocks noChangeAspect="1"/>
          </p:cNvPicPr>
          <p:nvPr/>
        </p:nvPicPr>
        <p:blipFill>
          <a:blip r:embed="rId3"/>
          <a:stretch>
            <a:fillRect/>
          </a:stretch>
        </p:blipFill>
        <p:spPr>
          <a:xfrm>
            <a:off x="1475542" y="1843481"/>
            <a:ext cx="2888575" cy="2867336"/>
          </a:xfrm>
          <a:prstGeom prst="rect">
            <a:avLst/>
          </a:prstGeom>
        </p:spPr>
      </p:pic>
      <p:sp>
        <p:nvSpPr>
          <p:cNvPr id="6" name="Text 3"/>
          <p:cNvSpPr/>
          <p:nvPr/>
        </p:nvSpPr>
        <p:spPr>
          <a:xfrm>
            <a:off x="1130737" y="4986429"/>
            <a:ext cx="3578185"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Managing software projects</a:t>
            </a:r>
            <a:endParaRPr lang="en-US" sz="2187" dirty="0"/>
          </a:p>
        </p:txBody>
      </p:sp>
      <p:sp>
        <p:nvSpPr>
          <p:cNvPr id="7" name="Text 4"/>
          <p:cNvSpPr/>
          <p:nvPr/>
        </p:nvSpPr>
        <p:spPr>
          <a:xfrm>
            <a:off x="833199" y="5543209"/>
            <a:ext cx="4173260" cy="119061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SCM plays a crucial role in the development and deployment of software systems.</a:t>
            </a:r>
            <a:endParaRPr lang="en-US" sz="1750" dirty="0"/>
          </a:p>
        </p:txBody>
      </p:sp>
      <p:pic>
        <p:nvPicPr>
          <p:cNvPr id="8" name="Image 1" descr="preencoded.png"/>
          <p:cNvPicPr>
            <a:picLocks noChangeAspect="1"/>
          </p:cNvPicPr>
          <p:nvPr/>
        </p:nvPicPr>
        <p:blipFill>
          <a:blip r:embed="rId4"/>
          <a:stretch>
            <a:fillRect/>
          </a:stretch>
        </p:blipFill>
        <p:spPr>
          <a:xfrm>
            <a:off x="5870972" y="1843481"/>
            <a:ext cx="2888575" cy="2867336"/>
          </a:xfrm>
          <a:prstGeom prst="rect">
            <a:avLst/>
          </a:prstGeom>
        </p:spPr>
      </p:pic>
      <p:sp>
        <p:nvSpPr>
          <p:cNvPr id="9" name="Text 5"/>
          <p:cNvSpPr/>
          <p:nvPr/>
        </p:nvSpPr>
        <p:spPr>
          <a:xfrm>
            <a:off x="6204228" y="4986429"/>
            <a:ext cx="2221944"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Collaboration</a:t>
            </a: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By promoting collaboration and increasing efficiency, SCM helps ensure that software projects are delivered on time, within budget, and to the customer's satisfaction.</a:t>
            </a:r>
            <a:endParaRPr lang="en-US" sz="1750" dirty="0"/>
          </a:p>
        </p:txBody>
      </p:sp>
      <p:pic>
        <p:nvPicPr>
          <p:cNvPr id="11" name="Image 2" descr="preencoded.png"/>
          <p:cNvPicPr>
            <a:picLocks noChangeAspect="1"/>
          </p:cNvPicPr>
          <p:nvPr/>
        </p:nvPicPr>
        <p:blipFill>
          <a:blip r:embed="rId5"/>
          <a:stretch>
            <a:fillRect/>
          </a:stretch>
        </p:blipFill>
        <p:spPr>
          <a:xfrm>
            <a:off x="10266402" y="1843481"/>
            <a:ext cx="2888575" cy="2867336"/>
          </a:xfrm>
          <a:prstGeom prst="rect">
            <a:avLst/>
          </a:prstGeom>
        </p:spPr>
      </p:pic>
      <p:sp>
        <p:nvSpPr>
          <p:cNvPr id="12" name="Text 7"/>
          <p:cNvSpPr/>
          <p:nvPr/>
        </p:nvSpPr>
        <p:spPr>
          <a:xfrm>
            <a:off x="10599658" y="4986429"/>
            <a:ext cx="2221944"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Documentation</a:t>
            </a: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SCM helps ensure that documentation is thorough and up-to-date, which is critical for maintenance and future development.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965431"/>
            <a:ext cx="4443889"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Questions?</a:t>
            </a:r>
            <a:endParaRPr lang="en-US" sz="4374" dirty="0"/>
          </a:p>
        </p:txBody>
      </p:sp>
      <p:sp>
        <p:nvSpPr>
          <p:cNvPr id="5" name="Text 3"/>
          <p:cNvSpPr/>
          <p:nvPr/>
        </p:nvSpPr>
        <p:spPr>
          <a:xfrm>
            <a:off x="833199" y="4013041"/>
            <a:ext cx="7477601"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If you have any questions or need further information on Software Configuration Management, please don't hesitate to reach out to us at any time for assistance.</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169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Words>
  <Application>Microsoft Office PowerPoint</Application>
  <PresentationFormat>Custom</PresentationFormat>
  <Paragraphs>57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1</cp:revision>
  <dcterms:created xsi:type="dcterms:W3CDTF">2023-07-10T04:58:31Z</dcterms:created>
  <dcterms:modified xsi:type="dcterms:W3CDTF">2023-07-10T05:00:33Z</dcterms:modified>
</cp:coreProperties>
</file>