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61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6277928" y="2224989"/>
            <a:ext cx="7560945" cy="16342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482"/>
              </a:lnSpc>
              <a:buNone/>
            </a:pPr>
            <a:r>
              <a:rPr lang="en-US" sz="498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Unlocking the Power of Jenkins</a:t>
            </a:r>
            <a:endParaRPr lang="en-US" sz="4986" dirty="0"/>
          </a:p>
        </p:txBody>
      </p:sp>
      <p:sp>
        <p:nvSpPr>
          <p:cNvPr id="5" name="Text 2"/>
          <p:cNvSpPr/>
          <p:nvPr/>
        </p:nvSpPr>
        <p:spPr>
          <a:xfrm>
            <a:off x="6277928" y="4173539"/>
            <a:ext cx="7560945" cy="11314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92"/>
              </a:lnSpc>
              <a:buNone/>
            </a:pPr>
            <a:r>
              <a:rPr lang="en-US" sz="166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Jenkins is an open-source automation server that helps streamline software development processes. Let's explore the many features and advantages Jenkins has to offer.</a:t>
            </a:r>
            <a:endParaRPr lang="en-US" sz="1662" dirty="0"/>
          </a:p>
        </p:txBody>
      </p:sp>
      <p:sp>
        <p:nvSpPr>
          <p:cNvPr id="6" name="Shape 3"/>
          <p:cNvSpPr/>
          <p:nvPr/>
        </p:nvSpPr>
        <p:spPr>
          <a:xfrm>
            <a:off x="6277928" y="5566846"/>
            <a:ext cx="337661" cy="335178"/>
          </a:xfrm>
          <a:prstGeom prst="roundRect">
            <a:avLst>
              <a:gd name="adj" fmla="val 2727829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548" y="5574410"/>
            <a:ext cx="322421" cy="32005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721078" y="5572046"/>
            <a:ext cx="2537460" cy="3666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09"/>
              </a:lnSpc>
              <a:buNone/>
            </a:pPr>
            <a:r>
              <a:rPr lang="en-US" sz="2078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Charanjit Singh</a:t>
            </a:r>
            <a:endParaRPr lang="en-US" sz="2078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791528" y="1190498"/>
            <a:ext cx="5478780" cy="6808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02"/>
              </a:lnSpc>
              <a:buNone/>
            </a:pPr>
            <a:r>
              <a:rPr lang="en-US" sz="4155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Introduction to Jenkins</a:t>
            </a:r>
            <a:endParaRPr lang="en-US" sz="4155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643" y="2332303"/>
            <a:ext cx="2744153" cy="27239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840349" y="5318180"/>
            <a:ext cx="2110859" cy="3403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01"/>
              </a:lnSpc>
              <a:buNone/>
            </a:pPr>
            <a:r>
              <a:rPr lang="en-US" sz="207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Dashboard and UI</a:t>
            </a:r>
            <a:endParaRPr lang="en-US" sz="2078" dirty="0"/>
          </a:p>
        </p:txBody>
      </p:sp>
      <p:sp>
        <p:nvSpPr>
          <p:cNvPr id="7" name="Text 3"/>
          <p:cNvSpPr/>
          <p:nvPr/>
        </p:nvSpPr>
        <p:spPr>
          <a:xfrm>
            <a:off x="791528" y="5847067"/>
            <a:ext cx="4208502" cy="11314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992"/>
              </a:lnSpc>
              <a:buNone/>
            </a:pPr>
            <a:r>
              <a:rPr lang="en-US" sz="166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Jenkins provides an intuitive UI, making it easy to navigate jobs, builds, and plugins.</a:t>
            </a:r>
            <a:endParaRPr lang="en-US" sz="1662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124" y="2332303"/>
            <a:ext cx="2744153" cy="27239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259830" y="5318180"/>
            <a:ext cx="2110859" cy="3403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01"/>
              </a:lnSpc>
              <a:buNone/>
            </a:pPr>
            <a:r>
              <a:rPr lang="en-US" sz="207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Pipelines</a:t>
            </a:r>
            <a:endParaRPr lang="en-US" sz="2078" dirty="0"/>
          </a:p>
        </p:txBody>
      </p:sp>
      <p:sp>
        <p:nvSpPr>
          <p:cNvPr id="10" name="Text 5"/>
          <p:cNvSpPr/>
          <p:nvPr/>
        </p:nvSpPr>
        <p:spPr>
          <a:xfrm>
            <a:off x="5211008" y="5847067"/>
            <a:ext cx="4208502" cy="11314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992"/>
              </a:lnSpc>
              <a:buNone/>
            </a:pPr>
            <a:r>
              <a:rPr lang="en-US" sz="166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Build detailed pipelines with Jenkins, managing complex builds, tests and deployments.</a:t>
            </a:r>
            <a:endParaRPr lang="en-US" sz="1662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2605" y="2332303"/>
            <a:ext cx="2744153" cy="272397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0679311" y="5318180"/>
            <a:ext cx="2110859" cy="3403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01"/>
              </a:lnSpc>
              <a:buNone/>
            </a:pPr>
            <a:r>
              <a:rPr lang="en-US" sz="207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Scalability</a:t>
            </a:r>
            <a:endParaRPr lang="en-US" sz="2078" dirty="0"/>
          </a:p>
        </p:txBody>
      </p:sp>
      <p:sp>
        <p:nvSpPr>
          <p:cNvPr id="13" name="Text 7"/>
          <p:cNvSpPr/>
          <p:nvPr/>
        </p:nvSpPr>
        <p:spPr>
          <a:xfrm>
            <a:off x="9630489" y="5847067"/>
            <a:ext cx="4208502" cy="11314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992"/>
              </a:lnSpc>
              <a:buNone/>
            </a:pPr>
            <a:r>
              <a:rPr lang="en-US" sz="166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Jenkins can handle hundreds of jobs and nodes, allowing developers to work seamlessly.</a:t>
            </a:r>
            <a:endParaRPr lang="en-US" sz="166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791528" y="2285501"/>
            <a:ext cx="7109460" cy="6808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02"/>
              </a:lnSpc>
              <a:buNone/>
            </a:pPr>
            <a:r>
              <a:rPr lang="en-US" sz="4155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Installation and Setup Process</a:t>
            </a:r>
            <a:endParaRPr lang="en-US" sz="4155" dirty="0"/>
          </a:p>
        </p:txBody>
      </p:sp>
      <p:sp>
        <p:nvSpPr>
          <p:cNvPr id="5" name="Shape 2"/>
          <p:cNvSpPr/>
          <p:nvPr/>
        </p:nvSpPr>
        <p:spPr>
          <a:xfrm>
            <a:off x="791528" y="3427306"/>
            <a:ext cx="4208502" cy="2456281"/>
          </a:xfrm>
          <a:prstGeom prst="roundRect">
            <a:avLst>
              <a:gd name="adj" fmla="val 5156"/>
            </a:avLst>
          </a:prstGeom>
          <a:solidFill>
            <a:srgbClr val="EEEFF5"/>
          </a:solidFill>
          <a:ln/>
        </p:spPr>
      </p:sp>
      <p:sp>
        <p:nvSpPr>
          <p:cNvPr id="6" name="Text 3"/>
          <p:cNvSpPr/>
          <p:nvPr/>
        </p:nvSpPr>
        <p:spPr>
          <a:xfrm>
            <a:off x="1002506" y="3636733"/>
            <a:ext cx="2110859" cy="3403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1"/>
              </a:lnSpc>
              <a:buNone/>
            </a:pPr>
            <a:r>
              <a:rPr lang="en-US" sz="207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Installation</a:t>
            </a:r>
            <a:endParaRPr lang="en-US" sz="2078" dirty="0"/>
          </a:p>
        </p:txBody>
      </p:sp>
      <p:sp>
        <p:nvSpPr>
          <p:cNvPr id="7" name="Text 4"/>
          <p:cNvSpPr/>
          <p:nvPr/>
        </p:nvSpPr>
        <p:spPr>
          <a:xfrm>
            <a:off x="1002506" y="4165620"/>
            <a:ext cx="3786545" cy="11314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92"/>
              </a:lnSpc>
              <a:buNone/>
            </a:pPr>
            <a:r>
              <a:rPr lang="en-US" sz="166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Install Jenkins on your machine by selecting your environment on the Jenkins homepage. It's that easy.</a:t>
            </a:r>
            <a:endParaRPr lang="en-US" sz="1662" dirty="0"/>
          </a:p>
        </p:txBody>
      </p:sp>
      <p:sp>
        <p:nvSpPr>
          <p:cNvPr id="8" name="Shape 5"/>
          <p:cNvSpPr/>
          <p:nvPr/>
        </p:nvSpPr>
        <p:spPr>
          <a:xfrm>
            <a:off x="5211008" y="3427306"/>
            <a:ext cx="4208502" cy="2456281"/>
          </a:xfrm>
          <a:prstGeom prst="roundRect">
            <a:avLst>
              <a:gd name="adj" fmla="val 5156"/>
            </a:avLst>
          </a:prstGeom>
          <a:solidFill>
            <a:srgbClr val="EEEFF5"/>
          </a:solidFill>
          <a:ln/>
        </p:spPr>
      </p:sp>
      <p:sp>
        <p:nvSpPr>
          <p:cNvPr id="9" name="Text 6"/>
          <p:cNvSpPr/>
          <p:nvPr/>
        </p:nvSpPr>
        <p:spPr>
          <a:xfrm>
            <a:off x="5421987" y="3636733"/>
            <a:ext cx="2110859" cy="3403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1"/>
              </a:lnSpc>
              <a:buNone/>
            </a:pPr>
            <a:r>
              <a:rPr lang="en-US" sz="207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Setup</a:t>
            </a:r>
            <a:endParaRPr lang="en-US" sz="2078" dirty="0"/>
          </a:p>
        </p:txBody>
      </p:sp>
      <p:sp>
        <p:nvSpPr>
          <p:cNvPr id="10" name="Text 7"/>
          <p:cNvSpPr/>
          <p:nvPr/>
        </p:nvSpPr>
        <p:spPr>
          <a:xfrm>
            <a:off x="5421987" y="4165620"/>
            <a:ext cx="3786545" cy="15085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92"/>
              </a:lnSpc>
              <a:buNone/>
            </a:pPr>
            <a:r>
              <a:rPr lang="en-US" sz="166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Easily configure Jenkins with the parameters of your choice. No need to worry about forgetting anything with Jenkins' guided setup.</a:t>
            </a:r>
            <a:endParaRPr lang="en-US" sz="1662" dirty="0"/>
          </a:p>
        </p:txBody>
      </p:sp>
      <p:sp>
        <p:nvSpPr>
          <p:cNvPr id="11" name="Shape 8"/>
          <p:cNvSpPr/>
          <p:nvPr/>
        </p:nvSpPr>
        <p:spPr>
          <a:xfrm>
            <a:off x="9630489" y="3427306"/>
            <a:ext cx="4208502" cy="2456281"/>
          </a:xfrm>
          <a:prstGeom prst="roundRect">
            <a:avLst>
              <a:gd name="adj" fmla="val 5156"/>
            </a:avLst>
          </a:prstGeom>
          <a:solidFill>
            <a:srgbClr val="EEEFF5"/>
          </a:solidFill>
          <a:ln/>
        </p:spPr>
      </p:sp>
      <p:sp>
        <p:nvSpPr>
          <p:cNvPr id="12" name="Text 9"/>
          <p:cNvSpPr/>
          <p:nvPr/>
        </p:nvSpPr>
        <p:spPr>
          <a:xfrm>
            <a:off x="9841468" y="3636733"/>
            <a:ext cx="2110859" cy="3403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1"/>
              </a:lnSpc>
              <a:buNone/>
            </a:pPr>
            <a:r>
              <a:rPr lang="en-US" sz="207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Plugins</a:t>
            </a:r>
            <a:endParaRPr lang="en-US" sz="2078" dirty="0"/>
          </a:p>
        </p:txBody>
      </p:sp>
      <p:sp>
        <p:nvSpPr>
          <p:cNvPr id="13" name="Text 10"/>
          <p:cNvSpPr/>
          <p:nvPr/>
        </p:nvSpPr>
        <p:spPr>
          <a:xfrm>
            <a:off x="9841468" y="4165620"/>
            <a:ext cx="3786545" cy="15085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92"/>
              </a:lnSpc>
              <a:buNone/>
            </a:pPr>
            <a:r>
              <a:rPr lang="en-US" sz="166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With the hundreds of plugins available on the Jenkins platform, you can customize your installation exactly to your needs.</a:t>
            </a:r>
            <a:endParaRPr lang="en-US" sz="166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791528" y="1099021"/>
            <a:ext cx="6507480" cy="6808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02"/>
              </a:lnSpc>
              <a:buNone/>
            </a:pPr>
            <a:r>
              <a:rPr lang="en-US" sz="4155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Jenkins Workflow Overview</a:t>
            </a:r>
            <a:endParaRPr lang="en-US" sz="4155" dirty="0"/>
          </a:p>
        </p:txBody>
      </p:sp>
      <p:sp>
        <p:nvSpPr>
          <p:cNvPr id="5" name="Shape 2"/>
          <p:cNvSpPr/>
          <p:nvPr/>
        </p:nvSpPr>
        <p:spPr>
          <a:xfrm>
            <a:off x="791528" y="4466879"/>
            <a:ext cx="13047345" cy="94195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6" name="Shape 3"/>
          <p:cNvSpPr/>
          <p:nvPr/>
        </p:nvSpPr>
        <p:spPr>
          <a:xfrm>
            <a:off x="3953173" y="4466820"/>
            <a:ext cx="94893" cy="733351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7" name="Shape 4"/>
          <p:cNvSpPr/>
          <p:nvPr/>
        </p:nvSpPr>
        <p:spPr>
          <a:xfrm>
            <a:off x="3763208" y="4231155"/>
            <a:ext cx="474940" cy="471448"/>
          </a:xfrm>
          <a:prstGeom prst="roundRect">
            <a:avLst>
              <a:gd name="adj" fmla="val 26865"/>
            </a:avLst>
          </a:prstGeom>
          <a:solidFill>
            <a:srgbClr val="EEEFF5"/>
          </a:solidFill>
          <a:ln/>
        </p:spPr>
      </p:sp>
      <p:sp>
        <p:nvSpPr>
          <p:cNvPr id="8" name="Text 5"/>
          <p:cNvSpPr/>
          <p:nvPr/>
        </p:nvSpPr>
        <p:spPr>
          <a:xfrm>
            <a:off x="3943469" y="4262593"/>
            <a:ext cx="114300" cy="4084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49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493" dirty="0"/>
          </a:p>
        </p:txBody>
      </p:sp>
      <p:sp>
        <p:nvSpPr>
          <p:cNvPr id="9" name="Text 6"/>
          <p:cNvSpPr/>
          <p:nvPr/>
        </p:nvSpPr>
        <p:spPr>
          <a:xfrm>
            <a:off x="2945130" y="5409775"/>
            <a:ext cx="2110859" cy="3403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01"/>
              </a:lnSpc>
              <a:buNone/>
            </a:pPr>
            <a:r>
              <a:rPr lang="en-US" sz="207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Source Code</a:t>
            </a:r>
            <a:endParaRPr lang="en-US" sz="2078" dirty="0"/>
          </a:p>
        </p:txBody>
      </p:sp>
      <p:sp>
        <p:nvSpPr>
          <p:cNvPr id="10" name="Text 7"/>
          <p:cNvSpPr/>
          <p:nvPr/>
        </p:nvSpPr>
        <p:spPr>
          <a:xfrm>
            <a:off x="1002506" y="5938662"/>
            <a:ext cx="5996226" cy="3771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92"/>
              </a:lnSpc>
              <a:buNone/>
            </a:pPr>
            <a:r>
              <a:rPr lang="en-US" sz="166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Developers commit code to a source code repository.</a:t>
            </a:r>
            <a:endParaRPr lang="en-US" sz="1662" dirty="0"/>
          </a:p>
        </p:txBody>
      </p:sp>
      <p:sp>
        <p:nvSpPr>
          <p:cNvPr id="11" name="Shape 8"/>
          <p:cNvSpPr/>
          <p:nvPr/>
        </p:nvSpPr>
        <p:spPr>
          <a:xfrm>
            <a:off x="7267754" y="3733588"/>
            <a:ext cx="94893" cy="733351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12" name="Shape 9"/>
          <p:cNvSpPr/>
          <p:nvPr/>
        </p:nvSpPr>
        <p:spPr>
          <a:xfrm>
            <a:off x="7077789" y="4231155"/>
            <a:ext cx="474940" cy="471448"/>
          </a:xfrm>
          <a:prstGeom prst="roundRect">
            <a:avLst>
              <a:gd name="adj" fmla="val 26865"/>
            </a:avLst>
          </a:prstGeom>
          <a:solidFill>
            <a:srgbClr val="EEEFF5"/>
          </a:solidFill>
          <a:ln/>
        </p:spPr>
      </p:sp>
      <p:sp>
        <p:nvSpPr>
          <p:cNvPr id="13" name="Text 10"/>
          <p:cNvSpPr/>
          <p:nvPr/>
        </p:nvSpPr>
        <p:spPr>
          <a:xfrm>
            <a:off x="7227570" y="4262593"/>
            <a:ext cx="175260" cy="4084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49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493" dirty="0"/>
          </a:p>
        </p:txBody>
      </p:sp>
      <p:sp>
        <p:nvSpPr>
          <p:cNvPr id="14" name="Text 11"/>
          <p:cNvSpPr/>
          <p:nvPr/>
        </p:nvSpPr>
        <p:spPr>
          <a:xfrm>
            <a:off x="6259711" y="2240826"/>
            <a:ext cx="2110859" cy="3403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01"/>
              </a:lnSpc>
              <a:buNone/>
            </a:pPr>
            <a:r>
              <a:rPr lang="en-US" sz="207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Jenkins Job</a:t>
            </a:r>
            <a:endParaRPr lang="en-US" sz="2078" dirty="0"/>
          </a:p>
        </p:txBody>
      </p:sp>
      <p:sp>
        <p:nvSpPr>
          <p:cNvPr id="15" name="Text 12"/>
          <p:cNvSpPr/>
          <p:nvPr/>
        </p:nvSpPr>
        <p:spPr>
          <a:xfrm>
            <a:off x="4317087" y="2769713"/>
            <a:ext cx="5996226" cy="754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992"/>
              </a:lnSpc>
              <a:buNone/>
            </a:pPr>
            <a:r>
              <a:rPr lang="en-US" sz="166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Jenkins job is triggered to build, test and deploy the source code.</a:t>
            </a:r>
            <a:endParaRPr lang="en-US" sz="1662" dirty="0"/>
          </a:p>
        </p:txBody>
      </p:sp>
      <p:sp>
        <p:nvSpPr>
          <p:cNvPr id="16" name="Shape 13"/>
          <p:cNvSpPr/>
          <p:nvPr/>
        </p:nvSpPr>
        <p:spPr>
          <a:xfrm>
            <a:off x="10582335" y="4466820"/>
            <a:ext cx="94893" cy="733351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17" name="Shape 14"/>
          <p:cNvSpPr/>
          <p:nvPr/>
        </p:nvSpPr>
        <p:spPr>
          <a:xfrm>
            <a:off x="10392370" y="4231155"/>
            <a:ext cx="474940" cy="471448"/>
          </a:xfrm>
          <a:prstGeom prst="roundRect">
            <a:avLst>
              <a:gd name="adj" fmla="val 26865"/>
            </a:avLst>
          </a:prstGeom>
          <a:solidFill>
            <a:srgbClr val="EEEFF5"/>
          </a:solidFill>
          <a:ln/>
        </p:spPr>
      </p:sp>
      <p:sp>
        <p:nvSpPr>
          <p:cNvPr id="18" name="Text 15"/>
          <p:cNvSpPr/>
          <p:nvPr/>
        </p:nvSpPr>
        <p:spPr>
          <a:xfrm>
            <a:off x="10545961" y="4262593"/>
            <a:ext cx="167640" cy="4084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49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493" dirty="0"/>
          </a:p>
        </p:txBody>
      </p:sp>
      <p:sp>
        <p:nvSpPr>
          <p:cNvPr id="19" name="Text 16"/>
          <p:cNvSpPr/>
          <p:nvPr/>
        </p:nvSpPr>
        <p:spPr>
          <a:xfrm>
            <a:off x="9231511" y="5409775"/>
            <a:ext cx="2796540" cy="3403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01"/>
              </a:lnSpc>
              <a:buNone/>
            </a:pPr>
            <a:r>
              <a:rPr lang="en-US" sz="207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Testing and Deployment</a:t>
            </a:r>
            <a:endParaRPr lang="en-US" sz="2078" dirty="0"/>
          </a:p>
        </p:txBody>
      </p:sp>
      <p:sp>
        <p:nvSpPr>
          <p:cNvPr id="20" name="Text 17"/>
          <p:cNvSpPr/>
          <p:nvPr/>
        </p:nvSpPr>
        <p:spPr>
          <a:xfrm>
            <a:off x="7631668" y="5938662"/>
            <a:ext cx="5996226" cy="11314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992"/>
              </a:lnSpc>
              <a:buNone/>
            </a:pPr>
            <a:r>
              <a:rPr lang="en-US" sz="166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Tests are run, and artifacts are deployed through an automated process, saving time and increasing reliability.</a:t>
            </a:r>
            <a:endParaRPr lang="en-US" sz="166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791528" y="1190498"/>
            <a:ext cx="7650480" cy="6808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02"/>
              </a:lnSpc>
              <a:buNone/>
            </a:pPr>
            <a:r>
              <a:rPr lang="en-US" sz="4155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Jenkins Plugins and Integrations</a:t>
            </a:r>
            <a:endParaRPr lang="en-US" sz="4155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643" y="2332303"/>
            <a:ext cx="2744153" cy="27239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840349" y="5318180"/>
            <a:ext cx="2110859" cy="3403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01"/>
              </a:lnSpc>
              <a:buNone/>
            </a:pPr>
            <a:r>
              <a:rPr lang="en-US" sz="207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Git</a:t>
            </a:r>
            <a:endParaRPr lang="en-US" sz="2078" dirty="0"/>
          </a:p>
        </p:txBody>
      </p:sp>
      <p:sp>
        <p:nvSpPr>
          <p:cNvPr id="7" name="Text 3"/>
          <p:cNvSpPr/>
          <p:nvPr/>
        </p:nvSpPr>
        <p:spPr>
          <a:xfrm>
            <a:off x="791528" y="5847067"/>
            <a:ext cx="4208502" cy="754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992"/>
              </a:lnSpc>
              <a:buNone/>
            </a:pPr>
            <a:r>
              <a:rPr lang="en-US" sz="166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Integrate with Git to build and test automatically after every commit.</a:t>
            </a:r>
            <a:endParaRPr lang="en-US" sz="1662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124" y="2332303"/>
            <a:ext cx="2744153" cy="27239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259830" y="5318180"/>
            <a:ext cx="2110859" cy="3403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01"/>
              </a:lnSpc>
              <a:buNone/>
            </a:pPr>
            <a:r>
              <a:rPr lang="en-US" sz="207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AWS</a:t>
            </a:r>
            <a:endParaRPr lang="en-US" sz="2078" dirty="0"/>
          </a:p>
        </p:txBody>
      </p:sp>
      <p:sp>
        <p:nvSpPr>
          <p:cNvPr id="10" name="Text 5"/>
          <p:cNvSpPr/>
          <p:nvPr/>
        </p:nvSpPr>
        <p:spPr>
          <a:xfrm>
            <a:off x="5211008" y="5847067"/>
            <a:ext cx="4208502" cy="11314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992"/>
              </a:lnSpc>
              <a:buNone/>
            </a:pPr>
            <a:r>
              <a:rPr lang="en-US" sz="166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Connect Jenkins with Amazon Web Services to deploy applications reliably and at scale.</a:t>
            </a:r>
            <a:endParaRPr lang="en-US" sz="1662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2605" y="2332303"/>
            <a:ext cx="2744153" cy="272397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0679311" y="5318180"/>
            <a:ext cx="2110859" cy="3403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01"/>
              </a:lnSpc>
              <a:buNone/>
            </a:pPr>
            <a:r>
              <a:rPr lang="en-US" sz="207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Slack</a:t>
            </a:r>
            <a:endParaRPr lang="en-US" sz="2078" dirty="0"/>
          </a:p>
        </p:txBody>
      </p:sp>
      <p:sp>
        <p:nvSpPr>
          <p:cNvPr id="13" name="Text 7"/>
          <p:cNvSpPr/>
          <p:nvPr/>
        </p:nvSpPr>
        <p:spPr>
          <a:xfrm>
            <a:off x="9630489" y="5847067"/>
            <a:ext cx="4208502" cy="11314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992"/>
              </a:lnSpc>
              <a:buNone/>
            </a:pPr>
            <a:r>
              <a:rPr lang="en-US" sz="166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Get real-time feedback using Slack integration, making it easy to collaborate and stay informed.</a:t>
            </a:r>
            <a:endParaRPr lang="en-US" sz="166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791528" y="3655880"/>
            <a:ext cx="5410200" cy="6808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02"/>
              </a:lnSpc>
              <a:buNone/>
            </a:pPr>
            <a:r>
              <a:rPr lang="en-US" sz="4155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Jenkins Best Practices</a:t>
            </a:r>
            <a:endParaRPr lang="en-US" sz="4155" dirty="0"/>
          </a:p>
        </p:txBody>
      </p:sp>
      <p:sp>
        <p:nvSpPr>
          <p:cNvPr id="5" name="Shape 2"/>
          <p:cNvSpPr/>
          <p:nvPr/>
        </p:nvSpPr>
        <p:spPr>
          <a:xfrm>
            <a:off x="791528" y="4847441"/>
            <a:ext cx="474940" cy="471448"/>
          </a:xfrm>
          <a:prstGeom prst="roundRect">
            <a:avLst>
              <a:gd name="adj" fmla="val 26865"/>
            </a:avLst>
          </a:prstGeom>
          <a:solidFill>
            <a:srgbClr val="EEEFF5"/>
          </a:solidFill>
          <a:ln/>
        </p:spPr>
      </p:sp>
      <p:sp>
        <p:nvSpPr>
          <p:cNvPr id="6" name="Text 3"/>
          <p:cNvSpPr/>
          <p:nvPr/>
        </p:nvSpPr>
        <p:spPr>
          <a:xfrm>
            <a:off x="971788" y="4878879"/>
            <a:ext cx="114300" cy="4084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49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493" dirty="0"/>
          </a:p>
        </p:txBody>
      </p:sp>
      <p:sp>
        <p:nvSpPr>
          <p:cNvPr id="7" name="Text 4"/>
          <p:cNvSpPr/>
          <p:nvPr/>
        </p:nvSpPr>
        <p:spPr>
          <a:xfrm>
            <a:off x="1477447" y="4912917"/>
            <a:ext cx="2613660" cy="3403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1"/>
              </a:lnSpc>
              <a:buNone/>
            </a:pPr>
            <a:r>
              <a:rPr lang="en-US" sz="207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Keep Jenkins updated</a:t>
            </a:r>
            <a:endParaRPr lang="en-US" sz="2078" dirty="0"/>
          </a:p>
        </p:txBody>
      </p:sp>
      <p:sp>
        <p:nvSpPr>
          <p:cNvPr id="8" name="Text 5"/>
          <p:cNvSpPr/>
          <p:nvPr/>
        </p:nvSpPr>
        <p:spPr>
          <a:xfrm>
            <a:off x="1477447" y="5441804"/>
            <a:ext cx="3522583" cy="15085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92"/>
              </a:lnSpc>
              <a:buNone/>
            </a:pPr>
            <a:r>
              <a:rPr lang="en-US" sz="166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Always install the latest updates to stay current with new features, fixes, and security patches.</a:t>
            </a:r>
            <a:endParaRPr lang="en-US" sz="1662" dirty="0"/>
          </a:p>
        </p:txBody>
      </p:sp>
      <p:sp>
        <p:nvSpPr>
          <p:cNvPr id="9" name="Shape 6"/>
          <p:cNvSpPr/>
          <p:nvPr/>
        </p:nvSpPr>
        <p:spPr>
          <a:xfrm>
            <a:off x="5211008" y="4847441"/>
            <a:ext cx="474940" cy="471448"/>
          </a:xfrm>
          <a:prstGeom prst="roundRect">
            <a:avLst>
              <a:gd name="adj" fmla="val 26865"/>
            </a:avLst>
          </a:prstGeom>
          <a:solidFill>
            <a:srgbClr val="EEEFF5"/>
          </a:solidFill>
          <a:ln/>
        </p:spPr>
      </p:sp>
      <p:sp>
        <p:nvSpPr>
          <p:cNvPr id="10" name="Text 7"/>
          <p:cNvSpPr/>
          <p:nvPr/>
        </p:nvSpPr>
        <p:spPr>
          <a:xfrm>
            <a:off x="5360789" y="4878879"/>
            <a:ext cx="175260" cy="4084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49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493" dirty="0"/>
          </a:p>
        </p:txBody>
      </p:sp>
      <p:sp>
        <p:nvSpPr>
          <p:cNvPr id="11" name="Text 8"/>
          <p:cNvSpPr/>
          <p:nvPr/>
        </p:nvSpPr>
        <p:spPr>
          <a:xfrm>
            <a:off x="5896928" y="4912917"/>
            <a:ext cx="2446020" cy="3403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1"/>
              </a:lnSpc>
              <a:buNone/>
            </a:pPr>
            <a:r>
              <a:rPr lang="en-US" sz="207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Regular Maintenance</a:t>
            </a:r>
            <a:endParaRPr lang="en-US" sz="2078" dirty="0"/>
          </a:p>
        </p:txBody>
      </p:sp>
      <p:sp>
        <p:nvSpPr>
          <p:cNvPr id="12" name="Text 9"/>
          <p:cNvSpPr/>
          <p:nvPr/>
        </p:nvSpPr>
        <p:spPr>
          <a:xfrm>
            <a:off x="5896928" y="5441804"/>
            <a:ext cx="3522583" cy="15085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92"/>
              </a:lnSpc>
              <a:buNone/>
            </a:pPr>
            <a:r>
              <a:rPr lang="en-US" sz="166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Perform regular maintenance, such as cleaning up old and unused jobs, to keep Jenkins running smoothly.</a:t>
            </a:r>
            <a:endParaRPr lang="en-US" sz="1662" dirty="0"/>
          </a:p>
        </p:txBody>
      </p:sp>
      <p:sp>
        <p:nvSpPr>
          <p:cNvPr id="13" name="Shape 10"/>
          <p:cNvSpPr/>
          <p:nvPr/>
        </p:nvSpPr>
        <p:spPr>
          <a:xfrm>
            <a:off x="9630489" y="4847441"/>
            <a:ext cx="474940" cy="471448"/>
          </a:xfrm>
          <a:prstGeom prst="roundRect">
            <a:avLst>
              <a:gd name="adj" fmla="val 26865"/>
            </a:avLst>
          </a:prstGeom>
          <a:solidFill>
            <a:srgbClr val="EEEFF5"/>
          </a:solidFill>
          <a:ln/>
        </p:spPr>
      </p:sp>
      <p:sp>
        <p:nvSpPr>
          <p:cNvPr id="14" name="Text 11"/>
          <p:cNvSpPr/>
          <p:nvPr/>
        </p:nvSpPr>
        <p:spPr>
          <a:xfrm>
            <a:off x="9784080" y="4878879"/>
            <a:ext cx="167640" cy="4084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49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493" dirty="0"/>
          </a:p>
        </p:txBody>
      </p:sp>
      <p:sp>
        <p:nvSpPr>
          <p:cNvPr id="15" name="Text 12"/>
          <p:cNvSpPr/>
          <p:nvPr/>
        </p:nvSpPr>
        <p:spPr>
          <a:xfrm>
            <a:off x="10316408" y="4912917"/>
            <a:ext cx="2240280" cy="3403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1"/>
              </a:lnSpc>
              <a:buNone/>
            </a:pPr>
            <a:r>
              <a:rPr lang="en-US" sz="207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 Source Control</a:t>
            </a:r>
            <a:endParaRPr lang="en-US" sz="2078" dirty="0"/>
          </a:p>
        </p:txBody>
      </p:sp>
      <p:sp>
        <p:nvSpPr>
          <p:cNvPr id="16" name="Text 13"/>
          <p:cNvSpPr/>
          <p:nvPr/>
        </p:nvSpPr>
        <p:spPr>
          <a:xfrm>
            <a:off x="10316408" y="5441804"/>
            <a:ext cx="3522583" cy="15085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92"/>
              </a:lnSpc>
              <a:buNone/>
            </a:pPr>
            <a:r>
              <a:rPr lang="en-US" sz="166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Keep all job configuration files in source control, making it easy to understand how jobs are created and configure.</a:t>
            </a:r>
            <a:endParaRPr lang="en-US" sz="1662" dirty="0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4372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791528" y="2392815"/>
            <a:ext cx="6682740" cy="6808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02"/>
              </a:lnSpc>
              <a:buNone/>
            </a:pPr>
            <a:r>
              <a:rPr lang="en-US" sz="4155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 and Q&amp;A Session</a:t>
            </a:r>
            <a:endParaRPr lang="en-US" sz="4155" dirty="0"/>
          </a:p>
        </p:txBody>
      </p:sp>
      <p:sp>
        <p:nvSpPr>
          <p:cNvPr id="5" name="Text 2"/>
          <p:cNvSpPr/>
          <p:nvPr/>
        </p:nvSpPr>
        <p:spPr>
          <a:xfrm>
            <a:off x="791528" y="3660253"/>
            <a:ext cx="2971800" cy="4084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1"/>
              </a:lnSpc>
              <a:buNone/>
            </a:pPr>
            <a:r>
              <a:rPr lang="en-US" sz="249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Jenkins Key Benefits</a:t>
            </a:r>
            <a:endParaRPr lang="en-US" sz="2493" dirty="0"/>
          </a:p>
        </p:txBody>
      </p:sp>
      <p:sp>
        <p:nvSpPr>
          <p:cNvPr id="6" name="Text 3"/>
          <p:cNvSpPr/>
          <p:nvPr/>
        </p:nvSpPr>
        <p:spPr>
          <a:xfrm>
            <a:off x="1129189" y="4330610"/>
            <a:ext cx="5928598" cy="3771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992"/>
              </a:lnSpc>
              <a:buSzPct val="100000"/>
              <a:buChar char="•"/>
            </a:pPr>
            <a:r>
              <a:rPr lang="en-US" sz="166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Easy Installation and Setup</a:t>
            </a:r>
            <a:endParaRPr lang="en-US" sz="1662" dirty="0"/>
          </a:p>
        </p:txBody>
      </p:sp>
      <p:sp>
        <p:nvSpPr>
          <p:cNvPr id="7" name="Text 4"/>
          <p:cNvSpPr/>
          <p:nvPr/>
        </p:nvSpPr>
        <p:spPr>
          <a:xfrm>
            <a:off x="1129189" y="4812458"/>
            <a:ext cx="5928598" cy="3771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992"/>
              </a:lnSpc>
              <a:buSzPct val="100000"/>
              <a:buChar char="•"/>
            </a:pPr>
            <a:r>
              <a:rPr lang="en-US" sz="166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Integration with Leading Technologies</a:t>
            </a:r>
            <a:endParaRPr lang="en-US" sz="1662" dirty="0"/>
          </a:p>
        </p:txBody>
      </p:sp>
      <p:sp>
        <p:nvSpPr>
          <p:cNvPr id="8" name="Text 5"/>
          <p:cNvSpPr/>
          <p:nvPr/>
        </p:nvSpPr>
        <p:spPr>
          <a:xfrm>
            <a:off x="1129189" y="5294307"/>
            <a:ext cx="5928598" cy="3771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992"/>
              </a:lnSpc>
              <a:buSzPct val="100000"/>
              <a:buChar char="•"/>
            </a:pPr>
            <a:r>
              <a:rPr lang="en-US" sz="166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Customizable and Scalable</a:t>
            </a:r>
            <a:endParaRPr lang="en-US" sz="1662" dirty="0"/>
          </a:p>
        </p:txBody>
      </p:sp>
      <p:sp>
        <p:nvSpPr>
          <p:cNvPr id="9" name="Text 6"/>
          <p:cNvSpPr/>
          <p:nvPr/>
        </p:nvSpPr>
        <p:spPr>
          <a:xfrm>
            <a:off x="7580233" y="3660253"/>
            <a:ext cx="2533055" cy="4084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1"/>
              </a:lnSpc>
              <a:buNone/>
            </a:pPr>
            <a:r>
              <a:rPr lang="en-US" sz="249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Get Started Today</a:t>
            </a:r>
            <a:endParaRPr lang="en-US" sz="2493" dirty="0"/>
          </a:p>
        </p:txBody>
      </p:sp>
      <p:sp>
        <p:nvSpPr>
          <p:cNvPr id="10" name="Text 7"/>
          <p:cNvSpPr/>
          <p:nvPr/>
        </p:nvSpPr>
        <p:spPr>
          <a:xfrm>
            <a:off x="7917894" y="4330610"/>
            <a:ext cx="5928598" cy="3771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992"/>
              </a:lnSpc>
              <a:buSzPct val="100000"/>
              <a:buChar char="•"/>
            </a:pPr>
            <a:r>
              <a:rPr lang="en-US" sz="166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Download Jenkins</a:t>
            </a:r>
            <a:endParaRPr lang="en-US" sz="1662" dirty="0"/>
          </a:p>
        </p:txBody>
      </p:sp>
      <p:sp>
        <p:nvSpPr>
          <p:cNvPr id="11" name="Text 8"/>
          <p:cNvSpPr/>
          <p:nvPr/>
        </p:nvSpPr>
        <p:spPr>
          <a:xfrm>
            <a:off x="7917894" y="4812458"/>
            <a:ext cx="5928598" cy="3771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992"/>
              </a:lnSpc>
              <a:buSzPct val="100000"/>
              <a:buChar char="•"/>
            </a:pPr>
            <a:r>
              <a:rPr lang="en-US" sz="166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Install Your Desired Plugins</a:t>
            </a:r>
            <a:endParaRPr lang="en-US" sz="1662" dirty="0"/>
          </a:p>
        </p:txBody>
      </p:sp>
      <p:sp>
        <p:nvSpPr>
          <p:cNvPr id="12" name="Text 9"/>
          <p:cNvSpPr/>
          <p:nvPr/>
        </p:nvSpPr>
        <p:spPr>
          <a:xfrm>
            <a:off x="7917894" y="5294307"/>
            <a:ext cx="5928598" cy="3771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992"/>
              </a:lnSpc>
              <a:buSzPct val="100000"/>
              <a:buChar char="•"/>
            </a:pPr>
            <a:r>
              <a:rPr lang="en-US" sz="166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Create Your First Job</a:t>
            </a:r>
            <a:endParaRPr lang="en-US" sz="166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EEEFF5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791528" y="3209842"/>
            <a:ext cx="4221718" cy="6808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02"/>
              </a:lnSpc>
              <a:buNone/>
            </a:pPr>
            <a:r>
              <a:rPr lang="en-US" sz="4155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Thank You</a:t>
            </a:r>
            <a:endParaRPr lang="en-US" sz="4155" dirty="0"/>
          </a:p>
        </p:txBody>
      </p:sp>
      <p:sp>
        <p:nvSpPr>
          <p:cNvPr id="7" name="Text 3"/>
          <p:cNvSpPr/>
          <p:nvPr/>
        </p:nvSpPr>
        <p:spPr>
          <a:xfrm>
            <a:off x="791528" y="4204977"/>
            <a:ext cx="13047345" cy="754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92"/>
              </a:lnSpc>
              <a:buNone/>
            </a:pPr>
            <a:r>
              <a:rPr lang="en-US" sz="166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 for learning more about Jenkins. Are you ready to make the jump and incorporate it into your software development workflow?</a:t>
            </a:r>
            <a:endParaRPr lang="en-US" sz="166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Office PowerPoint</Application>
  <PresentationFormat>Custom</PresentationFormat>
  <Paragraphs>63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Barlow</vt:lpstr>
      <vt:lpstr>Calibri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Charanjit Singh</cp:lastModifiedBy>
  <cp:revision>1</cp:revision>
  <dcterms:created xsi:type="dcterms:W3CDTF">2023-07-07T04:44:37Z</dcterms:created>
  <dcterms:modified xsi:type="dcterms:W3CDTF">2023-07-07T04:46:33Z</dcterms:modified>
</cp:coreProperties>
</file>