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52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325803"/>
            <a:ext cx="7477601" cy="1720331"/>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How to Chain Jobs in Jenkins</a:t>
            </a:r>
            <a:endParaRPr lang="en-US" sz="5249" dirty="0"/>
          </a:p>
        </p:txBody>
      </p:sp>
      <p:sp>
        <p:nvSpPr>
          <p:cNvPr id="5" name="Text 3"/>
          <p:cNvSpPr/>
          <p:nvPr/>
        </p:nvSpPr>
        <p:spPr>
          <a:xfrm>
            <a:off x="833199" y="4376939"/>
            <a:ext cx="74776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Welcome to the ultimate guide on how to chain jobs in Jenkins. We'll walk you through everything you need to know about this powerful tool.</a:t>
            </a:r>
            <a:endParaRPr lang="en-US" sz="1750" dirty="0"/>
          </a:p>
        </p:txBody>
      </p:sp>
      <p:sp>
        <p:nvSpPr>
          <p:cNvPr id="6" name="Shape 4"/>
          <p:cNvSpPr/>
          <p:nvPr/>
        </p:nvSpPr>
        <p:spPr>
          <a:xfrm>
            <a:off x="833199" y="5446295"/>
            <a:ext cx="355402" cy="352788"/>
          </a:xfrm>
          <a:prstGeom prst="roundRect">
            <a:avLst>
              <a:gd name="adj" fmla="val 25916657"/>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453859"/>
            <a:ext cx="340162" cy="337660"/>
          </a:xfrm>
          <a:prstGeom prst="rect">
            <a:avLst/>
          </a:prstGeom>
        </p:spPr>
      </p:pic>
      <p:sp>
        <p:nvSpPr>
          <p:cNvPr id="8" name="Text 5"/>
          <p:cNvSpPr/>
          <p:nvPr/>
        </p:nvSpPr>
        <p:spPr>
          <a:xfrm>
            <a:off x="1299686" y="5451732"/>
            <a:ext cx="2396609"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Charanjit Singh</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583168" y="1581934"/>
            <a:ext cx="3679865" cy="501704"/>
          </a:xfrm>
          <a:prstGeom prst="rect">
            <a:avLst/>
          </a:prstGeom>
          <a:noFill/>
          <a:ln/>
        </p:spPr>
        <p:txBody>
          <a:bodyPr wrap="none" rtlCol="0" anchor="t"/>
          <a:lstStyle/>
          <a:p>
            <a:pPr marL="0" indent="0">
              <a:lnSpc>
                <a:spcPts val="3980"/>
              </a:lnSpc>
              <a:buNone/>
            </a:pPr>
            <a:r>
              <a:rPr lang="en-US" sz="3062" b="1" kern="0" spc="-92" dirty="0">
                <a:solidFill>
                  <a:srgbClr val="000000"/>
                </a:solidFill>
                <a:latin typeface="Inter" pitchFamily="34" charset="0"/>
                <a:ea typeface="Inter" pitchFamily="34" charset="-122"/>
                <a:cs typeface="Inter" pitchFamily="34" charset="-120"/>
              </a:rPr>
              <a:t>Overview of Jenkins</a:t>
            </a:r>
            <a:endParaRPr lang="en-US" sz="3062" dirty="0"/>
          </a:p>
        </p:txBody>
      </p:sp>
      <p:pic>
        <p:nvPicPr>
          <p:cNvPr id="5" name="Image 0" descr="preencoded.png"/>
          <p:cNvPicPr>
            <a:picLocks noChangeAspect="1"/>
          </p:cNvPicPr>
          <p:nvPr/>
        </p:nvPicPr>
        <p:blipFill>
          <a:blip r:embed="rId3"/>
          <a:stretch>
            <a:fillRect/>
          </a:stretch>
        </p:blipFill>
        <p:spPr>
          <a:xfrm>
            <a:off x="1142286" y="1808498"/>
            <a:ext cx="3555087" cy="3528947"/>
          </a:xfrm>
          <a:prstGeom prst="rect">
            <a:avLst/>
          </a:prstGeom>
        </p:spPr>
      </p:pic>
      <p:sp>
        <p:nvSpPr>
          <p:cNvPr id="6" name="Text 3"/>
          <p:cNvSpPr/>
          <p:nvPr/>
        </p:nvSpPr>
        <p:spPr>
          <a:xfrm>
            <a:off x="1430060" y="5086416"/>
            <a:ext cx="1555313" cy="250793"/>
          </a:xfrm>
          <a:prstGeom prst="rect">
            <a:avLst/>
          </a:prstGeom>
          <a:noFill/>
          <a:ln/>
        </p:spPr>
        <p:txBody>
          <a:bodyPr wrap="none" rtlCol="0" anchor="t"/>
          <a:lstStyle/>
          <a:p>
            <a:pPr marL="0" indent="0" algn="ctr">
              <a:lnSpc>
                <a:spcPts val="1990"/>
              </a:lnSpc>
              <a:buNone/>
            </a:pPr>
            <a:r>
              <a:rPr lang="en-US" sz="1531" b="1" kern="0" spc="-46" dirty="0">
                <a:solidFill>
                  <a:srgbClr val="000000"/>
                </a:solidFill>
                <a:latin typeface="Inter" pitchFamily="34" charset="0"/>
                <a:ea typeface="Inter" pitchFamily="34" charset="-122"/>
                <a:cs typeface="Inter" pitchFamily="34" charset="-120"/>
              </a:rPr>
              <a:t>What is Jenkins?</a:t>
            </a:r>
            <a:endParaRPr lang="en-US" sz="1531" dirty="0"/>
          </a:p>
        </p:txBody>
      </p:sp>
      <p:sp>
        <p:nvSpPr>
          <p:cNvPr id="7" name="Text 4"/>
          <p:cNvSpPr/>
          <p:nvPr/>
        </p:nvSpPr>
        <p:spPr>
          <a:xfrm>
            <a:off x="583049" y="5476078"/>
            <a:ext cx="3249454" cy="833219"/>
          </a:xfrm>
          <a:prstGeom prst="rect">
            <a:avLst/>
          </a:prstGeom>
          <a:noFill/>
          <a:ln/>
        </p:spPr>
        <p:txBody>
          <a:bodyPr wrap="square" rtlCol="0" anchor="t"/>
          <a:lstStyle/>
          <a:p>
            <a:pPr marL="0" indent="0" algn="ctr">
              <a:lnSpc>
                <a:spcPts val="2204"/>
              </a:lnSpc>
              <a:buNone/>
            </a:pPr>
            <a:r>
              <a:rPr lang="en-US" sz="1225" kern="0" spc="-24" dirty="0">
                <a:solidFill>
                  <a:srgbClr val="272525"/>
                </a:solidFill>
                <a:latin typeface="Inter" pitchFamily="34" charset="0"/>
                <a:ea typeface="Inter" pitchFamily="34" charset="-122"/>
                <a:cs typeface="Inter" pitchFamily="34" charset="-120"/>
              </a:rPr>
              <a:t>Jenkins is a popular open-source tool that allows developers to build, test, and deploy their software quickly and efficiently.</a:t>
            </a:r>
            <a:endParaRPr lang="en-US" sz="1225" dirty="0"/>
          </a:p>
        </p:txBody>
      </p:sp>
      <p:pic>
        <p:nvPicPr>
          <p:cNvPr id="8" name="Image 1" descr="preencoded.png"/>
          <p:cNvPicPr>
            <a:picLocks noChangeAspect="1"/>
          </p:cNvPicPr>
          <p:nvPr/>
        </p:nvPicPr>
        <p:blipFill>
          <a:blip r:embed="rId4"/>
          <a:stretch>
            <a:fillRect/>
          </a:stretch>
        </p:blipFill>
        <p:spPr>
          <a:xfrm>
            <a:off x="5537716" y="1808498"/>
            <a:ext cx="3555087" cy="3528947"/>
          </a:xfrm>
          <a:prstGeom prst="rect">
            <a:avLst/>
          </a:prstGeom>
        </p:spPr>
      </p:pic>
      <p:sp>
        <p:nvSpPr>
          <p:cNvPr id="9" name="Text 5"/>
          <p:cNvSpPr/>
          <p:nvPr/>
        </p:nvSpPr>
        <p:spPr>
          <a:xfrm>
            <a:off x="4835009" y="5086416"/>
            <a:ext cx="1555313" cy="250793"/>
          </a:xfrm>
          <a:prstGeom prst="rect">
            <a:avLst/>
          </a:prstGeom>
          <a:noFill/>
          <a:ln/>
        </p:spPr>
        <p:txBody>
          <a:bodyPr wrap="none" rtlCol="0" anchor="t"/>
          <a:lstStyle/>
          <a:p>
            <a:pPr marL="0" indent="0" algn="ctr">
              <a:lnSpc>
                <a:spcPts val="1990"/>
              </a:lnSpc>
              <a:buNone/>
            </a:pPr>
            <a:r>
              <a:rPr lang="en-US" sz="1531" b="1" kern="0" spc="-46" dirty="0">
                <a:solidFill>
                  <a:srgbClr val="000000"/>
                </a:solidFill>
                <a:latin typeface="Inter" pitchFamily="34" charset="0"/>
                <a:ea typeface="Inter" pitchFamily="34" charset="-122"/>
                <a:cs typeface="Inter" pitchFamily="34" charset="-120"/>
              </a:rPr>
              <a:t>Dashboard</a:t>
            </a:r>
            <a:endParaRPr lang="en-US" sz="1531" dirty="0"/>
          </a:p>
        </p:txBody>
      </p:sp>
      <p:sp>
        <p:nvSpPr>
          <p:cNvPr id="10" name="Text 6"/>
          <p:cNvSpPr/>
          <p:nvPr/>
        </p:nvSpPr>
        <p:spPr>
          <a:xfrm>
            <a:off x="3987998" y="5476078"/>
            <a:ext cx="3249454" cy="1110958"/>
          </a:xfrm>
          <a:prstGeom prst="rect">
            <a:avLst/>
          </a:prstGeom>
          <a:noFill/>
          <a:ln/>
        </p:spPr>
        <p:txBody>
          <a:bodyPr wrap="square" rtlCol="0" anchor="t"/>
          <a:lstStyle/>
          <a:p>
            <a:pPr marL="0" indent="0" algn="ctr">
              <a:lnSpc>
                <a:spcPts val="2204"/>
              </a:lnSpc>
              <a:buNone/>
            </a:pPr>
            <a:r>
              <a:rPr lang="en-US" sz="1225" kern="0" spc="-24" dirty="0">
                <a:solidFill>
                  <a:srgbClr val="272525"/>
                </a:solidFill>
                <a:latin typeface="Inter" pitchFamily="34" charset="0"/>
                <a:ea typeface="Inter" pitchFamily="34" charset="-122"/>
                <a:cs typeface="Inter" pitchFamily="34" charset="-120"/>
              </a:rPr>
              <a:t>The Jenkins dashboard provides an at-a-glance view of all your projects and their build status, allowing you to quickly identify and address any issues.</a:t>
            </a:r>
            <a:endParaRPr lang="en-US" sz="1225" dirty="0"/>
          </a:p>
        </p:txBody>
      </p:sp>
      <p:pic>
        <p:nvPicPr>
          <p:cNvPr id="11" name="Image 2" descr="preencoded.png"/>
          <p:cNvPicPr>
            <a:picLocks noChangeAspect="1"/>
          </p:cNvPicPr>
          <p:nvPr/>
        </p:nvPicPr>
        <p:blipFill>
          <a:blip r:embed="rId5"/>
          <a:stretch>
            <a:fillRect/>
          </a:stretch>
        </p:blipFill>
        <p:spPr>
          <a:xfrm>
            <a:off x="9933146" y="1808498"/>
            <a:ext cx="3555087" cy="3528947"/>
          </a:xfrm>
          <a:prstGeom prst="rect">
            <a:avLst/>
          </a:prstGeom>
        </p:spPr>
      </p:pic>
      <p:sp>
        <p:nvSpPr>
          <p:cNvPr id="12" name="Text 7"/>
          <p:cNvSpPr/>
          <p:nvPr/>
        </p:nvSpPr>
        <p:spPr>
          <a:xfrm>
            <a:off x="8239958" y="5086416"/>
            <a:ext cx="1555313" cy="250793"/>
          </a:xfrm>
          <a:prstGeom prst="rect">
            <a:avLst/>
          </a:prstGeom>
          <a:noFill/>
          <a:ln/>
        </p:spPr>
        <p:txBody>
          <a:bodyPr wrap="none" rtlCol="0" anchor="t"/>
          <a:lstStyle/>
          <a:p>
            <a:pPr marL="0" indent="0" algn="ctr">
              <a:lnSpc>
                <a:spcPts val="1990"/>
              </a:lnSpc>
              <a:buNone/>
            </a:pPr>
            <a:r>
              <a:rPr lang="en-US" sz="1531" b="1" kern="0" spc="-46" dirty="0">
                <a:solidFill>
                  <a:srgbClr val="000000"/>
                </a:solidFill>
                <a:latin typeface="Inter" pitchFamily="34" charset="0"/>
                <a:ea typeface="Inter" pitchFamily="34" charset="-122"/>
                <a:cs typeface="Inter" pitchFamily="34" charset="-120"/>
              </a:rPr>
              <a:t>Plugins</a:t>
            </a:r>
            <a:endParaRPr lang="en-US" sz="1531" dirty="0"/>
          </a:p>
        </p:txBody>
      </p:sp>
      <p:sp>
        <p:nvSpPr>
          <p:cNvPr id="13" name="Text 8"/>
          <p:cNvSpPr/>
          <p:nvPr/>
        </p:nvSpPr>
        <p:spPr>
          <a:xfrm>
            <a:off x="7392948" y="5476078"/>
            <a:ext cx="3249454" cy="1110958"/>
          </a:xfrm>
          <a:prstGeom prst="rect">
            <a:avLst/>
          </a:prstGeom>
          <a:noFill/>
          <a:ln/>
        </p:spPr>
        <p:txBody>
          <a:bodyPr wrap="square" rtlCol="0" anchor="t"/>
          <a:lstStyle/>
          <a:p>
            <a:pPr marL="0" indent="0" algn="ctr">
              <a:lnSpc>
                <a:spcPts val="2204"/>
              </a:lnSpc>
              <a:buNone/>
            </a:pPr>
            <a:r>
              <a:rPr lang="en-US" sz="1225" kern="0" spc="-24" dirty="0">
                <a:solidFill>
                  <a:srgbClr val="272525"/>
                </a:solidFill>
                <a:latin typeface="Inter" pitchFamily="34" charset="0"/>
                <a:ea typeface="Inter" pitchFamily="34" charset="-122"/>
                <a:cs typeface="Inter" pitchFamily="34" charset="-120"/>
              </a:rPr>
              <a:t>Jenkins has a vast library of plugins that can be used to extend its functionality, from integrating with other tools to adding new steps to your build process.</a:t>
            </a:r>
            <a:endParaRPr lang="en-US" sz="1225" dirty="0"/>
          </a:p>
        </p:txBody>
      </p:sp>
      <p:pic>
        <p:nvPicPr>
          <p:cNvPr id="14" name="Image 3" descr="preencoded.png"/>
          <p:cNvPicPr>
            <a:picLocks noChangeAspect="1"/>
          </p:cNvPicPr>
          <p:nvPr/>
        </p:nvPicPr>
        <p:blipFill>
          <a:blip r:embed="rId6"/>
          <a:stretch>
            <a:fillRect/>
          </a:stretch>
        </p:blipFill>
        <p:spPr>
          <a:xfrm>
            <a:off x="5537597" y="7977862"/>
            <a:ext cx="3555087" cy="3528947"/>
          </a:xfrm>
          <a:prstGeom prst="rect">
            <a:avLst/>
          </a:prstGeom>
        </p:spPr>
      </p:pic>
      <p:sp>
        <p:nvSpPr>
          <p:cNvPr id="15" name="Text 9"/>
          <p:cNvSpPr/>
          <p:nvPr/>
        </p:nvSpPr>
        <p:spPr>
          <a:xfrm>
            <a:off x="11644908" y="5086416"/>
            <a:ext cx="1555313" cy="250793"/>
          </a:xfrm>
          <a:prstGeom prst="rect">
            <a:avLst/>
          </a:prstGeom>
          <a:noFill/>
          <a:ln/>
        </p:spPr>
        <p:txBody>
          <a:bodyPr wrap="none" rtlCol="0" anchor="t"/>
          <a:lstStyle/>
          <a:p>
            <a:pPr marL="0" indent="0" algn="ctr">
              <a:lnSpc>
                <a:spcPts val="1990"/>
              </a:lnSpc>
              <a:buNone/>
            </a:pPr>
            <a:r>
              <a:rPr lang="en-US" sz="1531" b="1" kern="0" spc="-46" dirty="0">
                <a:solidFill>
                  <a:srgbClr val="000000"/>
                </a:solidFill>
                <a:latin typeface="Inter" pitchFamily="34" charset="0"/>
                <a:ea typeface="Inter" pitchFamily="34" charset="-122"/>
                <a:cs typeface="Inter" pitchFamily="34" charset="-120"/>
              </a:rPr>
              <a:t>Pipelines</a:t>
            </a:r>
            <a:endParaRPr lang="en-US" sz="1531" dirty="0"/>
          </a:p>
        </p:txBody>
      </p:sp>
      <p:sp>
        <p:nvSpPr>
          <p:cNvPr id="16" name="Text 10"/>
          <p:cNvSpPr/>
          <p:nvPr/>
        </p:nvSpPr>
        <p:spPr>
          <a:xfrm>
            <a:off x="10797897" y="5476078"/>
            <a:ext cx="3249454" cy="833219"/>
          </a:xfrm>
          <a:prstGeom prst="rect">
            <a:avLst/>
          </a:prstGeom>
          <a:noFill/>
          <a:ln/>
        </p:spPr>
        <p:txBody>
          <a:bodyPr wrap="square" rtlCol="0" anchor="t"/>
          <a:lstStyle/>
          <a:p>
            <a:pPr marL="0" indent="0" algn="ctr">
              <a:lnSpc>
                <a:spcPts val="2204"/>
              </a:lnSpc>
              <a:buNone/>
            </a:pPr>
            <a:r>
              <a:rPr lang="en-US" sz="1225" kern="0" spc="-24" dirty="0">
                <a:solidFill>
                  <a:srgbClr val="272525"/>
                </a:solidFill>
                <a:latin typeface="Inter" pitchFamily="34" charset="0"/>
                <a:ea typeface="Inter" pitchFamily="34" charset="-122"/>
                <a:cs typeface="Inter" pitchFamily="34" charset="-120"/>
              </a:rPr>
              <a:t>Jenkins pipelines allow you to visualize your entire build process and ensure that each step is executed correctly.</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862293"/>
            <a:ext cx="7354372"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Understanding Job Chaining</a:t>
            </a:r>
            <a:endParaRPr lang="en-US" sz="4374" dirty="0"/>
          </a:p>
        </p:txBody>
      </p:sp>
      <p:sp>
        <p:nvSpPr>
          <p:cNvPr id="5" name="Text 3"/>
          <p:cNvSpPr/>
          <p:nvPr/>
        </p:nvSpPr>
        <p:spPr>
          <a:xfrm>
            <a:off x="833199" y="1799634"/>
            <a:ext cx="2857857"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What is Job Chaining?</a:t>
            </a:r>
            <a:endParaRPr lang="en-US" sz="2187" dirty="0"/>
          </a:p>
        </p:txBody>
      </p:sp>
      <p:sp>
        <p:nvSpPr>
          <p:cNvPr id="6" name="Text 4"/>
          <p:cNvSpPr/>
          <p:nvPr/>
        </p:nvSpPr>
        <p:spPr>
          <a:xfrm>
            <a:off x="833199" y="2488783"/>
            <a:ext cx="74776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Job chaining in Jenkins refers to the process of running multiple Jenkins jobs in sequence.</a:t>
            </a:r>
            <a:endParaRPr lang="en-US" sz="1750" dirty="0"/>
          </a:p>
        </p:txBody>
      </p:sp>
      <p:sp>
        <p:nvSpPr>
          <p:cNvPr id="7" name="Text 5"/>
          <p:cNvSpPr/>
          <p:nvPr/>
        </p:nvSpPr>
        <p:spPr>
          <a:xfrm>
            <a:off x="833199" y="3613332"/>
            <a:ext cx="3025497"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Why Use Job Chaining?</a:t>
            </a:r>
            <a:endParaRPr lang="en-US" sz="2187" dirty="0"/>
          </a:p>
        </p:txBody>
      </p:sp>
      <p:sp>
        <p:nvSpPr>
          <p:cNvPr id="8" name="Text 6"/>
          <p:cNvSpPr/>
          <p:nvPr/>
        </p:nvSpPr>
        <p:spPr>
          <a:xfrm>
            <a:off x="833199" y="4302481"/>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Job chaining allows you to break up your build process into smaller, more manageable pieces. This makes it easier to debug and maintain your build process.</a:t>
            </a:r>
            <a:endParaRPr lang="en-US" sz="1750" dirty="0"/>
          </a:p>
        </p:txBody>
      </p:sp>
      <p:sp>
        <p:nvSpPr>
          <p:cNvPr id="9" name="Text 7"/>
          <p:cNvSpPr/>
          <p:nvPr/>
        </p:nvSpPr>
        <p:spPr>
          <a:xfrm>
            <a:off x="833199" y="5823903"/>
            <a:ext cx="3912751"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How Does Job Chaining Work?</a:t>
            </a:r>
            <a:endParaRPr lang="en-US" sz="2187" dirty="0"/>
          </a:p>
        </p:txBody>
      </p:sp>
      <p:sp>
        <p:nvSpPr>
          <p:cNvPr id="10" name="Text 8"/>
          <p:cNvSpPr/>
          <p:nvPr/>
        </p:nvSpPr>
        <p:spPr>
          <a:xfrm>
            <a:off x="833199" y="6513051"/>
            <a:ext cx="74776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 allows you to define triggers between jobs, so that when one job finishes, the next one in the chain is automatically started.</a:t>
            </a:r>
            <a:endParaRPr lang="en-US" sz="1750" dirty="0"/>
          </a:p>
        </p:txBody>
      </p:sp>
      <p:pic>
        <p:nvPicPr>
          <p:cNvPr id="11"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984833"/>
            <a:ext cx="8979932"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Creating a Chain of Jobs in Jenkins</a:t>
            </a:r>
            <a:endParaRPr lang="en-US" sz="4374" dirty="0"/>
          </a:p>
        </p:txBody>
      </p:sp>
      <p:sp>
        <p:nvSpPr>
          <p:cNvPr id="5" name="Shape 3"/>
          <p:cNvSpPr/>
          <p:nvPr/>
        </p:nvSpPr>
        <p:spPr>
          <a:xfrm>
            <a:off x="833199" y="3186795"/>
            <a:ext cx="4173260" cy="2997342"/>
          </a:xfrm>
          <a:prstGeom prst="roundRect">
            <a:avLst>
              <a:gd name="adj" fmla="val 1830"/>
            </a:avLst>
          </a:prstGeom>
          <a:solidFill>
            <a:srgbClr val="DADBF1"/>
          </a:solidFill>
          <a:ln w="7620">
            <a:solidFill>
              <a:srgbClr val="B5B7E3"/>
            </a:solidFill>
            <a:prstDash val="solid"/>
          </a:ln>
        </p:spPr>
      </p:sp>
      <p:sp>
        <p:nvSpPr>
          <p:cNvPr id="6" name="Text 4"/>
          <p:cNvSpPr/>
          <p:nvPr/>
        </p:nvSpPr>
        <p:spPr>
          <a:xfrm>
            <a:off x="1062990" y="3414896"/>
            <a:ext cx="306145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Step 1: Create Your Jobs</a:t>
            </a:r>
            <a:endParaRPr lang="en-US" sz="2187" dirty="0"/>
          </a:p>
        </p:txBody>
      </p:sp>
      <p:sp>
        <p:nvSpPr>
          <p:cNvPr id="7" name="Text 5"/>
          <p:cNvSpPr/>
          <p:nvPr/>
        </p:nvSpPr>
        <p:spPr>
          <a:xfrm>
            <a:off x="1062990" y="3971675"/>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 first step in job chaining is to create the individual jobs that will make up your build process.</a:t>
            </a:r>
            <a:endParaRPr lang="en-US" sz="1750" dirty="0"/>
          </a:p>
        </p:txBody>
      </p:sp>
      <p:sp>
        <p:nvSpPr>
          <p:cNvPr id="8" name="Shape 6"/>
          <p:cNvSpPr/>
          <p:nvPr/>
        </p:nvSpPr>
        <p:spPr>
          <a:xfrm>
            <a:off x="5228630" y="3186795"/>
            <a:ext cx="4173260" cy="2997342"/>
          </a:xfrm>
          <a:prstGeom prst="roundRect">
            <a:avLst>
              <a:gd name="adj" fmla="val 1830"/>
            </a:avLst>
          </a:prstGeom>
          <a:solidFill>
            <a:srgbClr val="DADBF1"/>
          </a:solidFill>
          <a:ln w="7620">
            <a:solidFill>
              <a:srgbClr val="B5B7E3"/>
            </a:solidFill>
            <a:prstDash val="solid"/>
          </a:ln>
        </p:spPr>
      </p:sp>
      <p:sp>
        <p:nvSpPr>
          <p:cNvPr id="9" name="Text 7"/>
          <p:cNvSpPr/>
          <p:nvPr/>
        </p:nvSpPr>
        <p:spPr>
          <a:xfrm>
            <a:off x="5458420" y="3414896"/>
            <a:ext cx="2886908"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Step 2: Define Triggers</a:t>
            </a:r>
            <a:endParaRPr lang="en-US" sz="2187" dirty="0"/>
          </a:p>
        </p:txBody>
      </p:sp>
      <p:sp>
        <p:nvSpPr>
          <p:cNvPr id="10" name="Text 8"/>
          <p:cNvSpPr/>
          <p:nvPr/>
        </p:nvSpPr>
        <p:spPr>
          <a:xfrm>
            <a:off x="5458420" y="3971675"/>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Once you have your jobs created, you'll need to define the triggers that define the order in which they should run.</a:t>
            </a:r>
            <a:endParaRPr lang="en-US" sz="1750" dirty="0"/>
          </a:p>
        </p:txBody>
      </p:sp>
      <p:sp>
        <p:nvSpPr>
          <p:cNvPr id="11" name="Shape 9"/>
          <p:cNvSpPr/>
          <p:nvPr/>
        </p:nvSpPr>
        <p:spPr>
          <a:xfrm>
            <a:off x="9624060" y="3186795"/>
            <a:ext cx="4173260" cy="2997342"/>
          </a:xfrm>
          <a:prstGeom prst="roundRect">
            <a:avLst>
              <a:gd name="adj" fmla="val 1830"/>
            </a:avLst>
          </a:prstGeom>
          <a:solidFill>
            <a:srgbClr val="DADBF1"/>
          </a:solidFill>
          <a:ln w="7620">
            <a:solidFill>
              <a:srgbClr val="B5B7E3"/>
            </a:solidFill>
            <a:prstDash val="solid"/>
          </a:ln>
        </p:spPr>
      </p:sp>
      <p:sp>
        <p:nvSpPr>
          <p:cNvPr id="12" name="Text 10"/>
          <p:cNvSpPr/>
          <p:nvPr/>
        </p:nvSpPr>
        <p:spPr>
          <a:xfrm>
            <a:off x="9853851" y="3414896"/>
            <a:ext cx="3531751"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Step 3: Configure Your Jobs</a:t>
            </a:r>
            <a:endParaRPr lang="en-US" sz="2187" dirty="0"/>
          </a:p>
        </p:txBody>
      </p:sp>
      <p:sp>
        <p:nvSpPr>
          <p:cNvPr id="13" name="Text 11"/>
          <p:cNvSpPr/>
          <p:nvPr/>
        </p:nvSpPr>
        <p:spPr>
          <a:xfrm>
            <a:off x="9853851" y="3971675"/>
            <a:ext cx="3713678" cy="1984360"/>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Finally, you'll need to configure each job to perform its specific task. This might include building your code, running unit tests, and deploying your application.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154451"/>
            <a:ext cx="817447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Advanced Chaining Techniques</a:t>
            </a:r>
            <a:endParaRPr lang="en-US" sz="4374" dirty="0"/>
          </a:p>
        </p:txBody>
      </p:sp>
      <p:sp>
        <p:nvSpPr>
          <p:cNvPr id="5" name="Shape 3"/>
          <p:cNvSpPr/>
          <p:nvPr/>
        </p:nvSpPr>
        <p:spPr>
          <a:xfrm>
            <a:off x="833199" y="2687219"/>
            <a:ext cx="12964001" cy="44084"/>
          </a:xfrm>
          <a:prstGeom prst="rect">
            <a:avLst/>
          </a:prstGeom>
          <a:solidFill>
            <a:srgbClr val="B5B7E3"/>
          </a:solidFill>
          <a:ln/>
        </p:spPr>
      </p:sp>
      <p:sp>
        <p:nvSpPr>
          <p:cNvPr id="6" name="Shape 4"/>
          <p:cNvSpPr/>
          <p:nvPr/>
        </p:nvSpPr>
        <p:spPr>
          <a:xfrm>
            <a:off x="2897565" y="2687219"/>
            <a:ext cx="44410" cy="771880"/>
          </a:xfrm>
          <a:prstGeom prst="rect">
            <a:avLst/>
          </a:prstGeom>
          <a:solidFill>
            <a:srgbClr val="B5B7E3"/>
          </a:solidFill>
          <a:ln/>
        </p:spPr>
      </p:sp>
      <p:sp>
        <p:nvSpPr>
          <p:cNvPr id="7" name="Shape 5"/>
          <p:cNvSpPr/>
          <p:nvPr/>
        </p:nvSpPr>
        <p:spPr>
          <a:xfrm>
            <a:off x="2669858" y="2439144"/>
            <a:ext cx="499943" cy="496267"/>
          </a:xfrm>
          <a:prstGeom prst="roundRect">
            <a:avLst>
              <a:gd name="adj" fmla="val 11055"/>
            </a:avLst>
          </a:prstGeom>
          <a:solidFill>
            <a:srgbClr val="DADBF1"/>
          </a:solidFill>
          <a:ln w="7620">
            <a:solidFill>
              <a:srgbClr val="B5B7E3"/>
            </a:solidFill>
            <a:prstDash val="solid"/>
          </a:ln>
        </p:spPr>
      </p:sp>
      <p:sp>
        <p:nvSpPr>
          <p:cNvPr id="8" name="Text 6"/>
          <p:cNvSpPr/>
          <p:nvPr/>
        </p:nvSpPr>
        <p:spPr>
          <a:xfrm>
            <a:off x="2838212" y="2472237"/>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1540669" y="3679754"/>
            <a:ext cx="2758083"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Parallel Job Execution</a:t>
            </a:r>
            <a:endParaRPr lang="en-US" sz="2187" dirty="0"/>
          </a:p>
        </p:txBody>
      </p:sp>
      <p:sp>
        <p:nvSpPr>
          <p:cNvPr id="10" name="Text 8"/>
          <p:cNvSpPr/>
          <p:nvPr/>
        </p:nvSpPr>
        <p:spPr>
          <a:xfrm>
            <a:off x="1055370" y="4236533"/>
            <a:ext cx="3728799"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Jenkins allows you to execute multiple jobs in parallel, which can significantly speed up your build process.</a:t>
            </a:r>
            <a:endParaRPr lang="en-US" sz="1750" dirty="0"/>
          </a:p>
        </p:txBody>
      </p:sp>
      <p:sp>
        <p:nvSpPr>
          <p:cNvPr id="11" name="Shape 9"/>
          <p:cNvSpPr/>
          <p:nvPr/>
        </p:nvSpPr>
        <p:spPr>
          <a:xfrm>
            <a:off x="7292876" y="2687219"/>
            <a:ext cx="44410" cy="771880"/>
          </a:xfrm>
          <a:prstGeom prst="rect">
            <a:avLst/>
          </a:prstGeom>
          <a:solidFill>
            <a:srgbClr val="B5B7E3"/>
          </a:solidFill>
          <a:ln/>
        </p:spPr>
      </p:sp>
      <p:sp>
        <p:nvSpPr>
          <p:cNvPr id="12" name="Shape 10"/>
          <p:cNvSpPr/>
          <p:nvPr/>
        </p:nvSpPr>
        <p:spPr>
          <a:xfrm>
            <a:off x="7065169" y="2439144"/>
            <a:ext cx="499943" cy="496267"/>
          </a:xfrm>
          <a:prstGeom prst="roundRect">
            <a:avLst>
              <a:gd name="adj" fmla="val 11055"/>
            </a:avLst>
          </a:prstGeom>
          <a:solidFill>
            <a:srgbClr val="DADBF1"/>
          </a:solidFill>
          <a:ln w="7620">
            <a:solidFill>
              <a:srgbClr val="B5B7E3"/>
            </a:solidFill>
            <a:prstDash val="solid"/>
          </a:ln>
        </p:spPr>
      </p:sp>
      <p:sp>
        <p:nvSpPr>
          <p:cNvPr id="13" name="Text 11"/>
          <p:cNvSpPr/>
          <p:nvPr/>
        </p:nvSpPr>
        <p:spPr>
          <a:xfrm>
            <a:off x="7214473" y="2472237"/>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5920502" y="3679754"/>
            <a:ext cx="2789277"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Conditional Execution</a:t>
            </a:r>
            <a:endParaRPr lang="en-US" sz="2187" dirty="0"/>
          </a:p>
        </p:txBody>
      </p:sp>
      <p:sp>
        <p:nvSpPr>
          <p:cNvPr id="15" name="Text 13"/>
          <p:cNvSpPr/>
          <p:nvPr/>
        </p:nvSpPr>
        <p:spPr>
          <a:xfrm>
            <a:off x="5450681" y="4236533"/>
            <a:ext cx="3728918"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You can set up Jenkins to only run a job if certain conditions are met, such as if a specific file has been updated in your source code repository.</a:t>
            </a:r>
            <a:endParaRPr lang="en-US" sz="1750" dirty="0"/>
          </a:p>
        </p:txBody>
      </p:sp>
      <p:sp>
        <p:nvSpPr>
          <p:cNvPr id="16" name="Shape 14"/>
          <p:cNvSpPr/>
          <p:nvPr/>
        </p:nvSpPr>
        <p:spPr>
          <a:xfrm>
            <a:off x="11688306" y="2687219"/>
            <a:ext cx="44410" cy="771880"/>
          </a:xfrm>
          <a:prstGeom prst="rect">
            <a:avLst/>
          </a:prstGeom>
          <a:solidFill>
            <a:srgbClr val="B5B7E3"/>
          </a:solidFill>
          <a:ln/>
        </p:spPr>
      </p:sp>
      <p:sp>
        <p:nvSpPr>
          <p:cNvPr id="17" name="Shape 15"/>
          <p:cNvSpPr/>
          <p:nvPr/>
        </p:nvSpPr>
        <p:spPr>
          <a:xfrm>
            <a:off x="11460599" y="2439144"/>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11606093" y="2472237"/>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10599539" y="3679754"/>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Error Handling</a:t>
            </a:r>
            <a:endParaRPr lang="en-US" sz="2187" dirty="0"/>
          </a:p>
        </p:txBody>
      </p:sp>
      <p:sp>
        <p:nvSpPr>
          <p:cNvPr id="20" name="Text 18"/>
          <p:cNvSpPr/>
          <p:nvPr/>
        </p:nvSpPr>
        <p:spPr>
          <a:xfrm>
            <a:off x="9846112" y="4236533"/>
            <a:ext cx="3728918" cy="2778105"/>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In complex build processes, it's important to have robust error handling in place to ensure that your builds don't fail unexpectedly. Jenkins provides a number of tools for doing this, such as retries and failure notifications.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168033" y="1423208"/>
            <a:ext cx="6526768" cy="586444"/>
          </a:xfrm>
          <a:prstGeom prst="rect">
            <a:avLst/>
          </a:prstGeom>
          <a:noFill/>
          <a:ln/>
        </p:spPr>
        <p:txBody>
          <a:bodyPr wrap="none" rtlCol="0" anchor="t"/>
          <a:lstStyle/>
          <a:p>
            <a:pPr marL="0" indent="0">
              <a:lnSpc>
                <a:spcPts val="4652"/>
              </a:lnSpc>
              <a:buNone/>
            </a:pPr>
            <a:r>
              <a:rPr lang="en-US" sz="3579" b="1" kern="0" spc="-107" dirty="0">
                <a:solidFill>
                  <a:srgbClr val="000000"/>
                </a:solidFill>
                <a:latin typeface="Inter" pitchFamily="34" charset="0"/>
                <a:ea typeface="Inter" pitchFamily="34" charset="-122"/>
                <a:cs typeface="Inter" pitchFamily="34" charset="-120"/>
              </a:rPr>
              <a:t>Best Practices for Job Chaining</a:t>
            </a:r>
            <a:endParaRPr lang="en-US" sz="3579" dirty="0"/>
          </a:p>
        </p:txBody>
      </p:sp>
      <p:sp>
        <p:nvSpPr>
          <p:cNvPr id="5" name="Shape 3"/>
          <p:cNvSpPr/>
          <p:nvPr/>
        </p:nvSpPr>
        <p:spPr>
          <a:xfrm>
            <a:off x="6319599" y="2577659"/>
            <a:ext cx="499943" cy="496267"/>
          </a:xfrm>
          <a:prstGeom prst="roundRect">
            <a:avLst>
              <a:gd name="adj" fmla="val 11055"/>
            </a:avLst>
          </a:prstGeom>
          <a:solidFill>
            <a:srgbClr val="DADBF1"/>
          </a:solidFill>
          <a:ln w="7620">
            <a:solidFill>
              <a:srgbClr val="B5B7E3"/>
            </a:solidFill>
            <a:prstDash val="solid"/>
          </a:ln>
        </p:spPr>
      </p:sp>
      <p:sp>
        <p:nvSpPr>
          <p:cNvPr id="6" name="Text 4"/>
          <p:cNvSpPr/>
          <p:nvPr/>
        </p:nvSpPr>
        <p:spPr>
          <a:xfrm>
            <a:off x="6305669" y="2476491"/>
            <a:ext cx="133588" cy="351843"/>
          </a:xfrm>
          <a:prstGeom prst="rect">
            <a:avLst/>
          </a:prstGeom>
          <a:noFill/>
          <a:ln/>
        </p:spPr>
        <p:txBody>
          <a:bodyPr wrap="none" rtlCol="0" anchor="t"/>
          <a:lstStyle/>
          <a:p>
            <a:pPr marL="0" indent="0" algn="ctr">
              <a:lnSpc>
                <a:spcPts val="2791"/>
              </a:lnSpc>
              <a:buNone/>
            </a:pPr>
            <a:r>
              <a:rPr lang="en-US" sz="2147" b="1" kern="0" spc="-29" dirty="0">
                <a:solidFill>
                  <a:srgbClr val="272525"/>
                </a:solidFill>
                <a:latin typeface="Inter" pitchFamily="34" charset="0"/>
                <a:ea typeface="Inter" pitchFamily="34" charset="-122"/>
                <a:cs typeface="Inter" pitchFamily="34" charset="-120"/>
              </a:rPr>
              <a:t>1</a:t>
            </a:r>
            <a:endParaRPr lang="en-US" sz="2147" dirty="0"/>
          </a:p>
        </p:txBody>
      </p:sp>
      <p:sp>
        <p:nvSpPr>
          <p:cNvPr id="7" name="Text 5"/>
          <p:cNvSpPr/>
          <p:nvPr/>
        </p:nvSpPr>
        <p:spPr>
          <a:xfrm>
            <a:off x="6758702" y="2505802"/>
            <a:ext cx="1817965" cy="293222"/>
          </a:xfrm>
          <a:prstGeom prst="rect">
            <a:avLst/>
          </a:prstGeom>
          <a:noFill/>
          <a:ln/>
        </p:spPr>
        <p:txBody>
          <a:bodyPr wrap="none" rtlCol="0" anchor="t"/>
          <a:lstStyle/>
          <a:p>
            <a:pPr marL="0" indent="0">
              <a:lnSpc>
                <a:spcPts val="2326"/>
              </a:lnSpc>
              <a:buNone/>
            </a:pPr>
            <a:r>
              <a:rPr lang="en-US" sz="1789" b="1" kern="0" spc="-54" dirty="0">
                <a:solidFill>
                  <a:srgbClr val="272525"/>
                </a:solidFill>
                <a:latin typeface="Inter" pitchFamily="34" charset="0"/>
                <a:ea typeface="Inter" pitchFamily="34" charset="-122"/>
                <a:cs typeface="Inter" pitchFamily="34" charset="-120"/>
              </a:rPr>
              <a:t>Keep It Simple</a:t>
            </a:r>
            <a:endParaRPr lang="en-US" sz="1789" dirty="0"/>
          </a:p>
        </p:txBody>
      </p:sp>
      <p:sp>
        <p:nvSpPr>
          <p:cNvPr id="8" name="Text 6"/>
          <p:cNvSpPr/>
          <p:nvPr/>
        </p:nvSpPr>
        <p:spPr>
          <a:xfrm>
            <a:off x="6758702" y="2961413"/>
            <a:ext cx="3208853" cy="1299112"/>
          </a:xfrm>
          <a:prstGeom prst="rect">
            <a:avLst/>
          </a:prstGeom>
          <a:noFill/>
          <a:ln/>
        </p:spPr>
        <p:txBody>
          <a:bodyPr wrap="square" rtlCol="0" anchor="t"/>
          <a:lstStyle/>
          <a:p>
            <a:pPr marL="0" indent="0">
              <a:lnSpc>
                <a:spcPts val="2577"/>
              </a:lnSpc>
              <a:buNone/>
            </a:pPr>
            <a:r>
              <a:rPr lang="en-US" sz="1431" kern="0" spc="-29" dirty="0">
                <a:solidFill>
                  <a:srgbClr val="272525"/>
                </a:solidFill>
                <a:latin typeface="Inter" pitchFamily="34" charset="0"/>
                <a:ea typeface="Inter" pitchFamily="34" charset="-122"/>
                <a:cs typeface="Inter" pitchFamily="34" charset="-120"/>
              </a:rPr>
              <a:t>Job chaining can quickly become complicated, so it's important to keep your build process as simple as possible.</a:t>
            </a:r>
            <a:endParaRPr lang="en-US" sz="1431" dirty="0"/>
          </a:p>
        </p:txBody>
      </p:sp>
      <p:sp>
        <p:nvSpPr>
          <p:cNvPr id="9" name="Shape 7"/>
          <p:cNvSpPr/>
          <p:nvPr/>
        </p:nvSpPr>
        <p:spPr>
          <a:xfrm>
            <a:off x="10169485" y="2577659"/>
            <a:ext cx="499943" cy="496267"/>
          </a:xfrm>
          <a:prstGeom prst="roundRect">
            <a:avLst>
              <a:gd name="adj" fmla="val 11055"/>
            </a:avLst>
          </a:prstGeom>
          <a:solidFill>
            <a:srgbClr val="DADBF1"/>
          </a:solidFill>
          <a:ln w="7620">
            <a:solidFill>
              <a:srgbClr val="B5B7E3"/>
            </a:solidFill>
            <a:prstDash val="solid"/>
          </a:ln>
        </p:spPr>
      </p:sp>
      <p:sp>
        <p:nvSpPr>
          <p:cNvPr id="10" name="Text 8"/>
          <p:cNvSpPr/>
          <p:nvPr/>
        </p:nvSpPr>
        <p:spPr>
          <a:xfrm>
            <a:off x="10267831" y="2476491"/>
            <a:ext cx="171688" cy="351843"/>
          </a:xfrm>
          <a:prstGeom prst="rect">
            <a:avLst/>
          </a:prstGeom>
          <a:noFill/>
          <a:ln/>
        </p:spPr>
        <p:txBody>
          <a:bodyPr wrap="none" rtlCol="0" anchor="t"/>
          <a:lstStyle/>
          <a:p>
            <a:pPr marL="0" indent="0" algn="ctr">
              <a:lnSpc>
                <a:spcPts val="2791"/>
              </a:lnSpc>
              <a:buNone/>
            </a:pPr>
            <a:r>
              <a:rPr lang="en-US" sz="2147" b="1" kern="0" spc="-29" dirty="0">
                <a:solidFill>
                  <a:srgbClr val="272525"/>
                </a:solidFill>
                <a:latin typeface="Inter" pitchFamily="34" charset="0"/>
                <a:ea typeface="Inter" pitchFamily="34" charset="-122"/>
                <a:cs typeface="Inter" pitchFamily="34" charset="-120"/>
              </a:rPr>
              <a:t>2</a:t>
            </a:r>
            <a:endParaRPr lang="en-US" sz="2147" dirty="0"/>
          </a:p>
        </p:txBody>
      </p:sp>
      <p:sp>
        <p:nvSpPr>
          <p:cNvPr id="11" name="Text 9"/>
          <p:cNvSpPr/>
          <p:nvPr/>
        </p:nvSpPr>
        <p:spPr>
          <a:xfrm>
            <a:off x="10739914" y="2505802"/>
            <a:ext cx="1817965" cy="293222"/>
          </a:xfrm>
          <a:prstGeom prst="rect">
            <a:avLst/>
          </a:prstGeom>
          <a:noFill/>
          <a:ln/>
        </p:spPr>
        <p:txBody>
          <a:bodyPr wrap="none" rtlCol="0" anchor="t"/>
          <a:lstStyle/>
          <a:p>
            <a:pPr marL="0" indent="0">
              <a:lnSpc>
                <a:spcPts val="2326"/>
              </a:lnSpc>
              <a:buNone/>
            </a:pPr>
            <a:r>
              <a:rPr lang="en-US" sz="1789" b="1" kern="0" spc="-54" dirty="0">
                <a:solidFill>
                  <a:srgbClr val="272525"/>
                </a:solidFill>
                <a:latin typeface="Inter" pitchFamily="34" charset="0"/>
                <a:ea typeface="Inter" pitchFamily="34" charset="-122"/>
                <a:cs typeface="Inter" pitchFamily="34" charset="-120"/>
              </a:rPr>
              <a:t>Use Git Hooks</a:t>
            </a:r>
            <a:endParaRPr lang="en-US" sz="1789" dirty="0"/>
          </a:p>
        </p:txBody>
      </p:sp>
      <p:sp>
        <p:nvSpPr>
          <p:cNvPr id="12" name="Text 10"/>
          <p:cNvSpPr/>
          <p:nvPr/>
        </p:nvSpPr>
        <p:spPr>
          <a:xfrm>
            <a:off x="10739914" y="2961413"/>
            <a:ext cx="3208853" cy="974334"/>
          </a:xfrm>
          <a:prstGeom prst="rect">
            <a:avLst/>
          </a:prstGeom>
          <a:noFill/>
          <a:ln/>
        </p:spPr>
        <p:txBody>
          <a:bodyPr wrap="square" rtlCol="0" anchor="t"/>
          <a:lstStyle/>
          <a:p>
            <a:pPr marL="0" indent="0">
              <a:lnSpc>
                <a:spcPts val="2577"/>
              </a:lnSpc>
              <a:buNone/>
            </a:pPr>
            <a:r>
              <a:rPr lang="en-US" sz="1431" kern="0" spc="-29" dirty="0">
                <a:solidFill>
                  <a:srgbClr val="272525"/>
                </a:solidFill>
                <a:latin typeface="Inter" pitchFamily="34" charset="0"/>
                <a:ea typeface="Inter" pitchFamily="34" charset="-122"/>
                <a:cs typeface="Inter" pitchFamily="34" charset="-120"/>
              </a:rPr>
              <a:t>You can use Git hooks to trigger Jenkins builds automatically whenever you push changes to your repository.</a:t>
            </a:r>
            <a:endParaRPr lang="en-US" sz="1431" dirty="0"/>
          </a:p>
        </p:txBody>
      </p:sp>
      <p:sp>
        <p:nvSpPr>
          <p:cNvPr id="13" name="Shape 11"/>
          <p:cNvSpPr/>
          <p:nvPr/>
        </p:nvSpPr>
        <p:spPr>
          <a:xfrm>
            <a:off x="6319599" y="5614948"/>
            <a:ext cx="499943" cy="496267"/>
          </a:xfrm>
          <a:prstGeom prst="roundRect">
            <a:avLst>
              <a:gd name="adj" fmla="val 11055"/>
            </a:avLst>
          </a:prstGeom>
          <a:solidFill>
            <a:srgbClr val="DADBF1"/>
          </a:solidFill>
          <a:ln w="7620">
            <a:solidFill>
              <a:srgbClr val="B5B7E3"/>
            </a:solidFill>
            <a:prstDash val="solid"/>
          </a:ln>
        </p:spPr>
      </p:sp>
      <p:sp>
        <p:nvSpPr>
          <p:cNvPr id="14" name="Text 12"/>
          <p:cNvSpPr/>
          <p:nvPr/>
        </p:nvSpPr>
        <p:spPr>
          <a:xfrm>
            <a:off x="6282809" y="4637069"/>
            <a:ext cx="179308" cy="351843"/>
          </a:xfrm>
          <a:prstGeom prst="rect">
            <a:avLst/>
          </a:prstGeom>
          <a:noFill/>
          <a:ln/>
        </p:spPr>
        <p:txBody>
          <a:bodyPr wrap="none" rtlCol="0" anchor="t"/>
          <a:lstStyle/>
          <a:p>
            <a:pPr marL="0" indent="0" algn="ctr">
              <a:lnSpc>
                <a:spcPts val="2791"/>
              </a:lnSpc>
              <a:buNone/>
            </a:pPr>
            <a:r>
              <a:rPr lang="en-US" sz="2147" b="1" kern="0" spc="-29" dirty="0">
                <a:solidFill>
                  <a:srgbClr val="272525"/>
                </a:solidFill>
                <a:latin typeface="Inter" pitchFamily="34" charset="0"/>
                <a:ea typeface="Inter" pitchFamily="34" charset="-122"/>
                <a:cs typeface="Inter" pitchFamily="34" charset="-120"/>
              </a:rPr>
              <a:t>3</a:t>
            </a:r>
            <a:endParaRPr lang="en-US" sz="2147" dirty="0"/>
          </a:p>
        </p:txBody>
      </p:sp>
      <p:sp>
        <p:nvSpPr>
          <p:cNvPr id="15" name="Text 13"/>
          <p:cNvSpPr/>
          <p:nvPr/>
        </p:nvSpPr>
        <p:spPr>
          <a:xfrm>
            <a:off x="6758702" y="4666379"/>
            <a:ext cx="2125266" cy="293222"/>
          </a:xfrm>
          <a:prstGeom prst="rect">
            <a:avLst/>
          </a:prstGeom>
          <a:noFill/>
          <a:ln/>
        </p:spPr>
        <p:txBody>
          <a:bodyPr wrap="none" rtlCol="0" anchor="t"/>
          <a:lstStyle/>
          <a:p>
            <a:pPr marL="0" indent="0">
              <a:lnSpc>
                <a:spcPts val="2326"/>
              </a:lnSpc>
              <a:buNone/>
            </a:pPr>
            <a:r>
              <a:rPr lang="en-US" sz="1789" b="1" kern="0" spc="-54" dirty="0">
                <a:solidFill>
                  <a:srgbClr val="272525"/>
                </a:solidFill>
                <a:latin typeface="Inter" pitchFamily="34" charset="0"/>
                <a:ea typeface="Inter" pitchFamily="34" charset="-122"/>
                <a:cs typeface="Inter" pitchFamily="34" charset="-120"/>
              </a:rPr>
              <a:t>Always Review Logs</a:t>
            </a:r>
            <a:endParaRPr lang="en-US" sz="1789" dirty="0"/>
          </a:p>
        </p:txBody>
      </p:sp>
      <p:sp>
        <p:nvSpPr>
          <p:cNvPr id="16" name="Text 14"/>
          <p:cNvSpPr/>
          <p:nvPr/>
        </p:nvSpPr>
        <p:spPr>
          <a:xfrm>
            <a:off x="6758702" y="5121990"/>
            <a:ext cx="3208853" cy="1623890"/>
          </a:xfrm>
          <a:prstGeom prst="rect">
            <a:avLst/>
          </a:prstGeom>
          <a:noFill/>
          <a:ln/>
        </p:spPr>
        <p:txBody>
          <a:bodyPr wrap="square" rtlCol="0" anchor="t"/>
          <a:lstStyle/>
          <a:p>
            <a:pPr marL="0" indent="0">
              <a:lnSpc>
                <a:spcPts val="2577"/>
              </a:lnSpc>
              <a:buNone/>
            </a:pPr>
            <a:r>
              <a:rPr lang="en-US" sz="1431" kern="0" spc="-29" dirty="0">
                <a:solidFill>
                  <a:srgbClr val="272525"/>
                </a:solidFill>
                <a:latin typeface="Inter" pitchFamily="34" charset="0"/>
                <a:ea typeface="Inter" pitchFamily="34" charset="-122"/>
                <a:cs typeface="Inter" pitchFamily="34" charset="-120"/>
              </a:rPr>
              <a:t>Jenkins logs can provide valuable insights into your build process and help you identify issues quickly. Review them regularly to ensure everything is running smoothly.</a:t>
            </a:r>
            <a:endParaRPr lang="en-US" sz="1431" dirty="0"/>
          </a:p>
        </p:txBody>
      </p:sp>
      <p:sp>
        <p:nvSpPr>
          <p:cNvPr id="17" name="Shape 15"/>
          <p:cNvSpPr/>
          <p:nvPr/>
        </p:nvSpPr>
        <p:spPr>
          <a:xfrm>
            <a:off x="10169485" y="5614948"/>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10264021" y="4637069"/>
            <a:ext cx="179308" cy="351843"/>
          </a:xfrm>
          <a:prstGeom prst="rect">
            <a:avLst/>
          </a:prstGeom>
          <a:noFill/>
          <a:ln/>
        </p:spPr>
        <p:txBody>
          <a:bodyPr wrap="none" rtlCol="0" anchor="t"/>
          <a:lstStyle/>
          <a:p>
            <a:pPr marL="0" indent="0" algn="ctr">
              <a:lnSpc>
                <a:spcPts val="2791"/>
              </a:lnSpc>
              <a:buNone/>
            </a:pPr>
            <a:r>
              <a:rPr lang="en-US" sz="2147" b="1" kern="0" spc="-29" dirty="0">
                <a:solidFill>
                  <a:srgbClr val="272525"/>
                </a:solidFill>
                <a:latin typeface="Inter" pitchFamily="34" charset="0"/>
                <a:ea typeface="Inter" pitchFamily="34" charset="-122"/>
                <a:cs typeface="Inter" pitchFamily="34" charset="-120"/>
              </a:rPr>
              <a:t>4</a:t>
            </a:r>
            <a:endParaRPr lang="en-US" sz="2147" dirty="0"/>
          </a:p>
        </p:txBody>
      </p:sp>
      <p:sp>
        <p:nvSpPr>
          <p:cNvPr id="19" name="Text 17"/>
          <p:cNvSpPr/>
          <p:nvPr/>
        </p:nvSpPr>
        <p:spPr>
          <a:xfrm>
            <a:off x="10739914" y="4666379"/>
            <a:ext cx="2916555" cy="293222"/>
          </a:xfrm>
          <a:prstGeom prst="rect">
            <a:avLst/>
          </a:prstGeom>
          <a:noFill/>
          <a:ln/>
        </p:spPr>
        <p:txBody>
          <a:bodyPr wrap="none" rtlCol="0" anchor="t"/>
          <a:lstStyle/>
          <a:p>
            <a:pPr marL="0" indent="0">
              <a:lnSpc>
                <a:spcPts val="2326"/>
              </a:lnSpc>
              <a:buNone/>
            </a:pPr>
            <a:r>
              <a:rPr lang="en-US" sz="1789" b="1" kern="0" spc="-54" dirty="0">
                <a:solidFill>
                  <a:srgbClr val="272525"/>
                </a:solidFill>
                <a:latin typeface="Inter" pitchFamily="34" charset="0"/>
                <a:ea typeface="Inter" pitchFamily="34" charset="-122"/>
                <a:cs typeface="Inter" pitchFamily="34" charset="-120"/>
              </a:rPr>
              <a:t>Regularly Update Your Jobs</a:t>
            </a:r>
            <a:endParaRPr lang="en-US" sz="1789" dirty="0"/>
          </a:p>
        </p:txBody>
      </p:sp>
      <p:sp>
        <p:nvSpPr>
          <p:cNvPr id="20" name="Text 18"/>
          <p:cNvSpPr/>
          <p:nvPr/>
        </p:nvSpPr>
        <p:spPr>
          <a:xfrm>
            <a:off x="10739914" y="5121990"/>
            <a:ext cx="3208853" cy="1623890"/>
          </a:xfrm>
          <a:prstGeom prst="rect">
            <a:avLst/>
          </a:prstGeom>
          <a:noFill/>
          <a:ln/>
        </p:spPr>
        <p:txBody>
          <a:bodyPr wrap="square" rtlCol="0" anchor="t"/>
          <a:lstStyle/>
          <a:p>
            <a:pPr marL="0" indent="0">
              <a:lnSpc>
                <a:spcPts val="2577"/>
              </a:lnSpc>
              <a:buNone/>
            </a:pPr>
            <a:r>
              <a:rPr lang="en-US" sz="1431" kern="0" spc="-29" dirty="0">
                <a:solidFill>
                  <a:srgbClr val="272525"/>
                </a:solidFill>
                <a:latin typeface="Inter" pitchFamily="34" charset="0"/>
                <a:ea typeface="Inter" pitchFamily="34" charset="-122"/>
                <a:cs typeface="Inter" pitchFamily="34" charset="-120"/>
              </a:rPr>
              <a:t>As your application changes, you'll need to update your build process. Regularly reviewing and updating your Jenkins jobs will help ensure that everything remains in sync.</a:t>
            </a:r>
            <a:endParaRPr lang="en-US" sz="1431" dirty="0"/>
          </a:p>
        </p:txBody>
      </p:sp>
      <p:pic>
        <p:nvPicPr>
          <p:cNvPr id="21"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199106"/>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833199" y="3533438"/>
            <a:ext cx="4746903" cy="429964"/>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Why Job Chaining is Important</a:t>
            </a:r>
            <a:endParaRPr lang="en-US" sz="2624" dirty="0"/>
          </a:p>
        </p:txBody>
      </p:sp>
      <p:sp>
        <p:nvSpPr>
          <p:cNvPr id="6" name="Text 4"/>
          <p:cNvSpPr/>
          <p:nvPr/>
        </p:nvSpPr>
        <p:spPr>
          <a:xfrm>
            <a:off x="833199" y="4183939"/>
            <a:ext cx="6211014"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Job chaining is a powerful tool that can help you automate your build process and improve the quality of your software.</a:t>
            </a:r>
            <a:endParaRPr lang="en-US" sz="1750" dirty="0"/>
          </a:p>
        </p:txBody>
      </p:sp>
      <p:sp>
        <p:nvSpPr>
          <p:cNvPr id="7" name="Text 5"/>
          <p:cNvSpPr/>
          <p:nvPr/>
        </p:nvSpPr>
        <p:spPr>
          <a:xfrm>
            <a:off x="7593806" y="3533438"/>
            <a:ext cx="2666286" cy="429964"/>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Next Steps</a:t>
            </a:r>
            <a:endParaRPr lang="en-US" sz="2624" dirty="0"/>
          </a:p>
        </p:txBody>
      </p:sp>
      <p:sp>
        <p:nvSpPr>
          <p:cNvPr id="8" name="Text 6"/>
          <p:cNvSpPr/>
          <p:nvPr/>
        </p:nvSpPr>
        <p:spPr>
          <a:xfrm>
            <a:off x="7593806" y="4183939"/>
            <a:ext cx="6211014"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Now that you're familiar with the basics of job chaining in Jenkins, why not take things to the next level by exploring some of the more advanced techniques we covered in this tutorial?</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Custom</PresentationFormat>
  <Paragraphs>61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2023-07-07T08:33:58Z</dcterms:created>
  <dcterms:modified xsi:type="dcterms:W3CDTF">2023-07-07T08:35:26Z</dcterms:modified>
</cp:coreProperties>
</file>