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F9233-4B35-4E7F-B3B9-F8E1B0655C12}">
  <a:tblStyle styleId="{556F9233-4B35-4E7F-B3B9-F8E1B0655C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Switch to shantanu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</a:rPr>
              <a:t>1 classifying academic papers into different subjects using the Web of Science citation dataset</a:t>
            </a:r>
            <a:endParaRPr>
              <a:solidFill>
                <a:srgbClr val="6AA84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06666"/>
                </a:solidFill>
              </a:rPr>
              <a:t>2 classifying Reddit posts as belonging to different communities</a:t>
            </a:r>
            <a:endParaRPr>
              <a:solidFill>
                <a:srgbClr val="E06666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06666"/>
                </a:solidFill>
              </a:rPr>
              <a:t>3 classifying protein functions across various biological protein-protein interaction (PPI) graphs</a:t>
            </a:r>
            <a:endParaRPr>
              <a:solidFill>
                <a:srgbClr val="E06666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Cora (2708, 5429, 7, 1433)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Citeseet (3312, nil, 6, 3703)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Pubmed (19717, 44338, 3, 500)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Switch to shantanu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diagram to explain.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-GB" sz="1400">
                <a:solidFill>
                  <a:schemeClr val="dk2"/>
                </a:solidFill>
              </a:rPr>
              <a:t>DeepWalk preserves higher-order proximity between nodes by maximizing the probability of observing the last k nodes and the next k nodes in the random walk centered at a vertex v_i. </a:t>
            </a:r>
            <a:r>
              <a:rPr lang="en-GB" sz="1400">
                <a:solidFill>
                  <a:srgbClr val="CC0000"/>
                </a:solidFill>
              </a:rPr>
              <a:t>Does not scale for large graphs.</a:t>
            </a:r>
            <a:endParaRPr sz="1800">
              <a:solidFill>
                <a:srgbClr val="CC0000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-GB" sz="1400">
                <a:solidFill>
                  <a:schemeClr val="dk2"/>
                </a:solidFill>
              </a:rPr>
              <a:t>Node2vec employs biased-random walks that provide a trade-off between breadth-first (BFS) and depth-first (DFS) graph searches, and hence produces higher-quality and more informative embeddings than DeepWalk.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Switch to RAHUL</a:t>
            </a:r>
            <a:endParaRPr b="1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of generalizing across graphs, which requires learning about node roles rather than community structure .. Especially for PPI dataset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12068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Non Uniform Sampling Aggregator-Encoder GCN</a:t>
            </a:r>
            <a:endParaRPr sz="50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2964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By Rahul, Shantanu and Tarun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Aggregator GCN</a:t>
            </a: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Approach in a nutshell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graphsage inductive learning approach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Mean aggregator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Non uniform sampling of neighbours across each layers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Restricted neighbourhood size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0" y="0"/>
            <a:ext cx="9153600" cy="2571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4042200" y="446050"/>
            <a:ext cx="10692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CNN Block</a:t>
            </a:r>
            <a:endParaRPr sz="1000"/>
          </a:p>
        </p:txBody>
      </p:sp>
      <p:grpSp>
        <p:nvGrpSpPr>
          <p:cNvPr id="122" name="Shape 122"/>
          <p:cNvGrpSpPr/>
          <p:nvPr/>
        </p:nvGrpSpPr>
        <p:grpSpPr>
          <a:xfrm>
            <a:off x="401800" y="86700"/>
            <a:ext cx="8604100" cy="2061000"/>
            <a:chOff x="401800" y="86700"/>
            <a:chExt cx="8604100" cy="2061000"/>
          </a:xfrm>
        </p:grpSpPr>
        <p:grpSp>
          <p:nvGrpSpPr>
            <p:cNvPr id="123" name="Shape 123"/>
            <p:cNvGrpSpPr/>
            <p:nvPr/>
          </p:nvGrpSpPr>
          <p:grpSpPr>
            <a:xfrm>
              <a:off x="401800" y="446050"/>
              <a:ext cx="8013825" cy="1701650"/>
              <a:chOff x="401800" y="598450"/>
              <a:chExt cx="8013825" cy="1701650"/>
            </a:xfrm>
          </p:grpSpPr>
          <p:sp>
            <p:nvSpPr>
              <p:cNvPr id="124" name="Shape 124"/>
              <p:cNvSpPr/>
              <p:nvPr/>
            </p:nvSpPr>
            <p:spPr>
              <a:xfrm>
                <a:off x="5967625" y="928600"/>
                <a:ext cx="1194900" cy="1103400"/>
              </a:xfrm>
              <a:prstGeom prst="rect">
                <a:avLst/>
              </a:prstGeom>
              <a:solidFill>
                <a:srgbClr val="F3F3F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1920950" y="924775"/>
                <a:ext cx="3185700" cy="1103400"/>
              </a:xfrm>
              <a:prstGeom prst="rect">
                <a:avLst/>
              </a:prstGeom>
              <a:solidFill>
                <a:srgbClr val="F3F3F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2075325" y="1119250"/>
                <a:ext cx="886800" cy="722100"/>
              </a:xfrm>
              <a:prstGeom prst="rect">
                <a:avLst/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Convolution</a:t>
                </a:r>
                <a:endParaRPr sz="1000"/>
              </a:p>
            </p:txBody>
          </p:sp>
          <p:sp>
            <p:nvSpPr>
              <p:cNvPr id="127" name="Shape 127"/>
              <p:cNvSpPr/>
              <p:nvPr/>
            </p:nvSpPr>
            <p:spPr>
              <a:xfrm>
                <a:off x="4037575" y="1119250"/>
                <a:ext cx="886800" cy="722100"/>
              </a:xfrm>
              <a:prstGeom prst="rect">
                <a:avLst/>
              </a:prstGeom>
              <a:solidFill>
                <a:srgbClr val="D9D2E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Pooling</a:t>
                </a:r>
                <a:endParaRPr sz="1000"/>
              </a:p>
            </p:txBody>
          </p:sp>
          <p:sp>
            <p:nvSpPr>
              <p:cNvPr id="128" name="Shape 128"/>
              <p:cNvSpPr/>
              <p:nvPr/>
            </p:nvSpPr>
            <p:spPr>
              <a:xfrm>
                <a:off x="3056450" y="1119250"/>
                <a:ext cx="886800" cy="7221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non-linearity</a:t>
                </a:r>
                <a:endParaRPr sz="1000"/>
              </a:p>
            </p:txBody>
          </p:sp>
          <p:pic>
            <p:nvPicPr>
              <p:cNvPr id="129" name="Shape 12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01800" y="1033075"/>
                <a:ext cx="886800" cy="886800"/>
              </a:xfrm>
              <a:prstGeom prst="rect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sp>
            <p:nvSpPr>
              <p:cNvPr id="130" name="Shape 130"/>
              <p:cNvSpPr/>
              <p:nvPr/>
            </p:nvSpPr>
            <p:spPr>
              <a:xfrm>
                <a:off x="6110675" y="978925"/>
                <a:ext cx="195600" cy="995100"/>
              </a:xfrm>
              <a:prstGeom prst="rect">
                <a:avLst/>
              </a:prstGeom>
              <a:noFill/>
              <a:ln w="9525" cap="flat" cmpd="sng">
                <a:solidFill>
                  <a:srgbClr val="4A86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Shape 131"/>
              <p:cNvSpPr/>
              <p:nvPr/>
            </p:nvSpPr>
            <p:spPr>
              <a:xfrm>
                <a:off x="6164525" y="1055125"/>
                <a:ext cx="87900" cy="87900"/>
              </a:xfrm>
              <a:prstGeom prst="flowChartConnector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6164525" y="1207525"/>
                <a:ext cx="87900" cy="87900"/>
              </a:xfrm>
              <a:prstGeom prst="flowChartConnector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6164525" y="1359925"/>
                <a:ext cx="87900" cy="87900"/>
              </a:xfrm>
              <a:prstGeom prst="flowChartConnector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6164525" y="1817125"/>
                <a:ext cx="87900" cy="87900"/>
              </a:xfrm>
              <a:prstGeom prst="flowChartConnector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6164525" y="1664725"/>
                <a:ext cx="87900" cy="87900"/>
              </a:xfrm>
              <a:prstGeom prst="flowChartConnector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6796475" y="978925"/>
                <a:ext cx="195600" cy="995100"/>
              </a:xfrm>
              <a:prstGeom prst="rect">
                <a:avLst/>
              </a:prstGeom>
              <a:noFill/>
              <a:ln w="9525" cap="flat" cmpd="sng">
                <a:solidFill>
                  <a:srgbClr val="4A86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6850325" y="1055125"/>
                <a:ext cx="87900" cy="87900"/>
              </a:xfrm>
              <a:prstGeom prst="flowChartConnector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6850325" y="1207525"/>
                <a:ext cx="87900" cy="87900"/>
              </a:xfrm>
              <a:prstGeom prst="flowChartConnector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6850325" y="1359925"/>
                <a:ext cx="87900" cy="87900"/>
              </a:xfrm>
              <a:prstGeom prst="flowChartConnector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6850325" y="1817125"/>
                <a:ext cx="87900" cy="87900"/>
              </a:xfrm>
              <a:prstGeom prst="flowChartConnector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Shape 141"/>
              <p:cNvSpPr/>
              <p:nvPr/>
            </p:nvSpPr>
            <p:spPr>
              <a:xfrm>
                <a:off x="6850325" y="1664725"/>
                <a:ext cx="87900" cy="87900"/>
              </a:xfrm>
              <a:prstGeom prst="flowChartConnector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2" name="Shape 142"/>
              <p:cNvCxnSpPr>
                <a:stCxn id="131" idx="6"/>
                <a:endCxn id="137" idx="6"/>
              </p:cNvCxnSpPr>
              <p:nvPr/>
            </p:nvCxnSpPr>
            <p:spPr>
              <a:xfrm>
                <a:off x="6252425" y="1099075"/>
                <a:ext cx="685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D9EEB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Shape 143"/>
              <p:cNvCxnSpPr>
                <a:stCxn id="131" idx="6"/>
                <a:endCxn id="139" idx="1"/>
              </p:cNvCxnSpPr>
              <p:nvPr/>
            </p:nvCxnSpPr>
            <p:spPr>
              <a:xfrm>
                <a:off x="6252425" y="1099075"/>
                <a:ext cx="610800" cy="27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D9EEB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Shape 144"/>
              <p:cNvCxnSpPr>
                <a:stCxn id="131" idx="6"/>
                <a:endCxn id="138" idx="2"/>
              </p:cNvCxnSpPr>
              <p:nvPr/>
            </p:nvCxnSpPr>
            <p:spPr>
              <a:xfrm>
                <a:off x="6252425" y="1099075"/>
                <a:ext cx="597900" cy="152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D9EEB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Shape 145"/>
              <p:cNvCxnSpPr>
                <a:stCxn id="131" idx="6"/>
                <a:endCxn id="141" idx="1"/>
              </p:cNvCxnSpPr>
              <p:nvPr/>
            </p:nvCxnSpPr>
            <p:spPr>
              <a:xfrm>
                <a:off x="6252425" y="1099075"/>
                <a:ext cx="610800" cy="578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D9EEB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Shape 146"/>
              <p:cNvCxnSpPr>
                <a:stCxn id="131" idx="6"/>
                <a:endCxn id="140" idx="4"/>
              </p:cNvCxnSpPr>
              <p:nvPr/>
            </p:nvCxnSpPr>
            <p:spPr>
              <a:xfrm>
                <a:off x="6252425" y="1099075"/>
                <a:ext cx="642000" cy="806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D9EEB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7" name="Shape 147"/>
              <p:cNvSpPr/>
              <p:nvPr/>
            </p:nvSpPr>
            <p:spPr>
              <a:xfrm>
                <a:off x="1672325" y="618000"/>
                <a:ext cx="87900" cy="1682100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5242025" y="618000"/>
                <a:ext cx="87900" cy="1682100"/>
              </a:xfrm>
              <a:prstGeom prst="rightBracket">
                <a:avLst>
                  <a:gd name="adj" fmla="val 8333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Shape 149"/>
              <p:cNvSpPr/>
              <p:nvPr/>
            </p:nvSpPr>
            <p:spPr>
              <a:xfrm>
                <a:off x="5408175" y="598450"/>
                <a:ext cx="195600" cy="195600"/>
              </a:xfrm>
              <a:prstGeom prst="mathPlus">
                <a:avLst>
                  <a:gd name="adj1" fmla="val 23520"/>
                </a:avLst>
              </a:prstGeom>
              <a:solidFill>
                <a:srgbClr val="66666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>
                <a:off x="7609825" y="1175275"/>
                <a:ext cx="805800" cy="152400"/>
              </a:xfrm>
              <a:prstGeom prst="rect">
                <a:avLst/>
              </a:prstGeom>
              <a:solidFill>
                <a:srgbClr val="66666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7609825" y="1403875"/>
                <a:ext cx="195600" cy="152400"/>
              </a:xfrm>
              <a:prstGeom prst="rect">
                <a:avLst/>
              </a:prstGeom>
              <a:solidFill>
                <a:srgbClr val="66666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>
                <a:off x="7609825" y="1632475"/>
                <a:ext cx="87900" cy="152400"/>
              </a:xfrm>
              <a:prstGeom prst="rect">
                <a:avLst/>
              </a:prstGeom>
              <a:solidFill>
                <a:srgbClr val="66666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>
                <a:off x="1388725" y="1459050"/>
                <a:ext cx="175800" cy="879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66666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Shape 154"/>
              <p:cNvSpPr/>
              <p:nvPr/>
            </p:nvSpPr>
            <p:spPr>
              <a:xfrm>
                <a:off x="5560875" y="1459050"/>
                <a:ext cx="175800" cy="879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66666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Shape 155"/>
              <p:cNvSpPr/>
              <p:nvPr/>
            </p:nvSpPr>
            <p:spPr>
              <a:xfrm>
                <a:off x="7298275" y="1459050"/>
                <a:ext cx="175800" cy="879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66666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Shape 156"/>
              <p:cNvSpPr txBox="1"/>
              <p:nvPr/>
            </p:nvSpPr>
            <p:spPr>
              <a:xfrm>
                <a:off x="7533625" y="1154125"/>
                <a:ext cx="400800" cy="19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>
                    <a:solidFill>
                      <a:srgbClr val="00FF00"/>
                    </a:solidFill>
                  </a:rPr>
                  <a:t>cat</a:t>
                </a:r>
                <a:endParaRPr sz="1000">
                  <a:solidFill>
                    <a:srgbClr val="00FF00"/>
                  </a:solidFill>
                </a:endParaRPr>
              </a:p>
            </p:txBody>
          </p:sp>
          <p:sp>
            <p:nvSpPr>
              <p:cNvPr id="157" name="Shape 157"/>
              <p:cNvSpPr txBox="1"/>
              <p:nvPr/>
            </p:nvSpPr>
            <p:spPr>
              <a:xfrm>
                <a:off x="7533625" y="1382500"/>
                <a:ext cx="531900" cy="19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>
                    <a:solidFill>
                      <a:srgbClr val="00FF00"/>
                    </a:solidFill>
                  </a:rPr>
                  <a:t>tiger</a:t>
                </a:r>
                <a:endParaRPr sz="1000">
                  <a:solidFill>
                    <a:srgbClr val="00FF00"/>
                  </a:solidFill>
                </a:endParaRPr>
              </a:p>
            </p:txBody>
          </p:sp>
          <p:sp>
            <p:nvSpPr>
              <p:cNvPr id="158" name="Shape 158"/>
              <p:cNvSpPr txBox="1"/>
              <p:nvPr/>
            </p:nvSpPr>
            <p:spPr>
              <a:xfrm>
                <a:off x="7533625" y="1610875"/>
                <a:ext cx="531900" cy="19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>
                    <a:solidFill>
                      <a:srgbClr val="00FF00"/>
                    </a:solidFill>
                  </a:rPr>
                  <a:t>duck</a:t>
                </a:r>
                <a:endParaRPr sz="1000">
                  <a:solidFill>
                    <a:srgbClr val="00FF00"/>
                  </a:solidFill>
                </a:endParaRPr>
              </a:p>
            </p:txBody>
          </p:sp>
        </p:grpSp>
        <p:sp>
          <p:nvSpPr>
            <p:cNvPr id="159" name="Shape 159"/>
            <p:cNvSpPr txBox="1"/>
            <p:nvPr/>
          </p:nvSpPr>
          <p:spPr>
            <a:xfrm>
              <a:off x="8004200" y="86700"/>
              <a:ext cx="1001700" cy="35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/>
                <a:t>CNN</a:t>
              </a:r>
              <a:endParaRPr b="1"/>
            </a:p>
          </p:txBody>
        </p:sp>
      </p:grpSp>
      <p:grpSp>
        <p:nvGrpSpPr>
          <p:cNvPr id="160" name="Shape 160"/>
          <p:cNvGrpSpPr/>
          <p:nvPr/>
        </p:nvGrpSpPr>
        <p:grpSpPr>
          <a:xfrm>
            <a:off x="401800" y="2639400"/>
            <a:ext cx="8604100" cy="2058050"/>
            <a:chOff x="401800" y="2639400"/>
            <a:chExt cx="8604100" cy="2058050"/>
          </a:xfrm>
        </p:grpSpPr>
        <p:grpSp>
          <p:nvGrpSpPr>
            <p:cNvPr id="161" name="Shape 161"/>
            <p:cNvGrpSpPr/>
            <p:nvPr/>
          </p:nvGrpSpPr>
          <p:grpSpPr>
            <a:xfrm>
              <a:off x="401800" y="2995800"/>
              <a:ext cx="7295925" cy="1701650"/>
              <a:chOff x="401800" y="2843400"/>
              <a:chExt cx="7295925" cy="1701650"/>
            </a:xfrm>
          </p:grpSpPr>
          <p:pic>
            <p:nvPicPr>
              <p:cNvPr id="162" name="Shape 16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01800" y="3249125"/>
                <a:ext cx="886800" cy="8902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sp>
            <p:nvSpPr>
              <p:cNvPr id="163" name="Shape 163"/>
              <p:cNvSpPr/>
              <p:nvPr/>
            </p:nvSpPr>
            <p:spPr>
              <a:xfrm>
                <a:off x="1672325" y="2862950"/>
                <a:ext cx="87900" cy="1682100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Shape 164"/>
              <p:cNvSpPr/>
              <p:nvPr/>
            </p:nvSpPr>
            <p:spPr>
              <a:xfrm>
                <a:off x="5242025" y="2862950"/>
                <a:ext cx="87900" cy="1682100"/>
              </a:xfrm>
              <a:prstGeom prst="rightBracket">
                <a:avLst>
                  <a:gd name="adj" fmla="val 8333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>
                <a:off x="5408175" y="2843400"/>
                <a:ext cx="195600" cy="195600"/>
              </a:xfrm>
              <a:prstGeom prst="mathPlus">
                <a:avLst>
                  <a:gd name="adj1" fmla="val 23520"/>
                </a:avLst>
              </a:prstGeom>
              <a:solidFill>
                <a:srgbClr val="66666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1388725" y="3704000"/>
                <a:ext cx="175800" cy="879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66666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>
                <a:off x="5560875" y="3704000"/>
                <a:ext cx="175800" cy="879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66666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6043825" y="3442925"/>
                <a:ext cx="805800" cy="152400"/>
              </a:xfrm>
              <a:prstGeom prst="rect">
                <a:avLst/>
              </a:prstGeom>
              <a:solidFill>
                <a:srgbClr val="66666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6043825" y="3671525"/>
                <a:ext cx="195600" cy="152400"/>
              </a:xfrm>
              <a:prstGeom prst="rect">
                <a:avLst/>
              </a:prstGeom>
              <a:solidFill>
                <a:srgbClr val="66666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Shape 170"/>
              <p:cNvSpPr/>
              <p:nvPr/>
            </p:nvSpPr>
            <p:spPr>
              <a:xfrm>
                <a:off x="6043825" y="3900125"/>
                <a:ext cx="87900" cy="152400"/>
              </a:xfrm>
              <a:prstGeom prst="rect">
                <a:avLst/>
              </a:prstGeom>
              <a:solidFill>
                <a:srgbClr val="66666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 txBox="1"/>
              <p:nvPr/>
            </p:nvSpPr>
            <p:spPr>
              <a:xfrm>
                <a:off x="5967625" y="3421775"/>
                <a:ext cx="1730100" cy="19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>
                    <a:solidFill>
                      <a:srgbClr val="00FF00"/>
                    </a:solidFill>
                  </a:rPr>
                  <a:t>Neural_Networks</a:t>
                </a:r>
                <a:endParaRPr sz="1000">
                  <a:solidFill>
                    <a:srgbClr val="00FF00"/>
                  </a:solidFill>
                </a:endParaRPr>
              </a:p>
            </p:txBody>
          </p:sp>
          <p:sp>
            <p:nvSpPr>
              <p:cNvPr id="172" name="Shape 172"/>
              <p:cNvSpPr txBox="1"/>
              <p:nvPr/>
            </p:nvSpPr>
            <p:spPr>
              <a:xfrm>
                <a:off x="5967625" y="3650150"/>
                <a:ext cx="1642200" cy="19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>
                    <a:solidFill>
                      <a:srgbClr val="00FF00"/>
                    </a:solidFill>
                  </a:rPr>
                  <a:t>Rule_Learning</a:t>
                </a:r>
                <a:endParaRPr sz="1000">
                  <a:solidFill>
                    <a:srgbClr val="00FF00"/>
                  </a:solidFill>
                </a:endParaRPr>
              </a:p>
            </p:txBody>
          </p:sp>
          <p:sp>
            <p:nvSpPr>
              <p:cNvPr id="173" name="Shape 173"/>
              <p:cNvSpPr txBox="1"/>
              <p:nvPr/>
            </p:nvSpPr>
            <p:spPr>
              <a:xfrm>
                <a:off x="5967625" y="3878525"/>
                <a:ext cx="1730100" cy="19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>
                    <a:solidFill>
                      <a:srgbClr val="00FF00"/>
                    </a:solidFill>
                  </a:rPr>
                  <a:t>Reinforcement_Learning</a:t>
                </a:r>
                <a:endParaRPr sz="1000">
                  <a:solidFill>
                    <a:srgbClr val="00FF00"/>
                  </a:solidFill>
                </a:endParaRPr>
              </a:p>
            </p:txBody>
          </p:sp>
        </p:grpSp>
        <p:sp>
          <p:nvSpPr>
            <p:cNvPr id="174" name="Shape 174"/>
            <p:cNvSpPr txBox="1"/>
            <p:nvPr/>
          </p:nvSpPr>
          <p:spPr>
            <a:xfrm>
              <a:off x="8004200" y="2639400"/>
              <a:ext cx="1001700" cy="35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/>
                <a:t>GCN</a:t>
              </a:r>
              <a:endParaRPr b="1"/>
            </a:p>
          </p:txBody>
        </p:sp>
      </p:grpSp>
      <p:grpSp>
        <p:nvGrpSpPr>
          <p:cNvPr id="175" name="Shape 175"/>
          <p:cNvGrpSpPr/>
          <p:nvPr/>
        </p:nvGrpSpPr>
        <p:grpSpPr>
          <a:xfrm>
            <a:off x="1920950" y="3109025"/>
            <a:ext cx="3185700" cy="1468900"/>
            <a:chOff x="1920950" y="2956625"/>
            <a:chExt cx="3185700" cy="1468900"/>
          </a:xfrm>
        </p:grpSpPr>
        <p:grpSp>
          <p:nvGrpSpPr>
            <p:cNvPr id="176" name="Shape 176"/>
            <p:cNvGrpSpPr/>
            <p:nvPr/>
          </p:nvGrpSpPr>
          <p:grpSpPr>
            <a:xfrm>
              <a:off x="1920950" y="3322125"/>
              <a:ext cx="3185700" cy="1103400"/>
              <a:chOff x="1920950" y="3169725"/>
              <a:chExt cx="3185700" cy="1103400"/>
            </a:xfrm>
          </p:grpSpPr>
          <p:sp>
            <p:nvSpPr>
              <p:cNvPr id="177" name="Shape 177"/>
              <p:cNvSpPr/>
              <p:nvPr/>
            </p:nvSpPr>
            <p:spPr>
              <a:xfrm>
                <a:off x="1920950" y="3169725"/>
                <a:ext cx="3185700" cy="1103400"/>
              </a:xfrm>
              <a:prstGeom prst="rect">
                <a:avLst/>
              </a:prstGeom>
              <a:solidFill>
                <a:srgbClr val="EFEFE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Shape 178"/>
              <p:cNvSpPr/>
              <p:nvPr/>
            </p:nvSpPr>
            <p:spPr>
              <a:xfrm>
                <a:off x="2075325" y="3364200"/>
                <a:ext cx="886800" cy="722100"/>
              </a:xfrm>
              <a:prstGeom prst="rect">
                <a:avLst/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Aggregation</a:t>
                </a:r>
                <a:endParaRPr sz="1000"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037575" y="3364200"/>
                <a:ext cx="886800" cy="722100"/>
              </a:xfrm>
              <a:prstGeom prst="rect">
                <a:avLst/>
              </a:prstGeom>
              <a:solidFill>
                <a:srgbClr val="D9D2E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Embedding</a:t>
                </a:r>
                <a:endParaRPr sz="100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Generation</a:t>
                </a:r>
                <a:endParaRPr sz="1000"/>
              </a:p>
            </p:txBody>
          </p:sp>
          <p:sp>
            <p:nvSpPr>
              <p:cNvPr id="180" name="Shape 180"/>
              <p:cNvSpPr/>
              <p:nvPr/>
            </p:nvSpPr>
            <p:spPr>
              <a:xfrm>
                <a:off x="3056450" y="3364200"/>
                <a:ext cx="886800" cy="7221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non-linearity</a:t>
                </a:r>
                <a:endParaRPr sz="1000"/>
              </a:p>
            </p:txBody>
          </p:sp>
        </p:grpSp>
        <p:sp>
          <p:nvSpPr>
            <p:cNvPr id="181" name="Shape 181"/>
            <p:cNvSpPr txBox="1"/>
            <p:nvPr/>
          </p:nvSpPr>
          <p:spPr>
            <a:xfrm>
              <a:off x="4037400" y="2956625"/>
              <a:ext cx="1069200" cy="29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GCN Block</a:t>
              </a:r>
              <a:endParaRPr sz="1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Sampling </a:t>
            </a:r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Major sampling techniques used: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Random Sampling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Priority Sampling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Hybrid Sampling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/>
              <a:t>Mixed Sampling</a:t>
            </a:r>
            <a:r>
              <a:rPr lang="en-GB"/>
              <a:t>: Combinations of these sampling techniques across each layer of neural network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Comparing Prediction Accuracy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93" name="Shape 193"/>
          <p:cNvGraphicFramePr/>
          <p:nvPr/>
        </p:nvGraphicFramePr>
        <p:xfrm>
          <a:off x="311700" y="1371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{556F9233-4B35-4E7F-B3B9-F8E1B0655C12}</a:tableStyleId>
              </a:tblPr>
              <a:tblGrid>
                <a:gridCol w="10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83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Cora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Citeseer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Pubmed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5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GCN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81.5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70.3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79.0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5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FastGCN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81.8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77.6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1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GraphSage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82.9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77.2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84.9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5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DeepWalk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67.2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43.2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65.3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3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AE-GCN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88.1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82.3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89.1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94" name="Shape 19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350" y="1137100"/>
            <a:ext cx="5279901" cy="326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Sampling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Choosing the right sampling technique for capturing the most representative nodes in the local neighborhood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1" name="Shape 20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244" y="2093450"/>
            <a:ext cx="4003401" cy="24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594" y="2093450"/>
            <a:ext cx="4003401" cy="24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Aggregator GCN</a:t>
            </a:r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Approach in a nutshell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graphsage inductive learning approach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Mean aggregator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Non uniform sampling of neighbours across each layers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Restricted neighbourhood size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directions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Experiments with multi-graph datasets to test transfer learning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Negative sampling to increase embedding quality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Deep layered network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Alternative aggregators like LSTM and Max-Pooling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 Embeddings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353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Graphs, such as social networks, word co-occurrence networks, and communication networks, occur naturally in various real-world applications. </a:t>
            </a:r>
            <a:endParaRPr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Why node embedding ?</a:t>
            </a:r>
            <a:endParaRPr/>
          </a:p>
          <a:p>
            <a: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dimensionality reduction techniques to distill the high-dimensional information about a node’s graph neighborhood into a dense vector embedding</a:t>
            </a:r>
            <a:endParaRPr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two major applications of graph analysis are :</a:t>
            </a:r>
            <a:endParaRPr/>
          </a:p>
          <a:p>
            <a:pPr marL="9144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Predicting the links between different nodes of a graph. </a:t>
            </a:r>
            <a:endParaRPr/>
          </a:p>
          <a:p>
            <a:pPr marL="9144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Classification of nodes based on other labeled nodes and graph topology.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Most existing approaches require all nodes in the graph to be present during training of the embeddings</a:t>
            </a:r>
            <a:endParaRPr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Lack of general inductive frameworks that leverage node feature information to efficiently generate node embeddings for previously unseen data</a:t>
            </a:r>
            <a:endParaRPr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Low classification accuracy of random walk approaches</a:t>
            </a:r>
            <a:endParaRPr/>
          </a:p>
          <a:p>
            <a: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Cora dataset </a:t>
            </a:r>
            <a:endParaRPr/>
          </a:p>
          <a:p>
            <a: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Random walks : 0.206</a:t>
            </a:r>
            <a:endParaRPr/>
          </a:p>
          <a:p>
            <a: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Features : 0.575</a:t>
            </a:r>
            <a:endParaRPr/>
          </a:p>
          <a:p>
            <a: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Deepwalk : 0.701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Objectives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Supervised Node Classification model for small graphs and that which scales to large graphs with millions of edges.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Learn from both graph structure and node attributes, to support attributed graphs.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Support across­ network transfer learning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 Convolution Network </a:t>
            </a:r>
            <a:r>
              <a:rPr lang="en-GB" sz="1600">
                <a:solidFill>
                  <a:srgbClr val="666666"/>
                </a:solidFill>
              </a:rPr>
              <a:t>by Kipf &amp; Welling, ICLR 2016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Localized first-order approximation of spectral graph convolutions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Layerwise convolution rule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 : activation matrix in layer l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 : layer specific trainable weight matrix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450" y="2114550"/>
            <a:ext cx="42291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975" y="3028950"/>
            <a:ext cx="1276133" cy="5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GCN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2 layer GCN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Minimize cross entropy loss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Limitations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Gradient descent on full dataset for each iteration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Useful only for very small graphs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Transductive</a:t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225" y="2190750"/>
            <a:ext cx="641985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Aggregator Encoder Model</a:t>
            </a: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 inductive approach to generating node embeddings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Train a set of aggregator functions that learn to aggregate feature information from a node’s local neighborhood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050" y="2318751"/>
            <a:ext cx="6741451" cy="25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</a:t>
            </a:r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“GraphSage : Inductive Representation Learning on Large Graphs -W L Hamilton 2017”</a:t>
            </a:r>
            <a:endParaRPr sz="1400"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625" y="1270500"/>
            <a:ext cx="693420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Graphsage Limitations</a:t>
            </a: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Limitations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Random sampling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Low classification accuracy for small to medium sized graphs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645</Words>
  <Application>Microsoft Office PowerPoint</Application>
  <PresentationFormat>On-screen Show (16:9)</PresentationFormat>
  <Paragraphs>135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Simple Light</vt:lpstr>
      <vt:lpstr>Non Uniform Sampling Aggregator-Encoder GCN</vt:lpstr>
      <vt:lpstr>Graph Embeddings</vt:lpstr>
      <vt:lpstr>Motivation</vt:lpstr>
      <vt:lpstr>Objectives  </vt:lpstr>
      <vt:lpstr>Graph Convolution Network by Kipf &amp; Welling, ICLR 2016</vt:lpstr>
      <vt:lpstr>GCN</vt:lpstr>
      <vt:lpstr>Aggregator Encoder Model</vt:lpstr>
      <vt:lpstr>Algorithm</vt:lpstr>
      <vt:lpstr>Graphsage Limitations</vt:lpstr>
      <vt:lpstr>Model Aggregator GCN</vt:lpstr>
      <vt:lpstr>PowerPoint Presentation</vt:lpstr>
      <vt:lpstr>Sampling </vt:lpstr>
      <vt:lpstr>Comparing Prediction Accuracy </vt:lpstr>
      <vt:lpstr>Sampling  </vt:lpstr>
      <vt:lpstr>Model Aggregator GCN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Uniform Sampling Aggregator-Encoder GCN</dc:title>
  <cp:lastModifiedBy>RAHUL JAYAN</cp:lastModifiedBy>
  <cp:revision>1</cp:revision>
  <dcterms:modified xsi:type="dcterms:W3CDTF">2018-05-11T19:01:31Z</dcterms:modified>
</cp:coreProperties>
</file>