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4"/>
  </p:sldMasterIdLst>
  <p:sldIdLst>
    <p:sldId id="257" r:id="rId5"/>
    <p:sldId id="271" r:id="rId6"/>
    <p:sldId id="259" r:id="rId7"/>
    <p:sldId id="296" r:id="rId8"/>
    <p:sldId id="258" r:id="rId9"/>
    <p:sldId id="260" r:id="rId10"/>
    <p:sldId id="261" r:id="rId11"/>
    <p:sldId id="263" r:id="rId12"/>
    <p:sldId id="262" r:id="rId13"/>
    <p:sldId id="264" r:id="rId14"/>
    <p:sldId id="265" r:id="rId15"/>
    <p:sldId id="266" r:id="rId16"/>
    <p:sldId id="267" r:id="rId17"/>
    <p:sldId id="268" r:id="rId18"/>
    <p:sldId id="269" r:id="rId19"/>
    <p:sldId id="270" r:id="rId20"/>
    <p:sldId id="272" r:id="rId21"/>
    <p:sldId id="273" r:id="rId22"/>
    <p:sldId id="305" r:id="rId23"/>
    <p:sldId id="274" r:id="rId24"/>
    <p:sldId id="275" r:id="rId25"/>
    <p:sldId id="297" r:id="rId26"/>
    <p:sldId id="278" r:id="rId27"/>
    <p:sldId id="276" r:id="rId28"/>
    <p:sldId id="279" r:id="rId29"/>
    <p:sldId id="280" r:id="rId30"/>
    <p:sldId id="298" r:id="rId31"/>
    <p:sldId id="281" r:id="rId32"/>
    <p:sldId id="282" r:id="rId33"/>
    <p:sldId id="299" r:id="rId34"/>
    <p:sldId id="283" r:id="rId35"/>
    <p:sldId id="284" r:id="rId36"/>
    <p:sldId id="303" r:id="rId37"/>
    <p:sldId id="285" r:id="rId38"/>
    <p:sldId id="286" r:id="rId39"/>
    <p:sldId id="300" r:id="rId40"/>
    <p:sldId id="287" r:id="rId41"/>
    <p:sldId id="288" r:id="rId42"/>
    <p:sldId id="301" r:id="rId43"/>
    <p:sldId id="289" r:id="rId44"/>
    <p:sldId id="290" r:id="rId45"/>
    <p:sldId id="291" r:id="rId46"/>
    <p:sldId id="292" r:id="rId47"/>
    <p:sldId id="304" r:id="rId48"/>
    <p:sldId id="293" r:id="rId49"/>
    <p:sldId id="294" r:id="rId50"/>
    <p:sldId id="302" r:id="rId51"/>
    <p:sldId id="295"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82" d="100"/>
          <a:sy n="82" d="100"/>
        </p:scale>
        <p:origin x="9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184DA70-C731-4C70-880D-CCD4705E623C}" type="datetime1">
              <a:rPr lang="en-US" smtClean="0"/>
              <a:t>1/7/2024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7630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60709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448235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6681196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44782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D6E202-B606-4609-B914-27C9371A1F6D}" type="datetime1">
              <a:rPr lang="en-US" smtClean="0"/>
              <a:t>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9517572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D6E202-B606-4609-B914-27C9371A1F6D}" type="datetime1">
              <a:rPr lang="en-US" smtClean="0"/>
              <a:t>1/7/2024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165631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2A279-0833-481D-8C56-F67FD0AC6C50}" type="datetime1">
              <a:rPr lang="en-US" smtClean="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069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587DA83-5663-4C9C-B9AA-0B40A3DAFF81}" type="datetime1">
              <a:rPr lang="en-US" smtClean="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82392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92038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2136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8204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2258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1855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372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11581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67752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2D6E202-B606-4609-B914-27C9371A1F6D}" type="datetime1">
              <a:rPr lang="en-US" smtClean="0"/>
              <a:t>1/7/2024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801849899"/>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938683" y="-143394"/>
            <a:ext cx="6253317" cy="3686015"/>
          </a:xfrm>
        </p:spPr>
        <p:txBody>
          <a:bodyPr>
            <a:normAutofit/>
          </a:bodyPr>
          <a:lstStyle/>
          <a:p>
            <a:r>
              <a:rPr lang="en-US" dirty="0"/>
              <a:t>IPL AUCTION</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844853" y="3722914"/>
            <a:ext cx="6269347" cy="1827070"/>
          </a:xfrm>
        </p:spPr>
        <p:txBody>
          <a:bodyPr>
            <a:normAutofit/>
          </a:bodyPr>
          <a:lstStyle/>
          <a:p>
            <a:r>
              <a:rPr lang="en-US" sz="3200" b="1" i="1" dirty="0">
                <a:solidFill>
                  <a:schemeClr val="bg1"/>
                </a:solidFill>
              </a:rPr>
              <a:t>SQL PROJECT –INTERNSHALA</a:t>
            </a:r>
          </a:p>
          <a:p>
            <a:r>
              <a:rPr lang="en-US" sz="3200" b="1" i="1" dirty="0">
                <a:solidFill>
                  <a:schemeClr val="bg1"/>
                </a:solidFill>
              </a:rPr>
              <a:t>NAME –RAJ BASU</a:t>
            </a:r>
          </a:p>
        </p:txBody>
      </p:sp>
      <p:pic>
        <p:nvPicPr>
          <p:cNvPr id="6" name="Picture 5">
            <a:extLst>
              <a:ext uri="{FF2B5EF4-FFF2-40B4-BE49-F238E27FC236}">
                <a16:creationId xmlns:a16="http://schemas.microsoft.com/office/drawing/2014/main" id="{7F0E8440-A65C-9C49-6534-248EFE899C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630249" cy="6858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E7C3DA3-A01E-FAE8-129D-6D8E7C4B2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6784" y="2428308"/>
            <a:ext cx="8138431" cy="3748556"/>
          </a:xfrm>
          <a:prstGeom prst="rect">
            <a:avLst/>
          </a:prstGeom>
        </p:spPr>
      </p:pic>
      <p:pic>
        <p:nvPicPr>
          <p:cNvPr id="5" name="Picture 4">
            <a:extLst>
              <a:ext uri="{FF2B5EF4-FFF2-40B4-BE49-F238E27FC236}">
                <a16:creationId xmlns:a16="http://schemas.microsoft.com/office/drawing/2014/main" id="{594A5CB8-0AFA-6B3A-DF2E-EDB246580485}"/>
              </a:ext>
            </a:extLst>
          </p:cNvPr>
          <p:cNvPicPr>
            <a:picLocks noChangeAspect="1"/>
          </p:cNvPicPr>
          <p:nvPr/>
        </p:nvPicPr>
        <p:blipFill>
          <a:blip r:embed="rId3"/>
          <a:stretch>
            <a:fillRect/>
          </a:stretch>
        </p:blipFill>
        <p:spPr>
          <a:xfrm>
            <a:off x="3685946" y="821093"/>
            <a:ext cx="4464790" cy="1178007"/>
          </a:xfrm>
          <a:prstGeom prst="rect">
            <a:avLst/>
          </a:prstGeom>
        </p:spPr>
      </p:pic>
    </p:spTree>
    <p:extLst>
      <p:ext uri="{BB962C8B-B14F-4D97-AF65-F5344CB8AC3E}">
        <p14:creationId xmlns:p14="http://schemas.microsoft.com/office/powerpoint/2010/main" val="2982639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9168-0784-BB4F-885A-A4C49DDCDF07}"/>
              </a:ext>
            </a:extLst>
          </p:cNvPr>
          <p:cNvSpPr>
            <a:spLocks noGrp="1"/>
          </p:cNvSpPr>
          <p:nvPr>
            <p:ph type="title"/>
          </p:nvPr>
        </p:nvSpPr>
        <p:spPr/>
        <p:txBody>
          <a:bodyPr/>
          <a:lstStyle/>
          <a:p>
            <a:r>
              <a:rPr lang="en-US" b="1" dirty="0"/>
              <a:t>Hard-hitting players who have scored most runs in boundaries</a:t>
            </a:r>
            <a:endParaRPr lang="en-IN" b="1" dirty="0"/>
          </a:p>
        </p:txBody>
      </p:sp>
      <p:pic>
        <p:nvPicPr>
          <p:cNvPr id="4" name="Picture 3">
            <a:extLst>
              <a:ext uri="{FF2B5EF4-FFF2-40B4-BE49-F238E27FC236}">
                <a16:creationId xmlns:a16="http://schemas.microsoft.com/office/drawing/2014/main" id="{9DFF3DF5-16D7-DE42-058B-A5FD7B921169}"/>
              </a:ext>
            </a:extLst>
          </p:cNvPr>
          <p:cNvPicPr>
            <a:picLocks noChangeAspect="1"/>
          </p:cNvPicPr>
          <p:nvPr/>
        </p:nvPicPr>
        <p:blipFill>
          <a:blip r:embed="rId2"/>
          <a:stretch>
            <a:fillRect/>
          </a:stretch>
        </p:blipFill>
        <p:spPr>
          <a:xfrm>
            <a:off x="2759651" y="2461545"/>
            <a:ext cx="7156716" cy="4284487"/>
          </a:xfrm>
          <a:prstGeom prst="rect">
            <a:avLst/>
          </a:prstGeom>
        </p:spPr>
      </p:pic>
    </p:spTree>
    <p:extLst>
      <p:ext uri="{BB962C8B-B14F-4D97-AF65-F5344CB8AC3E}">
        <p14:creationId xmlns:p14="http://schemas.microsoft.com/office/powerpoint/2010/main" val="802001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50E05-77A7-D6DD-C7C8-0ABE3B5CA37E}"/>
              </a:ext>
            </a:extLst>
          </p:cNvPr>
          <p:cNvSpPr>
            <a:spLocks noGrp="1"/>
          </p:cNvSpPr>
          <p:nvPr>
            <p:ph type="title"/>
          </p:nvPr>
        </p:nvSpPr>
        <p:spPr>
          <a:xfrm>
            <a:off x="1574832" y="1020321"/>
            <a:ext cx="8761413" cy="706964"/>
          </a:xfrm>
        </p:spPr>
        <p:txBody>
          <a:bodyPr/>
          <a:lstStyle/>
          <a:p>
            <a:r>
              <a:rPr lang="en-US" sz="1600" b="1" dirty="0"/>
              <a:t>Q4  .Your first priority is to get 2-3 bowlers with good economy who have bowled at least 500 balls in IPL so </a:t>
            </a:r>
            <a:r>
              <a:rPr lang="en-US" sz="1600" b="1" dirty="0" err="1"/>
              <a:t>far.To</a:t>
            </a:r>
            <a:r>
              <a:rPr lang="en-US" sz="1600" b="1" dirty="0"/>
              <a:t> do that you have to make a list of 10 players you want to bid in the auction so that when you try to grab them in auction you should not pay the amount greater than you have in the purse for a particular player.</a:t>
            </a:r>
            <a:endParaRPr lang="en-IN" sz="1600" b="1" dirty="0"/>
          </a:p>
        </p:txBody>
      </p:sp>
      <p:pic>
        <p:nvPicPr>
          <p:cNvPr id="6" name="Picture 5">
            <a:extLst>
              <a:ext uri="{FF2B5EF4-FFF2-40B4-BE49-F238E27FC236}">
                <a16:creationId xmlns:a16="http://schemas.microsoft.com/office/drawing/2014/main" id="{C15F8252-1904-4C4D-EC3A-A395053751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5404" y="2556114"/>
            <a:ext cx="4973216" cy="3471103"/>
          </a:xfrm>
          <a:prstGeom prst="rect">
            <a:avLst/>
          </a:prstGeom>
          <a:ln w="228600" cap="sq" cmpd="thickThin">
            <a:solidFill>
              <a:srgbClr val="000000"/>
            </a:solidFill>
            <a:prstDash val="solid"/>
            <a:miter lim="800000"/>
          </a:ln>
          <a:effectLst>
            <a:innerShdw blurRad="76200">
              <a:srgbClr val="000000"/>
            </a:innerShdw>
          </a:effectLst>
        </p:spPr>
      </p:pic>
      <p:pic>
        <p:nvPicPr>
          <p:cNvPr id="7" name="Picture 6">
            <a:extLst>
              <a:ext uri="{FF2B5EF4-FFF2-40B4-BE49-F238E27FC236}">
                <a16:creationId xmlns:a16="http://schemas.microsoft.com/office/drawing/2014/main" id="{E5A61437-0410-6349-5732-2AB8D31093C0}"/>
              </a:ext>
            </a:extLst>
          </p:cNvPr>
          <p:cNvPicPr>
            <a:picLocks noChangeAspect="1"/>
          </p:cNvPicPr>
          <p:nvPr/>
        </p:nvPicPr>
        <p:blipFill>
          <a:blip r:embed="rId3"/>
          <a:stretch>
            <a:fillRect/>
          </a:stretch>
        </p:blipFill>
        <p:spPr>
          <a:xfrm>
            <a:off x="2251979" y="6364179"/>
            <a:ext cx="1499746" cy="493819"/>
          </a:xfrm>
          <a:prstGeom prst="rect">
            <a:avLst/>
          </a:prstGeom>
        </p:spPr>
      </p:pic>
      <p:pic>
        <p:nvPicPr>
          <p:cNvPr id="8" name="Picture 7">
            <a:extLst>
              <a:ext uri="{FF2B5EF4-FFF2-40B4-BE49-F238E27FC236}">
                <a16:creationId xmlns:a16="http://schemas.microsoft.com/office/drawing/2014/main" id="{5E65AF25-B19C-8CF7-0B3D-050CDF332CE0}"/>
              </a:ext>
            </a:extLst>
          </p:cNvPr>
          <p:cNvPicPr>
            <a:picLocks noChangeAspect="1"/>
          </p:cNvPicPr>
          <p:nvPr/>
        </p:nvPicPr>
        <p:blipFill>
          <a:blip r:embed="rId4"/>
          <a:stretch>
            <a:fillRect/>
          </a:stretch>
        </p:blipFill>
        <p:spPr>
          <a:xfrm>
            <a:off x="8440277" y="6348581"/>
            <a:ext cx="1871634" cy="493819"/>
          </a:xfrm>
          <a:prstGeom prst="rect">
            <a:avLst/>
          </a:prstGeom>
        </p:spPr>
      </p:pic>
      <p:sp>
        <p:nvSpPr>
          <p:cNvPr id="5" name="TextBox 4">
            <a:extLst>
              <a:ext uri="{FF2B5EF4-FFF2-40B4-BE49-F238E27FC236}">
                <a16:creationId xmlns:a16="http://schemas.microsoft.com/office/drawing/2014/main" id="{2BE59C41-8FC7-A4AE-2335-27D507B7CB37}"/>
              </a:ext>
            </a:extLst>
          </p:cNvPr>
          <p:cNvSpPr txBox="1"/>
          <p:nvPr/>
        </p:nvSpPr>
        <p:spPr>
          <a:xfrm>
            <a:off x="702948" y="2487787"/>
            <a:ext cx="6097554" cy="3539430"/>
          </a:xfrm>
          <a:prstGeom prst="rect">
            <a:avLst/>
          </a:prstGeom>
          <a:noFill/>
        </p:spPr>
        <p:txBody>
          <a:bodyPr wrap="square">
            <a:spAutoFit/>
          </a:bodyPr>
          <a:lstStyle/>
          <a:p>
            <a:r>
              <a:rPr lang="en-IN" sz="1600" b="1" dirty="0"/>
              <a:t>SELECT</a:t>
            </a:r>
          </a:p>
          <a:p>
            <a:r>
              <a:rPr lang="en-IN" sz="1600" b="1" dirty="0"/>
              <a:t>    bowler,</a:t>
            </a:r>
          </a:p>
          <a:p>
            <a:r>
              <a:rPr lang="en-IN" sz="1600" b="1" dirty="0"/>
              <a:t>    COUNT(ball) ,</a:t>
            </a:r>
          </a:p>
          <a:p>
            <a:r>
              <a:rPr lang="en-IN" sz="1600" b="1" dirty="0"/>
              <a:t>    SUM(</a:t>
            </a:r>
            <a:r>
              <a:rPr lang="en-IN" sz="1600" b="1" dirty="0" err="1"/>
              <a:t>total_runs</a:t>
            </a:r>
            <a:r>
              <a:rPr lang="en-IN" sz="1600" b="1" dirty="0"/>
              <a:t>) AS </a:t>
            </a:r>
            <a:r>
              <a:rPr lang="en-IN" sz="1600" b="1" dirty="0" err="1"/>
              <a:t>total_runs</a:t>
            </a:r>
            <a:r>
              <a:rPr lang="en-IN" sz="1600" b="1" dirty="0"/>
              <a:t>,</a:t>
            </a:r>
          </a:p>
          <a:p>
            <a:r>
              <a:rPr lang="en-IN" sz="1600" b="1" dirty="0"/>
              <a:t>    SUM(</a:t>
            </a:r>
            <a:r>
              <a:rPr lang="en-IN" sz="1600" b="1" dirty="0" err="1"/>
              <a:t>total_runs</a:t>
            </a:r>
            <a:r>
              <a:rPr lang="en-IN" sz="1600" b="1" dirty="0"/>
              <a:t>) / (COUNT(ball) / 6.0) AS economy</a:t>
            </a:r>
          </a:p>
          <a:p>
            <a:r>
              <a:rPr lang="en-IN" sz="1600" b="1" dirty="0"/>
              <a:t>FROM</a:t>
            </a:r>
          </a:p>
          <a:p>
            <a:r>
              <a:rPr lang="en-IN" sz="1600" b="1" dirty="0"/>
              <a:t>    </a:t>
            </a:r>
            <a:r>
              <a:rPr lang="en-IN" sz="1600" b="1" dirty="0" err="1"/>
              <a:t>ipl_balls</a:t>
            </a:r>
            <a:endParaRPr lang="en-IN" sz="1600" b="1" dirty="0"/>
          </a:p>
          <a:p>
            <a:r>
              <a:rPr lang="en-IN" sz="1600" b="1" dirty="0"/>
              <a:t>GROUP BY</a:t>
            </a:r>
          </a:p>
          <a:p>
            <a:r>
              <a:rPr lang="en-IN" sz="1600" b="1" dirty="0"/>
              <a:t>    bowler</a:t>
            </a:r>
          </a:p>
          <a:p>
            <a:r>
              <a:rPr lang="en-IN" sz="1600" b="1" dirty="0"/>
              <a:t>HAVING</a:t>
            </a:r>
          </a:p>
          <a:p>
            <a:r>
              <a:rPr lang="en-IN" sz="1600" b="1" dirty="0"/>
              <a:t>    COUNT(ball) &gt; 500  </a:t>
            </a:r>
          </a:p>
          <a:p>
            <a:r>
              <a:rPr lang="en-IN" sz="1600" b="1" dirty="0"/>
              <a:t>ORDER BY</a:t>
            </a:r>
          </a:p>
          <a:p>
            <a:r>
              <a:rPr lang="en-IN" sz="1600" b="1" dirty="0"/>
              <a:t>    economy ASC</a:t>
            </a:r>
          </a:p>
          <a:p>
            <a:r>
              <a:rPr lang="en-IN" sz="1600" b="1" dirty="0"/>
              <a:t>LIMIT 10;</a:t>
            </a:r>
          </a:p>
        </p:txBody>
      </p:sp>
    </p:spTree>
    <p:extLst>
      <p:ext uri="{BB962C8B-B14F-4D97-AF65-F5344CB8AC3E}">
        <p14:creationId xmlns:p14="http://schemas.microsoft.com/office/powerpoint/2010/main" val="283601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8063-AB27-8CFB-3FF9-BCB50FFFD163}"/>
              </a:ext>
            </a:extLst>
          </p:cNvPr>
          <p:cNvSpPr>
            <a:spLocks noGrp="1"/>
          </p:cNvSpPr>
          <p:nvPr>
            <p:ph type="title"/>
          </p:nvPr>
        </p:nvSpPr>
        <p:spPr/>
        <p:txBody>
          <a:bodyPr/>
          <a:lstStyle/>
          <a:p>
            <a:r>
              <a:rPr lang="en-US" b="1" dirty="0"/>
              <a:t>BOWLERS WITH GOOD ECONOMY</a:t>
            </a:r>
            <a:endParaRPr lang="en-IN" b="1" dirty="0"/>
          </a:p>
        </p:txBody>
      </p:sp>
      <p:pic>
        <p:nvPicPr>
          <p:cNvPr id="3" name="Picture 2">
            <a:extLst>
              <a:ext uri="{FF2B5EF4-FFF2-40B4-BE49-F238E27FC236}">
                <a16:creationId xmlns:a16="http://schemas.microsoft.com/office/drawing/2014/main" id="{0E854260-4B9F-E5EB-62B2-7AEFF9C434DC}"/>
              </a:ext>
            </a:extLst>
          </p:cNvPr>
          <p:cNvPicPr>
            <a:picLocks noChangeAspect="1"/>
          </p:cNvPicPr>
          <p:nvPr/>
        </p:nvPicPr>
        <p:blipFill>
          <a:blip r:embed="rId2"/>
          <a:stretch>
            <a:fillRect/>
          </a:stretch>
        </p:blipFill>
        <p:spPr>
          <a:xfrm>
            <a:off x="2823693" y="2499983"/>
            <a:ext cx="6544614" cy="3984792"/>
          </a:xfrm>
          <a:prstGeom prst="rect">
            <a:avLst/>
          </a:prstGeom>
        </p:spPr>
      </p:pic>
    </p:spTree>
    <p:extLst>
      <p:ext uri="{BB962C8B-B14F-4D97-AF65-F5344CB8AC3E}">
        <p14:creationId xmlns:p14="http://schemas.microsoft.com/office/powerpoint/2010/main" val="1925899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7116A-7902-E6BD-BEA6-D7D9FA04B335}"/>
              </a:ext>
            </a:extLst>
          </p:cNvPr>
          <p:cNvSpPr>
            <a:spLocks noGrp="1"/>
          </p:cNvSpPr>
          <p:nvPr>
            <p:ph type="title"/>
          </p:nvPr>
        </p:nvSpPr>
        <p:spPr>
          <a:xfrm>
            <a:off x="1556171" y="1010990"/>
            <a:ext cx="8761413" cy="706964"/>
          </a:xfrm>
        </p:spPr>
        <p:txBody>
          <a:bodyPr/>
          <a:lstStyle/>
          <a:p>
            <a:r>
              <a:rPr lang="en-US" sz="1600" b="1" dirty="0"/>
              <a:t>Q5. Now you need to get 2-3 bowlers with the best strike rate and who have bowled at least 500 balls in IPL so </a:t>
            </a:r>
            <a:r>
              <a:rPr lang="en-US" sz="1600" b="1" dirty="0" err="1"/>
              <a:t>far.To</a:t>
            </a:r>
            <a:r>
              <a:rPr lang="en-US" sz="1600" b="1" dirty="0"/>
              <a:t> do that you have to make a list of 10 players you want to bid in the auction so that when you try to grab them in auction you should not pay the amount greater than you have in the purse for a particular player.</a:t>
            </a:r>
            <a:endParaRPr lang="en-IN" sz="1600" b="1" dirty="0"/>
          </a:p>
        </p:txBody>
      </p:sp>
      <p:pic>
        <p:nvPicPr>
          <p:cNvPr id="6" name="Picture 5">
            <a:extLst>
              <a:ext uri="{FF2B5EF4-FFF2-40B4-BE49-F238E27FC236}">
                <a16:creationId xmlns:a16="http://schemas.microsoft.com/office/drawing/2014/main" id="{12DA65E1-131D-CAF3-AF6D-9967DF111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6805" y="2566463"/>
            <a:ext cx="4701947" cy="3432000"/>
          </a:xfrm>
          <a:prstGeom prst="rect">
            <a:avLst/>
          </a:prstGeom>
          <a:ln w="228600" cap="sq" cmpd="thickThin">
            <a:solidFill>
              <a:srgbClr val="000000"/>
            </a:solidFill>
            <a:prstDash val="solid"/>
            <a:miter lim="800000"/>
          </a:ln>
          <a:effectLst>
            <a:innerShdw blurRad="76200">
              <a:srgbClr val="000000"/>
            </a:innerShdw>
          </a:effectLst>
        </p:spPr>
      </p:pic>
      <p:pic>
        <p:nvPicPr>
          <p:cNvPr id="7" name="Picture 6">
            <a:extLst>
              <a:ext uri="{FF2B5EF4-FFF2-40B4-BE49-F238E27FC236}">
                <a16:creationId xmlns:a16="http://schemas.microsoft.com/office/drawing/2014/main" id="{06FAB6BD-D15C-35C2-EDD8-E1BA42F1A4CD}"/>
              </a:ext>
            </a:extLst>
          </p:cNvPr>
          <p:cNvPicPr>
            <a:picLocks noChangeAspect="1"/>
          </p:cNvPicPr>
          <p:nvPr/>
        </p:nvPicPr>
        <p:blipFill>
          <a:blip r:embed="rId3"/>
          <a:stretch>
            <a:fillRect/>
          </a:stretch>
        </p:blipFill>
        <p:spPr>
          <a:xfrm>
            <a:off x="2411648" y="5854190"/>
            <a:ext cx="1499746" cy="493819"/>
          </a:xfrm>
          <a:prstGeom prst="rect">
            <a:avLst/>
          </a:prstGeom>
        </p:spPr>
      </p:pic>
      <p:pic>
        <p:nvPicPr>
          <p:cNvPr id="8" name="Picture 7">
            <a:extLst>
              <a:ext uri="{FF2B5EF4-FFF2-40B4-BE49-F238E27FC236}">
                <a16:creationId xmlns:a16="http://schemas.microsoft.com/office/drawing/2014/main" id="{A00A3FE8-92B3-F945-6A60-5C9F0AE5287D}"/>
              </a:ext>
            </a:extLst>
          </p:cNvPr>
          <p:cNvPicPr>
            <a:picLocks noChangeAspect="1"/>
          </p:cNvPicPr>
          <p:nvPr/>
        </p:nvPicPr>
        <p:blipFill>
          <a:blip r:embed="rId4"/>
          <a:stretch>
            <a:fillRect/>
          </a:stretch>
        </p:blipFill>
        <p:spPr>
          <a:xfrm>
            <a:off x="8523923" y="6233200"/>
            <a:ext cx="1871634" cy="493819"/>
          </a:xfrm>
          <a:prstGeom prst="rect">
            <a:avLst/>
          </a:prstGeom>
        </p:spPr>
      </p:pic>
      <p:sp>
        <p:nvSpPr>
          <p:cNvPr id="5" name="TextBox 4">
            <a:extLst>
              <a:ext uri="{FF2B5EF4-FFF2-40B4-BE49-F238E27FC236}">
                <a16:creationId xmlns:a16="http://schemas.microsoft.com/office/drawing/2014/main" id="{6D87779B-959A-B814-BE03-4C30BC219876}"/>
              </a:ext>
            </a:extLst>
          </p:cNvPr>
          <p:cNvSpPr txBox="1"/>
          <p:nvPr/>
        </p:nvSpPr>
        <p:spPr>
          <a:xfrm>
            <a:off x="106088" y="2459033"/>
            <a:ext cx="6509315" cy="3539430"/>
          </a:xfrm>
          <a:prstGeom prst="rect">
            <a:avLst/>
          </a:prstGeom>
          <a:noFill/>
        </p:spPr>
        <p:txBody>
          <a:bodyPr wrap="square">
            <a:spAutoFit/>
          </a:bodyPr>
          <a:lstStyle/>
          <a:p>
            <a:r>
              <a:rPr lang="en-US" sz="1600" b="1" dirty="0"/>
              <a:t>SELECT</a:t>
            </a:r>
          </a:p>
          <a:p>
            <a:r>
              <a:rPr lang="en-US" sz="1600" b="1" dirty="0"/>
              <a:t>    bowler AS </a:t>
            </a:r>
            <a:r>
              <a:rPr lang="en-US" sz="1600" b="1" dirty="0" err="1"/>
              <a:t>bowler_name</a:t>
            </a:r>
            <a:r>
              <a:rPr lang="en-US" sz="1600" b="1" dirty="0"/>
              <a:t>,</a:t>
            </a:r>
          </a:p>
          <a:p>
            <a:r>
              <a:rPr lang="en-US" sz="1600" b="1" dirty="0"/>
              <a:t>	sum(</a:t>
            </a:r>
            <a:r>
              <a:rPr lang="en-US" sz="1600" b="1" dirty="0" err="1"/>
              <a:t>is_wicket</a:t>
            </a:r>
            <a:r>
              <a:rPr lang="en-US" sz="1600" b="1" dirty="0"/>
              <a:t>) as </a:t>
            </a:r>
            <a:r>
              <a:rPr lang="en-US" sz="1600" b="1" dirty="0" err="1"/>
              <a:t>total_wickets</a:t>
            </a:r>
            <a:r>
              <a:rPr lang="en-US" sz="1600" b="1" dirty="0"/>
              <a:t>,</a:t>
            </a:r>
          </a:p>
          <a:p>
            <a:r>
              <a:rPr lang="en-US" sz="1600" b="1" dirty="0"/>
              <a:t>ROUND(CAST(COUNT(ball) as decimal) / SUM(</a:t>
            </a:r>
            <a:r>
              <a:rPr lang="en-US" sz="1600" b="1" dirty="0" err="1"/>
              <a:t>is_wicket</a:t>
            </a:r>
            <a:r>
              <a:rPr lang="en-US" sz="1600" b="1" dirty="0"/>
              <a:t>) * 1.0, 2) AS </a:t>
            </a:r>
            <a:r>
              <a:rPr lang="en-US" sz="1600" b="1" dirty="0" err="1"/>
              <a:t>bowling_strike_rate</a:t>
            </a:r>
            <a:endParaRPr lang="en-US" sz="1600" b="1" dirty="0"/>
          </a:p>
          <a:p>
            <a:r>
              <a:rPr lang="en-US" sz="1600" b="1" dirty="0"/>
              <a:t>FROM</a:t>
            </a:r>
          </a:p>
          <a:p>
            <a:r>
              <a:rPr lang="en-US" sz="1600" b="1" dirty="0"/>
              <a:t>    </a:t>
            </a:r>
            <a:r>
              <a:rPr lang="en-US" sz="1600" b="1" dirty="0" err="1"/>
              <a:t>ipl_balls</a:t>
            </a:r>
            <a:endParaRPr lang="en-US" sz="1600" b="1" dirty="0"/>
          </a:p>
          <a:p>
            <a:r>
              <a:rPr lang="en-US" sz="1600" b="1" dirty="0"/>
              <a:t>GROUP BY</a:t>
            </a:r>
          </a:p>
          <a:p>
            <a:r>
              <a:rPr lang="en-US" sz="1600" b="1" dirty="0"/>
              <a:t>    bowler</a:t>
            </a:r>
          </a:p>
          <a:p>
            <a:r>
              <a:rPr lang="en-US" sz="1600" b="1" dirty="0"/>
              <a:t>HAVING</a:t>
            </a:r>
          </a:p>
          <a:p>
            <a:r>
              <a:rPr lang="en-US" sz="1600" b="1" dirty="0"/>
              <a:t>    COUNT(ball) &gt;= 500</a:t>
            </a:r>
          </a:p>
          <a:p>
            <a:r>
              <a:rPr lang="en-US" sz="1600" b="1" dirty="0"/>
              <a:t>ORDER BY</a:t>
            </a:r>
          </a:p>
          <a:p>
            <a:r>
              <a:rPr lang="en-US" sz="1600" b="1" dirty="0"/>
              <a:t>    </a:t>
            </a:r>
            <a:r>
              <a:rPr lang="en-US" sz="1600" b="1" dirty="0" err="1"/>
              <a:t>bowling_strike_rate</a:t>
            </a:r>
            <a:r>
              <a:rPr lang="en-US" sz="1600" b="1" dirty="0"/>
              <a:t> ASC</a:t>
            </a:r>
          </a:p>
          <a:p>
            <a:r>
              <a:rPr lang="en-US" sz="1600" b="1" dirty="0"/>
              <a:t>LIMIT 10; </a:t>
            </a:r>
          </a:p>
        </p:txBody>
      </p:sp>
    </p:spTree>
    <p:extLst>
      <p:ext uri="{BB962C8B-B14F-4D97-AF65-F5344CB8AC3E}">
        <p14:creationId xmlns:p14="http://schemas.microsoft.com/office/powerpoint/2010/main" val="1662746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1BE61-410F-48D9-0197-408C0E36B999}"/>
              </a:ext>
            </a:extLst>
          </p:cNvPr>
          <p:cNvSpPr>
            <a:spLocks noGrp="1"/>
          </p:cNvSpPr>
          <p:nvPr>
            <p:ph type="title"/>
          </p:nvPr>
        </p:nvSpPr>
        <p:spPr/>
        <p:txBody>
          <a:bodyPr/>
          <a:lstStyle/>
          <a:p>
            <a:r>
              <a:rPr lang="en-US" b="1" dirty="0"/>
              <a:t>BOWLERS WITH BEST STRIKE RATE</a:t>
            </a:r>
            <a:endParaRPr lang="en-IN" b="1" dirty="0"/>
          </a:p>
        </p:txBody>
      </p:sp>
      <p:pic>
        <p:nvPicPr>
          <p:cNvPr id="4" name="Picture 3">
            <a:extLst>
              <a:ext uri="{FF2B5EF4-FFF2-40B4-BE49-F238E27FC236}">
                <a16:creationId xmlns:a16="http://schemas.microsoft.com/office/drawing/2014/main" id="{EA44387D-30DD-D59D-76BE-BE956649F7A9}"/>
              </a:ext>
            </a:extLst>
          </p:cNvPr>
          <p:cNvPicPr>
            <a:picLocks noChangeAspect="1"/>
          </p:cNvPicPr>
          <p:nvPr/>
        </p:nvPicPr>
        <p:blipFill>
          <a:blip r:embed="rId2"/>
          <a:stretch>
            <a:fillRect/>
          </a:stretch>
        </p:blipFill>
        <p:spPr>
          <a:xfrm>
            <a:off x="2924545" y="2342141"/>
            <a:ext cx="6570284" cy="4385230"/>
          </a:xfrm>
          <a:prstGeom prst="rect">
            <a:avLst/>
          </a:prstGeom>
        </p:spPr>
      </p:pic>
    </p:spTree>
    <p:extLst>
      <p:ext uri="{BB962C8B-B14F-4D97-AF65-F5344CB8AC3E}">
        <p14:creationId xmlns:p14="http://schemas.microsoft.com/office/powerpoint/2010/main" val="1564665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2A7B8-EDEE-A0CE-7D17-CA6CE9182714}"/>
              </a:ext>
            </a:extLst>
          </p:cNvPr>
          <p:cNvSpPr>
            <a:spLocks noGrp="1"/>
          </p:cNvSpPr>
          <p:nvPr>
            <p:ph type="title"/>
          </p:nvPr>
        </p:nvSpPr>
        <p:spPr/>
        <p:txBody>
          <a:bodyPr/>
          <a:lstStyle/>
          <a:p>
            <a:r>
              <a:rPr lang="en-US" sz="1600" b="1" dirty="0"/>
              <a:t>Q6.Now you need to get 2-3 </a:t>
            </a:r>
            <a:r>
              <a:rPr lang="en-US" sz="1600" b="1" dirty="0" err="1"/>
              <a:t>All_rounders</a:t>
            </a:r>
            <a:r>
              <a:rPr lang="en-US" sz="1600" b="1" dirty="0"/>
              <a:t> with the best batting as well as bowling strike rate and who have faced at least 500 balls in IPL so far and have bowled minimum 300 </a:t>
            </a:r>
            <a:r>
              <a:rPr lang="en-US" sz="1600" b="1" dirty="0" err="1"/>
              <a:t>balls.To</a:t>
            </a:r>
            <a:r>
              <a:rPr lang="en-US" sz="1600" b="1" dirty="0"/>
              <a:t> do that you have to make a list of 10 players you want to bid in the auction so that when you try to grab them in auction you should not pay the amount greater than you have in the purse for a particular player.</a:t>
            </a:r>
            <a:endParaRPr lang="en-IN" sz="1600" b="1" dirty="0"/>
          </a:p>
        </p:txBody>
      </p:sp>
      <p:sp>
        <p:nvSpPr>
          <p:cNvPr id="6" name="TextBox 5">
            <a:extLst>
              <a:ext uri="{FF2B5EF4-FFF2-40B4-BE49-F238E27FC236}">
                <a16:creationId xmlns:a16="http://schemas.microsoft.com/office/drawing/2014/main" id="{AD4AEEC1-BF49-14A7-A298-8AFB3EEBF89B}"/>
              </a:ext>
            </a:extLst>
          </p:cNvPr>
          <p:cNvSpPr txBox="1"/>
          <p:nvPr/>
        </p:nvSpPr>
        <p:spPr>
          <a:xfrm>
            <a:off x="3783077" y="2328053"/>
            <a:ext cx="2623944" cy="4293483"/>
          </a:xfrm>
          <a:prstGeom prst="rect">
            <a:avLst/>
          </a:prstGeom>
          <a:noFill/>
        </p:spPr>
        <p:txBody>
          <a:bodyPr wrap="square" rtlCol="0">
            <a:spAutoFit/>
          </a:bodyPr>
          <a:lstStyle/>
          <a:p>
            <a:r>
              <a:rPr lang="en-US" sz="1050" b="1" dirty="0"/>
              <a:t> SELECT</a:t>
            </a:r>
          </a:p>
          <a:p>
            <a:r>
              <a:rPr lang="en-US" sz="1050" b="1" dirty="0"/>
              <a:t>    </a:t>
            </a:r>
            <a:r>
              <a:rPr lang="en-US" sz="1050" b="1" dirty="0" err="1"/>
              <a:t>a.player</a:t>
            </a:r>
            <a:r>
              <a:rPr lang="en-US" sz="1050" b="1" dirty="0"/>
              <a:t>,</a:t>
            </a:r>
          </a:p>
          <a:p>
            <a:r>
              <a:rPr lang="en-US" sz="1050" b="1" dirty="0"/>
              <a:t>    </a:t>
            </a:r>
            <a:r>
              <a:rPr lang="en-US" sz="1050" b="1" dirty="0" err="1"/>
              <a:t>a.total_balls_faced</a:t>
            </a:r>
            <a:r>
              <a:rPr lang="en-US" sz="1050" b="1" dirty="0"/>
              <a:t>,</a:t>
            </a:r>
          </a:p>
          <a:p>
            <a:r>
              <a:rPr lang="en-US" sz="1050" b="1" dirty="0"/>
              <a:t>    </a:t>
            </a:r>
            <a:r>
              <a:rPr lang="en-US" sz="1050" b="1" dirty="0" err="1"/>
              <a:t>a.total_runs_scored</a:t>
            </a:r>
            <a:r>
              <a:rPr lang="en-US" sz="1050" b="1" dirty="0"/>
              <a:t>,</a:t>
            </a:r>
          </a:p>
          <a:p>
            <a:r>
              <a:rPr lang="en-US" sz="1050" b="1" dirty="0"/>
              <a:t>    </a:t>
            </a:r>
            <a:r>
              <a:rPr lang="en-US" sz="1050" b="1" dirty="0" err="1"/>
              <a:t>a.batting_strike_rate</a:t>
            </a:r>
            <a:r>
              <a:rPr lang="en-US" sz="1050" b="1" dirty="0"/>
              <a:t>,</a:t>
            </a:r>
          </a:p>
          <a:p>
            <a:r>
              <a:rPr lang="en-US" sz="1050" b="1" dirty="0"/>
              <a:t>    </a:t>
            </a:r>
            <a:r>
              <a:rPr lang="en-US" sz="1050" b="1" dirty="0" err="1"/>
              <a:t>b.total_deliveries</a:t>
            </a:r>
            <a:r>
              <a:rPr lang="en-US" sz="1050" b="1" dirty="0"/>
              <a:t>,</a:t>
            </a:r>
          </a:p>
          <a:p>
            <a:r>
              <a:rPr lang="en-US" sz="1050" b="1" dirty="0"/>
              <a:t>    </a:t>
            </a:r>
            <a:r>
              <a:rPr lang="en-US" sz="1050" b="1" dirty="0" err="1"/>
              <a:t>b.bowling_strike_rate</a:t>
            </a:r>
            <a:r>
              <a:rPr lang="en-US" sz="1050" b="1" dirty="0"/>
              <a:t>,</a:t>
            </a:r>
          </a:p>
          <a:p>
            <a:r>
              <a:rPr lang="en-US" sz="1050" b="1" dirty="0"/>
              <a:t>    </a:t>
            </a:r>
            <a:r>
              <a:rPr lang="en-US" sz="1050" b="1" dirty="0" err="1"/>
              <a:t>b.total_runs_conceded</a:t>
            </a:r>
            <a:r>
              <a:rPr lang="en-US" sz="1050" b="1" dirty="0"/>
              <a:t>,</a:t>
            </a:r>
          </a:p>
          <a:p>
            <a:r>
              <a:rPr lang="en-US" sz="1050" b="1" dirty="0"/>
              <a:t>    </a:t>
            </a:r>
            <a:r>
              <a:rPr lang="en-US" sz="1050" b="1" dirty="0" err="1"/>
              <a:t>b.total_wickets_taken</a:t>
            </a:r>
            <a:endParaRPr lang="en-US" sz="1050" b="1" dirty="0"/>
          </a:p>
          <a:p>
            <a:r>
              <a:rPr lang="en-US" sz="1050" b="1" dirty="0"/>
              <a:t>FROM (</a:t>
            </a:r>
          </a:p>
          <a:p>
            <a:r>
              <a:rPr lang="en-US" sz="1050" b="1" dirty="0"/>
              <a:t>    SELECT</a:t>
            </a:r>
          </a:p>
          <a:p>
            <a:r>
              <a:rPr lang="en-US" sz="1050" b="1" dirty="0"/>
              <a:t>        batsman AS player,</a:t>
            </a:r>
          </a:p>
          <a:p>
            <a:r>
              <a:rPr lang="en-US" sz="1050" b="1" dirty="0"/>
              <a:t>        COUNT(ball) AS </a:t>
            </a:r>
            <a:r>
              <a:rPr lang="en-US" sz="1050" b="1" dirty="0" err="1"/>
              <a:t>total_balls_faced</a:t>
            </a:r>
            <a:r>
              <a:rPr lang="en-US" sz="1050" b="1" dirty="0"/>
              <a:t>,</a:t>
            </a:r>
          </a:p>
          <a:p>
            <a:r>
              <a:rPr lang="en-US" sz="1050" b="1" dirty="0"/>
              <a:t>        SUM(</a:t>
            </a:r>
            <a:r>
              <a:rPr lang="en-US" sz="1050" b="1" dirty="0" err="1"/>
              <a:t>batsman_runs</a:t>
            </a:r>
            <a:r>
              <a:rPr lang="en-US" sz="1050" b="1" dirty="0"/>
              <a:t>) AS </a:t>
            </a:r>
            <a:r>
              <a:rPr lang="en-US" sz="1050" b="1" dirty="0" err="1"/>
              <a:t>total_runs_scored</a:t>
            </a:r>
            <a:r>
              <a:rPr lang="en-US" sz="1050" b="1" dirty="0"/>
              <a:t>,</a:t>
            </a:r>
          </a:p>
          <a:p>
            <a:r>
              <a:rPr lang="en-US" sz="1050" b="1" dirty="0"/>
              <a:t>        ROUND(SUM(</a:t>
            </a:r>
            <a:r>
              <a:rPr lang="en-US" sz="1050" b="1" dirty="0" err="1"/>
              <a:t>batsman_runs</a:t>
            </a:r>
            <a:r>
              <a:rPr lang="en-US" sz="1050" b="1" dirty="0"/>
              <a:t>) * 100.0 / COUNT(ball), 2) AS </a:t>
            </a:r>
            <a:r>
              <a:rPr lang="en-US" sz="1050" b="1" dirty="0" err="1"/>
              <a:t>batting_strike_rate</a:t>
            </a:r>
            <a:endParaRPr lang="en-US" sz="1050" b="1" dirty="0"/>
          </a:p>
          <a:p>
            <a:r>
              <a:rPr lang="en-US" sz="1050" b="1" dirty="0"/>
              <a:t>    FROM</a:t>
            </a:r>
          </a:p>
          <a:p>
            <a:r>
              <a:rPr lang="en-US" sz="1050" b="1" dirty="0"/>
              <a:t>        </a:t>
            </a:r>
            <a:r>
              <a:rPr lang="en-US" sz="1050" b="1" dirty="0" err="1"/>
              <a:t>ipl_balls</a:t>
            </a:r>
            <a:endParaRPr lang="en-US" sz="1050" b="1" dirty="0"/>
          </a:p>
          <a:p>
            <a:r>
              <a:rPr lang="en-US" sz="1050" b="1" dirty="0"/>
              <a:t>    GROUP BY</a:t>
            </a:r>
          </a:p>
          <a:p>
            <a:r>
              <a:rPr lang="en-US" sz="1050" b="1" dirty="0"/>
              <a:t>        batsman</a:t>
            </a:r>
          </a:p>
          <a:p>
            <a:r>
              <a:rPr lang="en-US" sz="1050" b="1" dirty="0"/>
              <a:t>    HAVING</a:t>
            </a:r>
          </a:p>
          <a:p>
            <a:r>
              <a:rPr lang="en-US" sz="1050" b="1" dirty="0"/>
              <a:t>        COUNT(ball) &gt;= 500</a:t>
            </a:r>
          </a:p>
          <a:p>
            <a:endParaRPr lang="en-IN" sz="1050" b="1" dirty="0"/>
          </a:p>
        </p:txBody>
      </p:sp>
      <p:sp>
        <p:nvSpPr>
          <p:cNvPr id="7" name="TextBox 6">
            <a:extLst>
              <a:ext uri="{FF2B5EF4-FFF2-40B4-BE49-F238E27FC236}">
                <a16:creationId xmlns:a16="http://schemas.microsoft.com/office/drawing/2014/main" id="{DBB367C3-F0B5-747C-450A-E13EF3D391BB}"/>
              </a:ext>
            </a:extLst>
          </p:cNvPr>
          <p:cNvSpPr txBox="1"/>
          <p:nvPr/>
        </p:nvSpPr>
        <p:spPr>
          <a:xfrm>
            <a:off x="5915608" y="2328053"/>
            <a:ext cx="2808514" cy="3985706"/>
          </a:xfrm>
          <a:prstGeom prst="rect">
            <a:avLst/>
          </a:prstGeom>
          <a:noFill/>
        </p:spPr>
        <p:txBody>
          <a:bodyPr wrap="square" rtlCol="0">
            <a:spAutoFit/>
          </a:bodyPr>
          <a:lstStyle/>
          <a:p>
            <a:r>
              <a:rPr lang="en-US" sz="1100" b="1" dirty="0"/>
              <a:t>) AS a</a:t>
            </a:r>
          </a:p>
          <a:p>
            <a:r>
              <a:rPr lang="en-US" sz="1100" b="1" dirty="0"/>
              <a:t>JOIN (</a:t>
            </a:r>
          </a:p>
          <a:p>
            <a:r>
              <a:rPr lang="en-US" sz="1100" b="1" dirty="0"/>
              <a:t>    SELECT</a:t>
            </a:r>
          </a:p>
          <a:p>
            <a:r>
              <a:rPr lang="en-US" sz="1100" b="1" dirty="0"/>
              <a:t>        bowler AS player,</a:t>
            </a:r>
          </a:p>
          <a:p>
            <a:r>
              <a:rPr lang="en-US" sz="1100" b="1" dirty="0"/>
              <a:t>        COUNT(ball) AS </a:t>
            </a:r>
            <a:r>
              <a:rPr lang="en-US" sz="1100" b="1" dirty="0" err="1"/>
              <a:t>total_deliveries</a:t>
            </a:r>
            <a:r>
              <a:rPr lang="en-US" sz="1100" b="1" dirty="0"/>
              <a:t>,</a:t>
            </a:r>
          </a:p>
          <a:p>
            <a:r>
              <a:rPr lang="en-US" sz="1100" b="1" dirty="0"/>
              <a:t>       ROUND(CAST(COUNT(ball) AS DECIMAL) / SUM(</a:t>
            </a:r>
            <a:r>
              <a:rPr lang="en-US" sz="1100" b="1" dirty="0" err="1"/>
              <a:t>is_wicket</a:t>
            </a:r>
            <a:r>
              <a:rPr lang="en-US" sz="1100" b="1" dirty="0"/>
              <a:t>) * 1.0, 2) AS </a:t>
            </a:r>
            <a:r>
              <a:rPr lang="en-US" sz="1100" b="1" dirty="0" err="1"/>
              <a:t>bowling_strike_rate</a:t>
            </a:r>
            <a:r>
              <a:rPr lang="en-US" sz="1100" b="1" dirty="0"/>
              <a:t>,</a:t>
            </a:r>
          </a:p>
          <a:p>
            <a:endParaRPr lang="en-US" sz="1100" b="1" dirty="0"/>
          </a:p>
          <a:p>
            <a:r>
              <a:rPr lang="en-US" sz="1100" b="1" dirty="0"/>
              <a:t>        SUM(</a:t>
            </a:r>
            <a:r>
              <a:rPr lang="en-US" sz="1100" b="1" dirty="0" err="1"/>
              <a:t>total_runs</a:t>
            </a:r>
            <a:r>
              <a:rPr lang="en-US" sz="1100" b="1" dirty="0"/>
              <a:t>) AS </a:t>
            </a:r>
            <a:r>
              <a:rPr lang="en-US" sz="1100" b="1" dirty="0" err="1"/>
              <a:t>total_runs_conceded</a:t>
            </a:r>
            <a:r>
              <a:rPr lang="en-US" sz="1100" b="1" dirty="0"/>
              <a:t>,</a:t>
            </a:r>
          </a:p>
          <a:p>
            <a:r>
              <a:rPr lang="en-US" sz="1100" b="1" dirty="0"/>
              <a:t>        SUM(</a:t>
            </a:r>
            <a:r>
              <a:rPr lang="en-US" sz="1100" b="1" dirty="0" err="1"/>
              <a:t>is_wicket</a:t>
            </a:r>
            <a:r>
              <a:rPr lang="en-US" sz="1100" b="1" dirty="0"/>
              <a:t>) AS </a:t>
            </a:r>
            <a:r>
              <a:rPr lang="en-US" sz="1100" b="1" dirty="0" err="1"/>
              <a:t>total_wickets_taken</a:t>
            </a:r>
            <a:endParaRPr lang="en-US" sz="1100" b="1" dirty="0"/>
          </a:p>
          <a:p>
            <a:r>
              <a:rPr lang="en-US" sz="1100" b="1" dirty="0"/>
              <a:t>    FROM</a:t>
            </a:r>
          </a:p>
          <a:p>
            <a:r>
              <a:rPr lang="en-US" sz="1100" b="1" dirty="0"/>
              <a:t>        </a:t>
            </a:r>
            <a:r>
              <a:rPr lang="en-US" sz="1100" b="1" dirty="0" err="1"/>
              <a:t>ipl_balls</a:t>
            </a:r>
            <a:endParaRPr lang="en-US" sz="1100" b="1" dirty="0"/>
          </a:p>
          <a:p>
            <a:r>
              <a:rPr lang="en-US" sz="1100" b="1" dirty="0"/>
              <a:t>    GROUP BY</a:t>
            </a:r>
          </a:p>
          <a:p>
            <a:r>
              <a:rPr lang="en-US" sz="1100" b="1" dirty="0"/>
              <a:t>        bowler</a:t>
            </a:r>
          </a:p>
          <a:p>
            <a:r>
              <a:rPr lang="en-US" sz="1100" b="1" dirty="0"/>
              <a:t>    HAVING</a:t>
            </a:r>
          </a:p>
          <a:p>
            <a:r>
              <a:rPr lang="en-US" sz="1100" b="1" dirty="0"/>
              <a:t>        COUNT(ball) &gt; 300</a:t>
            </a:r>
          </a:p>
          <a:p>
            <a:r>
              <a:rPr lang="en-US" sz="1100" b="1" dirty="0"/>
              <a:t>) AS b ON </a:t>
            </a:r>
            <a:r>
              <a:rPr lang="en-US" sz="1100" b="1" dirty="0" err="1"/>
              <a:t>a.player</a:t>
            </a:r>
            <a:r>
              <a:rPr lang="en-US" sz="1100" b="1" dirty="0"/>
              <a:t> = </a:t>
            </a:r>
            <a:r>
              <a:rPr lang="en-US" sz="1100" b="1" dirty="0" err="1"/>
              <a:t>b.player</a:t>
            </a:r>
            <a:endParaRPr lang="en-US" sz="1100" b="1" dirty="0"/>
          </a:p>
          <a:p>
            <a:r>
              <a:rPr lang="en-US" sz="1100" b="1" dirty="0"/>
              <a:t>ORDER BY</a:t>
            </a:r>
          </a:p>
          <a:p>
            <a:r>
              <a:rPr lang="en-US" sz="1100" b="1" dirty="0"/>
              <a:t>    </a:t>
            </a:r>
            <a:r>
              <a:rPr lang="en-US" sz="1100" b="1" dirty="0" err="1"/>
              <a:t>a.batting_strike_rate</a:t>
            </a:r>
            <a:r>
              <a:rPr lang="en-US" sz="1100" b="1" dirty="0"/>
              <a:t> DESC</a:t>
            </a:r>
          </a:p>
          <a:p>
            <a:r>
              <a:rPr lang="en-US" sz="1100" b="1" dirty="0"/>
              <a:t>LIMIT 10;</a:t>
            </a:r>
            <a:endParaRPr lang="en-IN" sz="1100" b="1" dirty="0"/>
          </a:p>
        </p:txBody>
      </p:sp>
      <p:pic>
        <p:nvPicPr>
          <p:cNvPr id="8" name="Picture 7">
            <a:extLst>
              <a:ext uri="{FF2B5EF4-FFF2-40B4-BE49-F238E27FC236}">
                <a16:creationId xmlns:a16="http://schemas.microsoft.com/office/drawing/2014/main" id="{2A06E1F1-8CAF-56D9-8DB7-FE21937565A2}"/>
              </a:ext>
            </a:extLst>
          </p:cNvPr>
          <p:cNvPicPr>
            <a:picLocks noChangeAspect="1"/>
          </p:cNvPicPr>
          <p:nvPr/>
        </p:nvPicPr>
        <p:blipFill>
          <a:blip r:embed="rId2"/>
          <a:stretch>
            <a:fillRect/>
          </a:stretch>
        </p:blipFill>
        <p:spPr>
          <a:xfrm>
            <a:off x="5165735" y="6426211"/>
            <a:ext cx="1499746" cy="493819"/>
          </a:xfrm>
          <a:prstGeom prst="rect">
            <a:avLst/>
          </a:prstGeom>
        </p:spPr>
      </p:pic>
    </p:spTree>
    <p:extLst>
      <p:ext uri="{BB962C8B-B14F-4D97-AF65-F5344CB8AC3E}">
        <p14:creationId xmlns:p14="http://schemas.microsoft.com/office/powerpoint/2010/main" val="2424336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D575C0E-0F6A-24D2-B4D2-4BACA949B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687" y="2376825"/>
            <a:ext cx="10325995" cy="3429297"/>
          </a:xfrm>
          <a:prstGeom prst="rect">
            <a:avLst/>
          </a:prstGeom>
        </p:spPr>
      </p:pic>
      <p:pic>
        <p:nvPicPr>
          <p:cNvPr id="5" name="Picture 4">
            <a:extLst>
              <a:ext uri="{FF2B5EF4-FFF2-40B4-BE49-F238E27FC236}">
                <a16:creationId xmlns:a16="http://schemas.microsoft.com/office/drawing/2014/main" id="{493F00E5-2565-684D-4AA7-94C9B8D0BE24}"/>
              </a:ext>
            </a:extLst>
          </p:cNvPr>
          <p:cNvPicPr>
            <a:picLocks noChangeAspect="1"/>
          </p:cNvPicPr>
          <p:nvPr/>
        </p:nvPicPr>
        <p:blipFill>
          <a:blip r:embed="rId3"/>
          <a:stretch>
            <a:fillRect/>
          </a:stretch>
        </p:blipFill>
        <p:spPr>
          <a:xfrm>
            <a:off x="3620631" y="658817"/>
            <a:ext cx="4464790" cy="1178007"/>
          </a:xfrm>
          <a:prstGeom prst="rect">
            <a:avLst/>
          </a:prstGeom>
        </p:spPr>
      </p:pic>
    </p:spTree>
    <p:extLst>
      <p:ext uri="{BB962C8B-B14F-4D97-AF65-F5344CB8AC3E}">
        <p14:creationId xmlns:p14="http://schemas.microsoft.com/office/powerpoint/2010/main" val="1762868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239C-85CD-2133-DF32-2CE0A4EA59A0}"/>
              </a:ext>
            </a:extLst>
          </p:cNvPr>
          <p:cNvSpPr>
            <a:spLocks noGrp="1"/>
          </p:cNvSpPr>
          <p:nvPr>
            <p:ph type="title"/>
          </p:nvPr>
        </p:nvSpPr>
        <p:spPr/>
        <p:txBody>
          <a:bodyPr/>
          <a:lstStyle/>
          <a:p>
            <a:r>
              <a:rPr lang="en-US" sz="3200" b="1" dirty="0"/>
              <a:t>ALL ROUNDERS WITH BEST BATTING AND BOWLING STRIKE RATE </a:t>
            </a:r>
            <a:endParaRPr lang="en-IN" sz="3200" b="1" dirty="0"/>
          </a:p>
        </p:txBody>
      </p:sp>
      <p:pic>
        <p:nvPicPr>
          <p:cNvPr id="3" name="Picture 2">
            <a:extLst>
              <a:ext uri="{FF2B5EF4-FFF2-40B4-BE49-F238E27FC236}">
                <a16:creationId xmlns:a16="http://schemas.microsoft.com/office/drawing/2014/main" id="{923EC5E1-5144-3AF6-9B64-A0A50064B97E}"/>
              </a:ext>
            </a:extLst>
          </p:cNvPr>
          <p:cNvPicPr>
            <a:picLocks noChangeAspect="1"/>
          </p:cNvPicPr>
          <p:nvPr/>
        </p:nvPicPr>
        <p:blipFill>
          <a:blip r:embed="rId2"/>
          <a:stretch>
            <a:fillRect/>
          </a:stretch>
        </p:blipFill>
        <p:spPr>
          <a:xfrm>
            <a:off x="2052705" y="2473138"/>
            <a:ext cx="7863662" cy="4163115"/>
          </a:xfrm>
          <a:prstGeom prst="rect">
            <a:avLst/>
          </a:prstGeom>
        </p:spPr>
      </p:pic>
    </p:spTree>
    <p:extLst>
      <p:ext uri="{BB962C8B-B14F-4D97-AF65-F5344CB8AC3E}">
        <p14:creationId xmlns:p14="http://schemas.microsoft.com/office/powerpoint/2010/main" val="1470597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EF034-690D-866E-B5BB-1847578115E4}"/>
              </a:ext>
            </a:extLst>
          </p:cNvPr>
          <p:cNvSpPr>
            <a:spLocks noGrp="1"/>
          </p:cNvSpPr>
          <p:nvPr>
            <p:ph type="title"/>
          </p:nvPr>
        </p:nvSpPr>
        <p:spPr/>
        <p:txBody>
          <a:bodyPr/>
          <a:lstStyle/>
          <a:p>
            <a:r>
              <a:rPr lang="en-US" b="1" dirty="0"/>
              <a:t>WICKETKEEPER CRITERIA </a:t>
            </a:r>
            <a:endParaRPr lang="en-IN" b="1" dirty="0"/>
          </a:p>
        </p:txBody>
      </p:sp>
      <p:sp>
        <p:nvSpPr>
          <p:cNvPr id="4" name="TextBox 3">
            <a:extLst>
              <a:ext uri="{FF2B5EF4-FFF2-40B4-BE49-F238E27FC236}">
                <a16:creationId xmlns:a16="http://schemas.microsoft.com/office/drawing/2014/main" id="{019CBF80-7CDB-2184-AC06-5CD2D68B7F4A}"/>
              </a:ext>
            </a:extLst>
          </p:cNvPr>
          <p:cNvSpPr txBox="1"/>
          <p:nvPr/>
        </p:nvSpPr>
        <p:spPr>
          <a:xfrm>
            <a:off x="678802" y="2690336"/>
            <a:ext cx="10648561" cy="1477328"/>
          </a:xfrm>
          <a:prstGeom prst="rect">
            <a:avLst/>
          </a:prstGeom>
          <a:noFill/>
        </p:spPr>
        <p:txBody>
          <a:bodyPr wrap="square">
            <a:spAutoFit/>
          </a:bodyPr>
          <a:lstStyle/>
          <a:p>
            <a:r>
              <a:rPr lang="en-US" dirty="0"/>
              <a:t>Criteria wicketkeepers in IPL matches, considering those who have played for at least three seasons, and have been involved in dismissals such as 'stumped' or 'caught.' It also includes wicketkeepers who have scored runs through boundaries (4, 6) or faced more than 500 balls, presenting the top 10 based on the total runs scored in boundaries, while also providing information on total runs, boundary percentage, wickets taken, and total balls faced.</a:t>
            </a:r>
            <a:endParaRPr lang="en-IN" dirty="0"/>
          </a:p>
        </p:txBody>
      </p:sp>
    </p:spTree>
    <p:extLst>
      <p:ext uri="{BB962C8B-B14F-4D97-AF65-F5344CB8AC3E}">
        <p14:creationId xmlns:p14="http://schemas.microsoft.com/office/powerpoint/2010/main" val="2062355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63E49-3EDB-58E9-300D-9E73821EA41F}"/>
              </a:ext>
            </a:extLst>
          </p:cNvPr>
          <p:cNvSpPr>
            <a:spLocks noGrp="1"/>
          </p:cNvSpPr>
          <p:nvPr>
            <p:ph type="title"/>
          </p:nvPr>
        </p:nvSpPr>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37AE54B2-FA98-FE27-BBC7-9DB77016ED66}"/>
              </a:ext>
            </a:extLst>
          </p:cNvPr>
          <p:cNvSpPr>
            <a:spLocks noGrp="1"/>
          </p:cNvSpPr>
          <p:nvPr>
            <p:ph idx="1"/>
          </p:nvPr>
        </p:nvSpPr>
        <p:spPr/>
        <p:txBody>
          <a:bodyPr>
            <a:noAutofit/>
          </a:bodyPr>
          <a:lstStyle/>
          <a:p>
            <a:pPr algn="l">
              <a:buFont typeface="Arial" panose="020B0604020202020204" pitchFamily="34" charset="0"/>
              <a:buChar char="•"/>
            </a:pPr>
            <a:r>
              <a:rPr lang="en-US" sz="1600" b="1" i="0" dirty="0">
                <a:solidFill>
                  <a:schemeClr val="tx1"/>
                </a:solidFill>
                <a:effectLst/>
                <a:latin typeface="Söhne"/>
              </a:rPr>
              <a:t>Annual Event:</a:t>
            </a:r>
            <a:r>
              <a:rPr lang="en-US" sz="1600" b="0" i="0" dirty="0">
                <a:solidFill>
                  <a:schemeClr val="tx1"/>
                </a:solidFill>
                <a:effectLst/>
                <a:latin typeface="Söhne"/>
              </a:rPr>
              <a:t> IPL auction is a yearly event where cricket franchises bid for players.</a:t>
            </a:r>
          </a:p>
          <a:p>
            <a:pPr algn="l">
              <a:buFont typeface="Arial" panose="020B0604020202020204" pitchFamily="34" charset="0"/>
              <a:buChar char="•"/>
            </a:pPr>
            <a:r>
              <a:rPr lang="en-US" sz="1600" b="1" i="0" dirty="0">
                <a:solidFill>
                  <a:schemeClr val="tx1"/>
                </a:solidFill>
                <a:effectLst/>
                <a:latin typeface="Söhne"/>
              </a:rPr>
              <a:t>Budget Management:</a:t>
            </a:r>
            <a:r>
              <a:rPr lang="en-US" sz="1600" b="0" i="0" dirty="0">
                <a:solidFill>
                  <a:schemeClr val="tx1"/>
                </a:solidFill>
                <a:effectLst/>
                <a:latin typeface="Söhne"/>
              </a:rPr>
              <a:t> Franchises operate within a budget to strategically build competitive teams.</a:t>
            </a:r>
          </a:p>
          <a:p>
            <a:pPr algn="l">
              <a:buFont typeface="Arial" panose="020B0604020202020204" pitchFamily="34" charset="0"/>
              <a:buChar char="•"/>
            </a:pPr>
            <a:r>
              <a:rPr lang="en-US" sz="1600" b="1" i="0" dirty="0">
                <a:solidFill>
                  <a:schemeClr val="tx1"/>
                </a:solidFill>
                <a:effectLst/>
                <a:latin typeface="Söhne"/>
              </a:rPr>
              <a:t>Player Categories:</a:t>
            </a:r>
            <a:r>
              <a:rPr lang="en-US" sz="1600" b="0" i="0" dirty="0">
                <a:solidFill>
                  <a:schemeClr val="tx1"/>
                </a:solidFill>
                <a:effectLst/>
                <a:latin typeface="Söhne"/>
              </a:rPr>
              <a:t> Players categorized as Indian/foreign, capped/uncapped.</a:t>
            </a:r>
          </a:p>
          <a:p>
            <a:pPr algn="l">
              <a:buFont typeface="Arial" panose="020B0604020202020204" pitchFamily="34" charset="0"/>
              <a:buChar char="•"/>
            </a:pPr>
            <a:r>
              <a:rPr lang="en-US" sz="1600" b="1" i="0" dirty="0">
                <a:solidFill>
                  <a:schemeClr val="tx1"/>
                </a:solidFill>
                <a:effectLst/>
                <a:latin typeface="Söhne"/>
              </a:rPr>
              <a:t>Open Bidding:</a:t>
            </a:r>
            <a:r>
              <a:rPr lang="en-US" sz="1600" b="0" i="0" dirty="0">
                <a:solidFill>
                  <a:schemeClr val="tx1"/>
                </a:solidFill>
                <a:effectLst/>
                <a:latin typeface="Söhne"/>
              </a:rPr>
              <a:t> Franchises bid for players in an open process, with the highest bidder securing the player.</a:t>
            </a:r>
          </a:p>
          <a:p>
            <a:pPr algn="l">
              <a:buFont typeface="Arial" panose="020B0604020202020204" pitchFamily="34" charset="0"/>
              <a:buChar char="•"/>
            </a:pPr>
            <a:r>
              <a:rPr lang="en-US" sz="1600" b="1" i="0" dirty="0">
                <a:solidFill>
                  <a:schemeClr val="tx1"/>
                </a:solidFill>
                <a:effectLst/>
                <a:latin typeface="Söhne"/>
              </a:rPr>
              <a:t>Retained Players:</a:t>
            </a:r>
            <a:r>
              <a:rPr lang="en-US" sz="1600" b="0" i="0" dirty="0">
                <a:solidFill>
                  <a:schemeClr val="tx1"/>
                </a:solidFill>
                <a:effectLst/>
                <a:latin typeface="Söhne"/>
              </a:rPr>
              <a:t> Teams can retain a set number of players before the auction.</a:t>
            </a:r>
          </a:p>
          <a:p>
            <a:pPr algn="l">
              <a:buFont typeface="Arial" panose="020B0604020202020204" pitchFamily="34" charset="0"/>
              <a:buChar char="•"/>
            </a:pPr>
            <a:r>
              <a:rPr lang="en-US" sz="1600" b="1" i="0" dirty="0">
                <a:solidFill>
                  <a:schemeClr val="tx1"/>
                </a:solidFill>
                <a:effectLst/>
                <a:latin typeface="Söhne"/>
              </a:rPr>
              <a:t>Mega Auctions:</a:t>
            </a:r>
            <a:r>
              <a:rPr lang="en-US" sz="1600" b="0" i="0" dirty="0">
                <a:solidFill>
                  <a:schemeClr val="tx1"/>
                </a:solidFill>
                <a:effectLst/>
                <a:latin typeface="Söhne"/>
              </a:rPr>
              <a:t> Occasional auctions where all players are released, adding unpredictability.</a:t>
            </a:r>
          </a:p>
          <a:p>
            <a:pPr algn="l">
              <a:buFont typeface="Arial" panose="020B0604020202020204" pitchFamily="34" charset="0"/>
              <a:buChar char="•"/>
            </a:pPr>
            <a:r>
              <a:rPr lang="en-US" sz="1600" b="1" i="0" dirty="0">
                <a:solidFill>
                  <a:schemeClr val="tx1"/>
                </a:solidFill>
                <a:effectLst/>
                <a:latin typeface="Söhne"/>
              </a:rPr>
              <a:t>Drama and Excitement:</a:t>
            </a:r>
            <a:r>
              <a:rPr lang="en-US" sz="1600" b="0" i="0" dirty="0">
                <a:solidFill>
                  <a:schemeClr val="tx1"/>
                </a:solidFill>
                <a:effectLst/>
                <a:latin typeface="Söhne"/>
              </a:rPr>
              <a:t> Auction day is marked by surprises, bidding wars, and global enthusiasm.</a:t>
            </a:r>
          </a:p>
          <a:p>
            <a:pPr algn="l">
              <a:buFont typeface="Arial" panose="020B0604020202020204" pitchFamily="34" charset="0"/>
              <a:buChar char="•"/>
            </a:pPr>
            <a:r>
              <a:rPr lang="en-US" sz="1600" b="1" i="0" dirty="0">
                <a:solidFill>
                  <a:schemeClr val="tx1"/>
                </a:solidFill>
                <a:effectLst/>
                <a:latin typeface="Söhne"/>
              </a:rPr>
              <a:t>Strategic Planning:</a:t>
            </a:r>
            <a:r>
              <a:rPr lang="en-US" sz="1600" b="0" i="0" dirty="0">
                <a:solidFill>
                  <a:schemeClr val="tx1"/>
                </a:solidFill>
                <a:effectLst/>
                <a:latin typeface="Söhne"/>
              </a:rPr>
              <a:t> Teams plan strategically to create a balanced squad within budget constraints.</a:t>
            </a:r>
          </a:p>
          <a:p>
            <a:pPr algn="l">
              <a:buFont typeface="Arial" panose="020B0604020202020204" pitchFamily="34" charset="0"/>
              <a:buChar char="•"/>
            </a:pPr>
            <a:r>
              <a:rPr lang="en-US" sz="1600" b="1" i="0" dirty="0">
                <a:solidFill>
                  <a:schemeClr val="tx1"/>
                </a:solidFill>
                <a:effectLst/>
                <a:latin typeface="Söhne"/>
              </a:rPr>
              <a:t>Key IPL Element:</a:t>
            </a:r>
            <a:r>
              <a:rPr lang="en-US" sz="1600" b="0" i="0" dirty="0">
                <a:solidFill>
                  <a:schemeClr val="tx1"/>
                </a:solidFill>
                <a:effectLst/>
                <a:latin typeface="Söhne"/>
              </a:rPr>
              <a:t> The auction significantly shapes teams for the upcoming IPL season.</a:t>
            </a:r>
          </a:p>
          <a:p>
            <a:endParaRPr lang="en-IN" sz="1600" dirty="0">
              <a:solidFill>
                <a:schemeClr val="tx1"/>
              </a:solidFill>
            </a:endParaRPr>
          </a:p>
        </p:txBody>
      </p:sp>
    </p:spTree>
    <p:extLst>
      <p:ext uri="{BB962C8B-B14F-4D97-AF65-F5344CB8AC3E}">
        <p14:creationId xmlns:p14="http://schemas.microsoft.com/office/powerpoint/2010/main" val="800680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DAC48-79C1-5520-60B0-283B17F387DE}"/>
              </a:ext>
            </a:extLst>
          </p:cNvPr>
          <p:cNvSpPr>
            <a:spLocks noGrp="1"/>
          </p:cNvSpPr>
          <p:nvPr>
            <p:ph type="title"/>
          </p:nvPr>
        </p:nvSpPr>
        <p:spPr/>
        <p:txBody>
          <a:bodyPr/>
          <a:lstStyle/>
          <a:p>
            <a:r>
              <a:rPr lang="en-US" b="1" dirty="0"/>
              <a:t>Additional Questions for Final Assessment</a:t>
            </a:r>
            <a:endParaRPr lang="en-IN" b="1" dirty="0"/>
          </a:p>
        </p:txBody>
      </p:sp>
      <p:sp>
        <p:nvSpPr>
          <p:cNvPr id="4" name="TextBox 3">
            <a:extLst>
              <a:ext uri="{FF2B5EF4-FFF2-40B4-BE49-F238E27FC236}">
                <a16:creationId xmlns:a16="http://schemas.microsoft.com/office/drawing/2014/main" id="{240D81E3-C0FC-CC80-4E13-13687F4631C1}"/>
              </a:ext>
            </a:extLst>
          </p:cNvPr>
          <p:cNvSpPr txBox="1"/>
          <p:nvPr/>
        </p:nvSpPr>
        <p:spPr>
          <a:xfrm>
            <a:off x="510851" y="2443654"/>
            <a:ext cx="7196234" cy="369332"/>
          </a:xfrm>
          <a:prstGeom prst="rect">
            <a:avLst/>
          </a:prstGeom>
          <a:noFill/>
        </p:spPr>
        <p:txBody>
          <a:bodyPr wrap="square">
            <a:spAutoFit/>
          </a:bodyPr>
          <a:lstStyle/>
          <a:p>
            <a:r>
              <a:rPr lang="en-US" b="1" dirty="0"/>
              <a:t>1. Get the count of cities that have hosted an IPL match</a:t>
            </a:r>
            <a:endParaRPr lang="en-IN" b="1" dirty="0"/>
          </a:p>
        </p:txBody>
      </p:sp>
      <p:sp>
        <p:nvSpPr>
          <p:cNvPr id="5" name="TextBox 4">
            <a:extLst>
              <a:ext uri="{FF2B5EF4-FFF2-40B4-BE49-F238E27FC236}">
                <a16:creationId xmlns:a16="http://schemas.microsoft.com/office/drawing/2014/main" id="{F195A81F-2A60-3E0C-FECC-854907209819}"/>
              </a:ext>
            </a:extLst>
          </p:cNvPr>
          <p:cNvSpPr txBox="1"/>
          <p:nvPr/>
        </p:nvSpPr>
        <p:spPr>
          <a:xfrm>
            <a:off x="594827" y="3429000"/>
            <a:ext cx="6097554" cy="2308324"/>
          </a:xfrm>
          <a:prstGeom prst="rect">
            <a:avLst/>
          </a:prstGeom>
          <a:noFill/>
        </p:spPr>
        <p:txBody>
          <a:bodyPr wrap="square">
            <a:spAutoFit/>
          </a:bodyPr>
          <a:lstStyle/>
          <a:p>
            <a:r>
              <a:rPr lang="en-US" dirty="0"/>
              <a:t> SELECT</a:t>
            </a:r>
          </a:p>
          <a:p>
            <a:r>
              <a:rPr lang="en-US" dirty="0"/>
              <a:t>     city,</a:t>
            </a:r>
          </a:p>
          <a:p>
            <a:r>
              <a:rPr lang="en-US" dirty="0"/>
              <a:t>    COUNT(DISTINCT id) AS </a:t>
            </a:r>
            <a:r>
              <a:rPr lang="en-US" dirty="0" err="1"/>
              <a:t>matches_hosted</a:t>
            </a:r>
            <a:endParaRPr lang="en-US" dirty="0"/>
          </a:p>
          <a:p>
            <a:r>
              <a:rPr lang="en-US" dirty="0"/>
              <a:t>FROM</a:t>
            </a:r>
          </a:p>
          <a:p>
            <a:r>
              <a:rPr lang="en-US" dirty="0"/>
              <a:t>    </a:t>
            </a:r>
            <a:r>
              <a:rPr lang="en-US" dirty="0" err="1"/>
              <a:t>ipl_matches</a:t>
            </a:r>
            <a:endParaRPr lang="en-US" dirty="0"/>
          </a:p>
          <a:p>
            <a:r>
              <a:rPr lang="en-US" dirty="0"/>
              <a:t>GROUP BY</a:t>
            </a:r>
          </a:p>
          <a:p>
            <a:r>
              <a:rPr lang="en-US" dirty="0"/>
              <a:t>  city;</a:t>
            </a:r>
          </a:p>
          <a:p>
            <a:endParaRPr lang="en-US" dirty="0"/>
          </a:p>
        </p:txBody>
      </p:sp>
    </p:spTree>
    <p:extLst>
      <p:ext uri="{BB962C8B-B14F-4D97-AF65-F5344CB8AC3E}">
        <p14:creationId xmlns:p14="http://schemas.microsoft.com/office/powerpoint/2010/main" val="1887031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929EC-1BFF-6C92-C7B9-6E08F048A5FF}"/>
              </a:ext>
            </a:extLst>
          </p:cNvPr>
          <p:cNvSpPr>
            <a:spLocks noGrp="1"/>
          </p:cNvSpPr>
          <p:nvPr>
            <p:ph type="title"/>
          </p:nvPr>
        </p:nvSpPr>
        <p:spPr/>
        <p:txBody>
          <a:bodyPr/>
          <a:lstStyle/>
          <a:p>
            <a:r>
              <a:rPr lang="en-US" b="1" dirty="0"/>
              <a:t>OUTPUT RESULTS</a:t>
            </a:r>
            <a:endParaRPr lang="en-IN" b="1" dirty="0"/>
          </a:p>
        </p:txBody>
      </p:sp>
      <p:pic>
        <p:nvPicPr>
          <p:cNvPr id="4" name="Picture 3">
            <a:extLst>
              <a:ext uri="{FF2B5EF4-FFF2-40B4-BE49-F238E27FC236}">
                <a16:creationId xmlns:a16="http://schemas.microsoft.com/office/drawing/2014/main" id="{3D7A68D6-DC6C-AC9C-4FCA-02B65D93ED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0784" y="2315113"/>
            <a:ext cx="3200399" cy="4430920"/>
          </a:xfrm>
          <a:prstGeom prst="rect">
            <a:avLst/>
          </a:prstGeom>
        </p:spPr>
      </p:pic>
    </p:spTree>
    <p:extLst>
      <p:ext uri="{BB962C8B-B14F-4D97-AF65-F5344CB8AC3E}">
        <p14:creationId xmlns:p14="http://schemas.microsoft.com/office/powerpoint/2010/main" val="1551389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4CEB8-0B90-563E-E169-95ACFB839346}"/>
              </a:ext>
            </a:extLst>
          </p:cNvPr>
          <p:cNvSpPr>
            <a:spLocks noGrp="1"/>
          </p:cNvSpPr>
          <p:nvPr>
            <p:ph type="title"/>
          </p:nvPr>
        </p:nvSpPr>
        <p:spPr/>
        <p:txBody>
          <a:bodyPr/>
          <a:lstStyle/>
          <a:p>
            <a:r>
              <a:rPr lang="en-US" b="1" dirty="0"/>
              <a:t>count of cities</a:t>
            </a:r>
            <a:endParaRPr lang="en-IN" dirty="0"/>
          </a:p>
        </p:txBody>
      </p:sp>
      <p:pic>
        <p:nvPicPr>
          <p:cNvPr id="3" name="Picture 2">
            <a:extLst>
              <a:ext uri="{FF2B5EF4-FFF2-40B4-BE49-F238E27FC236}">
                <a16:creationId xmlns:a16="http://schemas.microsoft.com/office/drawing/2014/main" id="{DE634C6C-9ADD-AB49-B40E-397D8A872D12}"/>
              </a:ext>
            </a:extLst>
          </p:cNvPr>
          <p:cNvPicPr>
            <a:picLocks noChangeAspect="1"/>
          </p:cNvPicPr>
          <p:nvPr/>
        </p:nvPicPr>
        <p:blipFill>
          <a:blip r:embed="rId2"/>
          <a:stretch>
            <a:fillRect/>
          </a:stretch>
        </p:blipFill>
        <p:spPr>
          <a:xfrm>
            <a:off x="2688415" y="2438680"/>
            <a:ext cx="6110352" cy="4073569"/>
          </a:xfrm>
          <a:prstGeom prst="rect">
            <a:avLst/>
          </a:prstGeom>
        </p:spPr>
      </p:pic>
    </p:spTree>
    <p:extLst>
      <p:ext uri="{BB962C8B-B14F-4D97-AF65-F5344CB8AC3E}">
        <p14:creationId xmlns:p14="http://schemas.microsoft.com/office/powerpoint/2010/main" val="422230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AAD139-770C-1EEB-C912-85F03BA07013}"/>
              </a:ext>
            </a:extLst>
          </p:cNvPr>
          <p:cNvSpPr txBox="1"/>
          <p:nvPr/>
        </p:nvSpPr>
        <p:spPr>
          <a:xfrm>
            <a:off x="249595" y="0"/>
            <a:ext cx="9388928" cy="1384995"/>
          </a:xfrm>
          <a:prstGeom prst="rect">
            <a:avLst/>
          </a:prstGeom>
          <a:noFill/>
        </p:spPr>
        <p:txBody>
          <a:bodyPr wrap="square">
            <a:spAutoFit/>
          </a:bodyPr>
          <a:lstStyle/>
          <a:p>
            <a:r>
              <a:rPr lang="en-US" sz="1400" b="1" dirty="0"/>
              <a:t>02.Create table deliveries_v02 with all the columns of the table ‘deliveries’ and an additional</a:t>
            </a:r>
          </a:p>
          <a:p>
            <a:r>
              <a:rPr lang="en-US" sz="1400" b="1" dirty="0"/>
              <a:t>column </a:t>
            </a:r>
            <a:r>
              <a:rPr lang="en-US" sz="1400" b="1" dirty="0" err="1"/>
              <a:t>ball_result</a:t>
            </a:r>
            <a:r>
              <a:rPr lang="en-US" sz="1400" b="1" dirty="0"/>
              <a:t> containing values boundary, dot or other depending on the </a:t>
            </a:r>
            <a:r>
              <a:rPr lang="en-US" sz="1400" b="1" dirty="0" err="1"/>
              <a:t>total_run</a:t>
            </a:r>
            <a:endParaRPr lang="en-US" sz="1400" b="1" dirty="0"/>
          </a:p>
          <a:p>
            <a:r>
              <a:rPr lang="en-US" sz="1400" b="1" dirty="0"/>
              <a:t>(boundary for &gt;= 4, dot for 0 and other for any other number)</a:t>
            </a:r>
          </a:p>
          <a:p>
            <a:r>
              <a:rPr lang="en-US" sz="1400" b="1" dirty="0"/>
              <a:t>(Hint 1 : CASE WHEN statement is used to get condition based results)</a:t>
            </a:r>
          </a:p>
          <a:p>
            <a:r>
              <a:rPr lang="en-US" sz="1400" b="1" dirty="0"/>
              <a:t>(Hint 2: To convert the output data of the select statement into a table, you can use a</a:t>
            </a:r>
          </a:p>
          <a:p>
            <a:r>
              <a:rPr lang="en-US" sz="1400" b="1" dirty="0"/>
              <a:t>subquery. Create table </a:t>
            </a:r>
            <a:r>
              <a:rPr lang="en-US" sz="1400" b="1" dirty="0" err="1"/>
              <a:t>table_name</a:t>
            </a:r>
            <a:r>
              <a:rPr lang="en-US" sz="1400" b="1" dirty="0"/>
              <a:t> as [entire select statement]</a:t>
            </a:r>
            <a:endParaRPr lang="en-IN" sz="1400" b="1" dirty="0"/>
          </a:p>
        </p:txBody>
      </p:sp>
      <p:sp>
        <p:nvSpPr>
          <p:cNvPr id="5" name="TextBox 4">
            <a:extLst>
              <a:ext uri="{FF2B5EF4-FFF2-40B4-BE49-F238E27FC236}">
                <a16:creationId xmlns:a16="http://schemas.microsoft.com/office/drawing/2014/main" id="{1A1D6597-74E1-DA82-F62E-C53574C03CC9}"/>
              </a:ext>
            </a:extLst>
          </p:cNvPr>
          <p:cNvSpPr txBox="1"/>
          <p:nvPr/>
        </p:nvSpPr>
        <p:spPr>
          <a:xfrm>
            <a:off x="669472" y="1767550"/>
            <a:ext cx="5759320" cy="4893647"/>
          </a:xfrm>
          <a:prstGeom prst="rect">
            <a:avLst/>
          </a:prstGeom>
          <a:noFill/>
        </p:spPr>
        <p:txBody>
          <a:bodyPr wrap="square">
            <a:spAutoFit/>
          </a:bodyPr>
          <a:lstStyle/>
          <a:p>
            <a:r>
              <a:rPr lang="en-IN" sz="1200" dirty="0"/>
              <a:t>CREATE TABLE deliveries_v02 AS</a:t>
            </a:r>
          </a:p>
          <a:p>
            <a:r>
              <a:rPr lang="en-IN" sz="1200" dirty="0"/>
              <a:t>SELECT</a:t>
            </a:r>
          </a:p>
          <a:p>
            <a:r>
              <a:rPr lang="en-IN" sz="1200" dirty="0"/>
              <a:t>    id,</a:t>
            </a:r>
          </a:p>
          <a:p>
            <a:r>
              <a:rPr lang="en-IN" sz="1200" dirty="0"/>
              <a:t>    inning,</a:t>
            </a:r>
          </a:p>
          <a:p>
            <a:r>
              <a:rPr lang="en-IN" sz="1200" dirty="0"/>
              <a:t>    over,</a:t>
            </a:r>
          </a:p>
          <a:p>
            <a:r>
              <a:rPr lang="en-IN" sz="1200" dirty="0"/>
              <a:t>    ball,</a:t>
            </a:r>
          </a:p>
          <a:p>
            <a:r>
              <a:rPr lang="en-IN" sz="1200" dirty="0"/>
              <a:t>    batsman,</a:t>
            </a:r>
          </a:p>
          <a:p>
            <a:r>
              <a:rPr lang="en-IN" sz="1200" dirty="0"/>
              <a:t>    </a:t>
            </a:r>
            <a:r>
              <a:rPr lang="en-IN" sz="1200" dirty="0" err="1"/>
              <a:t>non_striker</a:t>
            </a:r>
            <a:r>
              <a:rPr lang="en-IN" sz="1200" dirty="0"/>
              <a:t>,</a:t>
            </a:r>
          </a:p>
          <a:p>
            <a:r>
              <a:rPr lang="en-IN" sz="1200" dirty="0"/>
              <a:t>    bowler,</a:t>
            </a:r>
          </a:p>
          <a:p>
            <a:r>
              <a:rPr lang="en-IN" sz="1200" dirty="0"/>
              <a:t>    </a:t>
            </a:r>
            <a:r>
              <a:rPr lang="en-IN" sz="1200" dirty="0" err="1"/>
              <a:t>batsman_runs</a:t>
            </a:r>
            <a:r>
              <a:rPr lang="en-IN" sz="1200" dirty="0"/>
              <a:t>,</a:t>
            </a:r>
          </a:p>
          <a:p>
            <a:r>
              <a:rPr lang="en-IN" sz="1200" dirty="0"/>
              <a:t>    </a:t>
            </a:r>
            <a:r>
              <a:rPr lang="en-IN" sz="1200" dirty="0" err="1"/>
              <a:t>extra_runs</a:t>
            </a:r>
            <a:r>
              <a:rPr lang="en-IN" sz="1200" dirty="0"/>
              <a:t>,</a:t>
            </a:r>
          </a:p>
          <a:p>
            <a:r>
              <a:rPr lang="en-IN" sz="1200" dirty="0"/>
              <a:t>    </a:t>
            </a:r>
            <a:r>
              <a:rPr lang="en-IN" sz="1200" dirty="0" err="1"/>
              <a:t>total_runs</a:t>
            </a:r>
            <a:r>
              <a:rPr lang="en-IN" sz="1200" dirty="0"/>
              <a:t>,</a:t>
            </a:r>
          </a:p>
          <a:p>
            <a:r>
              <a:rPr lang="en-IN" sz="1200" dirty="0"/>
              <a:t>    </a:t>
            </a:r>
            <a:r>
              <a:rPr lang="en-IN" sz="1200" dirty="0" err="1"/>
              <a:t>is_wicket</a:t>
            </a:r>
            <a:r>
              <a:rPr lang="en-IN" sz="1200" dirty="0"/>
              <a:t>,</a:t>
            </a:r>
          </a:p>
          <a:p>
            <a:r>
              <a:rPr lang="en-IN" sz="1200" dirty="0"/>
              <a:t>    </a:t>
            </a:r>
            <a:r>
              <a:rPr lang="en-IN" sz="1200" dirty="0" err="1"/>
              <a:t>dismissal_kind</a:t>
            </a:r>
            <a:r>
              <a:rPr lang="en-IN" sz="1200" dirty="0"/>
              <a:t>,</a:t>
            </a:r>
          </a:p>
          <a:p>
            <a:r>
              <a:rPr lang="en-IN" sz="1200" dirty="0"/>
              <a:t>    </a:t>
            </a:r>
            <a:r>
              <a:rPr lang="en-IN" sz="1200" dirty="0" err="1"/>
              <a:t>player_dismissed</a:t>
            </a:r>
            <a:r>
              <a:rPr lang="en-IN" sz="1200" dirty="0"/>
              <a:t>,</a:t>
            </a:r>
          </a:p>
          <a:p>
            <a:r>
              <a:rPr lang="en-IN" sz="1200" dirty="0"/>
              <a:t>    fielder,</a:t>
            </a:r>
          </a:p>
          <a:p>
            <a:r>
              <a:rPr lang="en-IN" sz="1200" dirty="0"/>
              <a:t>    </a:t>
            </a:r>
            <a:r>
              <a:rPr lang="en-IN" sz="1200" dirty="0" err="1"/>
              <a:t>extras_type</a:t>
            </a:r>
            <a:r>
              <a:rPr lang="en-IN" sz="1200" dirty="0"/>
              <a:t>,</a:t>
            </a:r>
          </a:p>
          <a:p>
            <a:r>
              <a:rPr lang="en-IN" sz="1200" dirty="0"/>
              <a:t>    </a:t>
            </a:r>
            <a:r>
              <a:rPr lang="en-IN" sz="1200" dirty="0" err="1"/>
              <a:t>batting_team</a:t>
            </a:r>
            <a:r>
              <a:rPr lang="en-IN" sz="1200" dirty="0"/>
              <a:t>,</a:t>
            </a:r>
          </a:p>
          <a:p>
            <a:r>
              <a:rPr lang="en-IN" sz="1200" dirty="0"/>
              <a:t>    </a:t>
            </a:r>
            <a:r>
              <a:rPr lang="en-IN" sz="1200" dirty="0" err="1"/>
              <a:t>bowling_team</a:t>
            </a:r>
            <a:r>
              <a:rPr lang="en-IN" sz="1200" dirty="0"/>
              <a:t>,</a:t>
            </a:r>
          </a:p>
          <a:p>
            <a:r>
              <a:rPr lang="en-IN" sz="1200" dirty="0"/>
              <a:t>    CASE</a:t>
            </a:r>
          </a:p>
          <a:p>
            <a:r>
              <a:rPr lang="en-IN" sz="1200" dirty="0"/>
              <a:t>        WHEN </a:t>
            </a:r>
            <a:r>
              <a:rPr lang="en-IN" sz="1200" dirty="0" err="1"/>
              <a:t>total_runs</a:t>
            </a:r>
            <a:r>
              <a:rPr lang="en-IN" sz="1200" dirty="0"/>
              <a:t> = 4 THEN 'boundary'</a:t>
            </a:r>
          </a:p>
          <a:p>
            <a:r>
              <a:rPr lang="en-IN" sz="1200" dirty="0"/>
              <a:t>        WHEN </a:t>
            </a:r>
            <a:r>
              <a:rPr lang="en-IN" sz="1200" dirty="0" err="1"/>
              <a:t>total_runs</a:t>
            </a:r>
            <a:r>
              <a:rPr lang="en-IN" sz="1200" dirty="0"/>
              <a:t> = 0 THEN 'dot'</a:t>
            </a:r>
          </a:p>
          <a:p>
            <a:r>
              <a:rPr lang="en-IN" sz="1200" dirty="0"/>
              <a:t>        ELSE 'other'</a:t>
            </a:r>
          </a:p>
          <a:p>
            <a:r>
              <a:rPr lang="en-IN" sz="1200" dirty="0"/>
              <a:t>    END AS </a:t>
            </a:r>
            <a:r>
              <a:rPr lang="en-IN" sz="1200" dirty="0" err="1"/>
              <a:t>ball_result</a:t>
            </a:r>
            <a:endParaRPr lang="en-IN" sz="1200" dirty="0"/>
          </a:p>
          <a:p>
            <a:r>
              <a:rPr lang="en-IN" sz="1200" dirty="0"/>
              <a:t>FROM</a:t>
            </a:r>
          </a:p>
          <a:p>
            <a:r>
              <a:rPr lang="en-IN" sz="1200" dirty="0"/>
              <a:t> </a:t>
            </a:r>
            <a:r>
              <a:rPr lang="en-IN" sz="1200" dirty="0" err="1"/>
              <a:t>ipl_balls</a:t>
            </a:r>
            <a:r>
              <a:rPr lang="en-IN" sz="1200" dirty="0"/>
              <a:t>;</a:t>
            </a:r>
          </a:p>
        </p:txBody>
      </p:sp>
    </p:spTree>
    <p:extLst>
      <p:ext uri="{BB962C8B-B14F-4D97-AF65-F5344CB8AC3E}">
        <p14:creationId xmlns:p14="http://schemas.microsoft.com/office/powerpoint/2010/main" val="2133314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D9630-F7C8-AFD2-74A5-4A1F61EA3278}"/>
              </a:ext>
            </a:extLst>
          </p:cNvPr>
          <p:cNvSpPr>
            <a:spLocks noGrp="1"/>
          </p:cNvSpPr>
          <p:nvPr>
            <p:ph type="title"/>
          </p:nvPr>
        </p:nvSpPr>
        <p:spPr/>
        <p:txBody>
          <a:bodyPr/>
          <a:lstStyle/>
          <a:p>
            <a:r>
              <a:rPr lang="en-US" b="1" dirty="0"/>
              <a:t>OUTPUT RESULT</a:t>
            </a:r>
            <a:endParaRPr lang="en-IN" b="1" dirty="0"/>
          </a:p>
        </p:txBody>
      </p:sp>
      <p:pic>
        <p:nvPicPr>
          <p:cNvPr id="4" name="Picture 3">
            <a:extLst>
              <a:ext uri="{FF2B5EF4-FFF2-40B4-BE49-F238E27FC236}">
                <a16:creationId xmlns:a16="http://schemas.microsoft.com/office/drawing/2014/main" id="{6C969A5D-900C-8096-B17F-31642A403E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3643" y="2305239"/>
            <a:ext cx="7643540" cy="4384810"/>
          </a:xfrm>
          <a:prstGeom prst="rect">
            <a:avLst/>
          </a:prstGeom>
        </p:spPr>
      </p:pic>
    </p:spTree>
    <p:extLst>
      <p:ext uri="{BB962C8B-B14F-4D97-AF65-F5344CB8AC3E}">
        <p14:creationId xmlns:p14="http://schemas.microsoft.com/office/powerpoint/2010/main" val="2826604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241C71-25AF-DBB9-6653-D8401D5B0FCB}"/>
              </a:ext>
            </a:extLst>
          </p:cNvPr>
          <p:cNvSpPr txBox="1"/>
          <p:nvPr/>
        </p:nvSpPr>
        <p:spPr>
          <a:xfrm>
            <a:off x="324240" y="280118"/>
            <a:ext cx="8941058" cy="646331"/>
          </a:xfrm>
          <a:prstGeom prst="rect">
            <a:avLst/>
          </a:prstGeom>
          <a:noFill/>
        </p:spPr>
        <p:txBody>
          <a:bodyPr wrap="square">
            <a:spAutoFit/>
          </a:bodyPr>
          <a:lstStyle/>
          <a:p>
            <a:r>
              <a:rPr lang="en-US" b="1" dirty="0"/>
              <a:t>03.Write a query to fetch the total number of boundaries and dot balls from the deliveries_v02 table. </a:t>
            </a:r>
            <a:endParaRPr lang="en-IN" b="1" dirty="0"/>
          </a:p>
        </p:txBody>
      </p:sp>
      <p:sp>
        <p:nvSpPr>
          <p:cNvPr id="5" name="TextBox 4">
            <a:extLst>
              <a:ext uri="{FF2B5EF4-FFF2-40B4-BE49-F238E27FC236}">
                <a16:creationId xmlns:a16="http://schemas.microsoft.com/office/drawing/2014/main" id="{7552433E-A492-F401-5C3A-06DC92267DBD}"/>
              </a:ext>
            </a:extLst>
          </p:cNvPr>
          <p:cNvSpPr txBox="1"/>
          <p:nvPr/>
        </p:nvSpPr>
        <p:spPr>
          <a:xfrm>
            <a:off x="585496" y="1669808"/>
            <a:ext cx="6097554" cy="2585323"/>
          </a:xfrm>
          <a:prstGeom prst="rect">
            <a:avLst/>
          </a:prstGeom>
          <a:noFill/>
        </p:spPr>
        <p:txBody>
          <a:bodyPr wrap="square">
            <a:spAutoFit/>
          </a:bodyPr>
          <a:lstStyle/>
          <a:p>
            <a:r>
              <a:rPr lang="en-IN" dirty="0"/>
              <a:t>SELECT</a:t>
            </a:r>
          </a:p>
          <a:p>
            <a:r>
              <a:rPr lang="en-IN" dirty="0"/>
              <a:t>    </a:t>
            </a:r>
            <a:r>
              <a:rPr lang="en-IN" dirty="0" err="1"/>
              <a:t>ball_result</a:t>
            </a:r>
            <a:r>
              <a:rPr lang="en-IN" dirty="0"/>
              <a:t>,</a:t>
            </a:r>
          </a:p>
          <a:p>
            <a:r>
              <a:rPr lang="en-IN" dirty="0"/>
              <a:t>    COUNT(*) AS count</a:t>
            </a:r>
          </a:p>
          <a:p>
            <a:r>
              <a:rPr lang="en-IN" dirty="0"/>
              <a:t>FROM</a:t>
            </a:r>
          </a:p>
          <a:p>
            <a:r>
              <a:rPr lang="en-IN" dirty="0"/>
              <a:t>    deliveries_v02</a:t>
            </a:r>
          </a:p>
          <a:p>
            <a:r>
              <a:rPr lang="en-IN" dirty="0"/>
              <a:t>WHERE</a:t>
            </a:r>
          </a:p>
          <a:p>
            <a:r>
              <a:rPr lang="en-IN" dirty="0"/>
              <a:t>    </a:t>
            </a:r>
            <a:r>
              <a:rPr lang="en-IN" dirty="0" err="1"/>
              <a:t>ball_result</a:t>
            </a:r>
            <a:r>
              <a:rPr lang="en-IN" dirty="0"/>
              <a:t> IN ('boundary', 'dot')</a:t>
            </a:r>
          </a:p>
          <a:p>
            <a:r>
              <a:rPr lang="en-IN" dirty="0"/>
              <a:t>GROUP BY</a:t>
            </a:r>
          </a:p>
          <a:p>
            <a:r>
              <a:rPr lang="en-IN" dirty="0"/>
              <a:t>    </a:t>
            </a:r>
            <a:r>
              <a:rPr lang="en-IN" dirty="0" err="1"/>
              <a:t>ball_result</a:t>
            </a:r>
            <a:r>
              <a:rPr lang="en-IN" dirty="0"/>
              <a:t>;</a:t>
            </a:r>
          </a:p>
        </p:txBody>
      </p:sp>
    </p:spTree>
    <p:extLst>
      <p:ext uri="{BB962C8B-B14F-4D97-AF65-F5344CB8AC3E}">
        <p14:creationId xmlns:p14="http://schemas.microsoft.com/office/powerpoint/2010/main" val="3146746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2D87-9620-8DD8-82B7-DC954AC14F89}"/>
              </a:ext>
            </a:extLst>
          </p:cNvPr>
          <p:cNvSpPr>
            <a:spLocks noGrp="1"/>
          </p:cNvSpPr>
          <p:nvPr>
            <p:ph type="title"/>
          </p:nvPr>
        </p:nvSpPr>
        <p:spPr/>
        <p:txBody>
          <a:bodyPr/>
          <a:lstStyle/>
          <a:p>
            <a:r>
              <a:rPr lang="en-US" b="1" dirty="0"/>
              <a:t>OUTPUT RESULT</a:t>
            </a:r>
            <a:endParaRPr lang="en-IN" b="1" dirty="0"/>
          </a:p>
        </p:txBody>
      </p:sp>
      <p:pic>
        <p:nvPicPr>
          <p:cNvPr id="4" name="Picture 3">
            <a:extLst>
              <a:ext uri="{FF2B5EF4-FFF2-40B4-BE49-F238E27FC236}">
                <a16:creationId xmlns:a16="http://schemas.microsoft.com/office/drawing/2014/main" id="{0351B3A6-A4E7-3BA7-8658-A76EBEE55A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6481" y="2850503"/>
            <a:ext cx="5885190" cy="2272004"/>
          </a:xfrm>
          <a:prstGeom prst="rect">
            <a:avLst/>
          </a:prstGeom>
        </p:spPr>
      </p:pic>
    </p:spTree>
    <p:extLst>
      <p:ext uri="{BB962C8B-B14F-4D97-AF65-F5344CB8AC3E}">
        <p14:creationId xmlns:p14="http://schemas.microsoft.com/office/powerpoint/2010/main" val="2396750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ED273-6EE5-9DA1-6361-FCC5B4E9E3AA}"/>
              </a:ext>
            </a:extLst>
          </p:cNvPr>
          <p:cNvSpPr>
            <a:spLocks noGrp="1"/>
          </p:cNvSpPr>
          <p:nvPr>
            <p:ph type="title"/>
          </p:nvPr>
        </p:nvSpPr>
        <p:spPr/>
        <p:txBody>
          <a:bodyPr/>
          <a:lstStyle/>
          <a:p>
            <a:r>
              <a:rPr lang="en-US" b="1" dirty="0"/>
              <a:t>Total number of boundaries and dot balls </a:t>
            </a:r>
            <a:endParaRPr lang="en-IN" b="1" dirty="0"/>
          </a:p>
        </p:txBody>
      </p:sp>
      <p:pic>
        <p:nvPicPr>
          <p:cNvPr id="3" name="Picture 2">
            <a:extLst>
              <a:ext uri="{FF2B5EF4-FFF2-40B4-BE49-F238E27FC236}">
                <a16:creationId xmlns:a16="http://schemas.microsoft.com/office/drawing/2014/main" id="{3B809CFA-D11D-67B3-1A4A-2538D43A3BA6}"/>
              </a:ext>
            </a:extLst>
          </p:cNvPr>
          <p:cNvPicPr>
            <a:picLocks noChangeAspect="1"/>
          </p:cNvPicPr>
          <p:nvPr/>
        </p:nvPicPr>
        <p:blipFill>
          <a:blip r:embed="rId2"/>
          <a:stretch>
            <a:fillRect/>
          </a:stretch>
        </p:blipFill>
        <p:spPr>
          <a:xfrm>
            <a:off x="2375935" y="2430503"/>
            <a:ext cx="6936016" cy="4167166"/>
          </a:xfrm>
          <a:prstGeom prst="rect">
            <a:avLst/>
          </a:prstGeom>
        </p:spPr>
      </p:pic>
    </p:spTree>
    <p:extLst>
      <p:ext uri="{BB962C8B-B14F-4D97-AF65-F5344CB8AC3E}">
        <p14:creationId xmlns:p14="http://schemas.microsoft.com/office/powerpoint/2010/main" val="807941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F5F8F4-AB0F-C3E5-95AF-F122725E2956}"/>
              </a:ext>
            </a:extLst>
          </p:cNvPr>
          <p:cNvSpPr txBox="1"/>
          <p:nvPr/>
        </p:nvSpPr>
        <p:spPr>
          <a:xfrm>
            <a:off x="541176" y="348352"/>
            <a:ext cx="10095722" cy="923330"/>
          </a:xfrm>
          <a:prstGeom prst="rect">
            <a:avLst/>
          </a:prstGeom>
          <a:noFill/>
        </p:spPr>
        <p:txBody>
          <a:bodyPr wrap="square">
            <a:spAutoFit/>
          </a:bodyPr>
          <a:lstStyle/>
          <a:p>
            <a:r>
              <a:rPr lang="en-US" b="1" dirty="0"/>
              <a:t>04.Write a query to fetch the total number of boundaries scored by each team from the</a:t>
            </a:r>
          </a:p>
          <a:p>
            <a:r>
              <a:rPr lang="en-US" b="1" dirty="0"/>
              <a:t>deliveries_v02 table and order it in descending order of the number of boundaries</a:t>
            </a:r>
          </a:p>
          <a:p>
            <a:r>
              <a:rPr lang="en-US" b="1" dirty="0"/>
              <a:t>scored.</a:t>
            </a:r>
          </a:p>
        </p:txBody>
      </p:sp>
      <p:sp>
        <p:nvSpPr>
          <p:cNvPr id="5" name="TextBox 4">
            <a:extLst>
              <a:ext uri="{FF2B5EF4-FFF2-40B4-BE49-F238E27FC236}">
                <a16:creationId xmlns:a16="http://schemas.microsoft.com/office/drawing/2014/main" id="{1A7F33AE-424F-CB24-2272-745124D47EF2}"/>
              </a:ext>
            </a:extLst>
          </p:cNvPr>
          <p:cNvSpPr txBox="1"/>
          <p:nvPr/>
        </p:nvSpPr>
        <p:spPr>
          <a:xfrm>
            <a:off x="669471" y="1859339"/>
            <a:ext cx="7214895" cy="3139321"/>
          </a:xfrm>
          <a:prstGeom prst="rect">
            <a:avLst/>
          </a:prstGeom>
          <a:noFill/>
        </p:spPr>
        <p:txBody>
          <a:bodyPr wrap="square">
            <a:spAutoFit/>
          </a:bodyPr>
          <a:lstStyle/>
          <a:p>
            <a:r>
              <a:rPr lang="en-IN" dirty="0"/>
              <a:t>SELECT</a:t>
            </a:r>
          </a:p>
          <a:p>
            <a:r>
              <a:rPr lang="en-IN" dirty="0"/>
              <a:t>    </a:t>
            </a:r>
            <a:r>
              <a:rPr lang="en-IN" dirty="0" err="1"/>
              <a:t>batting_team</a:t>
            </a:r>
            <a:r>
              <a:rPr lang="en-IN" dirty="0"/>
              <a:t>,</a:t>
            </a:r>
          </a:p>
          <a:p>
            <a:r>
              <a:rPr lang="en-IN" dirty="0"/>
              <a:t>    COUNT(*) AS </a:t>
            </a:r>
            <a:r>
              <a:rPr lang="en-IN" dirty="0" err="1"/>
              <a:t>total_boundaries</a:t>
            </a:r>
            <a:endParaRPr lang="en-IN" dirty="0"/>
          </a:p>
          <a:p>
            <a:r>
              <a:rPr lang="en-IN" dirty="0"/>
              <a:t>FROM</a:t>
            </a:r>
          </a:p>
          <a:p>
            <a:r>
              <a:rPr lang="en-IN" dirty="0"/>
              <a:t>    deliveries_v02</a:t>
            </a:r>
          </a:p>
          <a:p>
            <a:r>
              <a:rPr lang="en-IN" dirty="0"/>
              <a:t>WHERE</a:t>
            </a:r>
          </a:p>
          <a:p>
            <a:r>
              <a:rPr lang="en-IN" dirty="0"/>
              <a:t>    </a:t>
            </a:r>
            <a:r>
              <a:rPr lang="en-IN" dirty="0" err="1"/>
              <a:t>ball_result</a:t>
            </a:r>
            <a:r>
              <a:rPr lang="en-IN" dirty="0"/>
              <a:t> = 'boundary'</a:t>
            </a:r>
          </a:p>
          <a:p>
            <a:r>
              <a:rPr lang="en-IN" dirty="0"/>
              <a:t>GROUP BY</a:t>
            </a:r>
          </a:p>
          <a:p>
            <a:r>
              <a:rPr lang="en-IN" dirty="0"/>
              <a:t>    </a:t>
            </a:r>
            <a:r>
              <a:rPr lang="en-IN" dirty="0" err="1"/>
              <a:t>batting_team</a:t>
            </a:r>
            <a:endParaRPr lang="en-IN" dirty="0"/>
          </a:p>
          <a:p>
            <a:r>
              <a:rPr lang="en-IN" dirty="0"/>
              <a:t>ORDER BY</a:t>
            </a:r>
          </a:p>
          <a:p>
            <a:r>
              <a:rPr lang="en-IN" dirty="0"/>
              <a:t>    </a:t>
            </a:r>
            <a:r>
              <a:rPr lang="en-IN" dirty="0" err="1"/>
              <a:t>total_boundaries</a:t>
            </a:r>
            <a:r>
              <a:rPr lang="en-IN" dirty="0"/>
              <a:t> DESC;</a:t>
            </a:r>
          </a:p>
        </p:txBody>
      </p:sp>
    </p:spTree>
    <p:extLst>
      <p:ext uri="{BB962C8B-B14F-4D97-AF65-F5344CB8AC3E}">
        <p14:creationId xmlns:p14="http://schemas.microsoft.com/office/powerpoint/2010/main" val="34778450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AA2E5-8839-A304-44C2-81C06AD85564}"/>
              </a:ext>
            </a:extLst>
          </p:cNvPr>
          <p:cNvSpPr>
            <a:spLocks noGrp="1"/>
          </p:cNvSpPr>
          <p:nvPr>
            <p:ph type="title"/>
          </p:nvPr>
        </p:nvSpPr>
        <p:spPr/>
        <p:txBody>
          <a:bodyPr/>
          <a:lstStyle/>
          <a:p>
            <a:r>
              <a:rPr lang="en-US" b="1" dirty="0"/>
              <a:t>OUTPUT RESULT</a:t>
            </a:r>
            <a:endParaRPr lang="en-IN" b="1" dirty="0"/>
          </a:p>
        </p:txBody>
      </p:sp>
      <p:pic>
        <p:nvPicPr>
          <p:cNvPr id="5" name="Content Placeholder 4">
            <a:extLst>
              <a:ext uri="{FF2B5EF4-FFF2-40B4-BE49-F238E27FC236}">
                <a16:creationId xmlns:a16="http://schemas.microsoft.com/office/drawing/2014/main" id="{300E14D8-6B50-656F-F958-067241670A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6551" y="2284813"/>
            <a:ext cx="3778898" cy="4451008"/>
          </a:xfrm>
        </p:spPr>
      </p:pic>
    </p:spTree>
    <p:extLst>
      <p:ext uri="{BB962C8B-B14F-4D97-AF65-F5344CB8AC3E}">
        <p14:creationId xmlns:p14="http://schemas.microsoft.com/office/powerpoint/2010/main" val="3638668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C4D22-1BE8-47C9-AD06-38B3CD162A81}"/>
              </a:ext>
            </a:extLst>
          </p:cNvPr>
          <p:cNvSpPr>
            <a:spLocks noGrp="1"/>
          </p:cNvSpPr>
          <p:nvPr>
            <p:ph type="title"/>
          </p:nvPr>
        </p:nvSpPr>
        <p:spPr>
          <a:xfrm>
            <a:off x="977673" y="1736185"/>
            <a:ext cx="8825660" cy="1822514"/>
          </a:xfrm>
        </p:spPr>
        <p:txBody>
          <a:bodyPr/>
          <a:lstStyle/>
          <a:p>
            <a:r>
              <a:rPr lang="en-US" sz="5400" b="1" spc="600" dirty="0"/>
              <a:t>MOTIVE</a:t>
            </a:r>
            <a:endParaRPr lang="en-IN" sz="5400" b="1" spc="600" dirty="0"/>
          </a:p>
        </p:txBody>
      </p:sp>
      <p:sp>
        <p:nvSpPr>
          <p:cNvPr id="3" name="Text Placeholder 2">
            <a:extLst>
              <a:ext uri="{FF2B5EF4-FFF2-40B4-BE49-F238E27FC236}">
                <a16:creationId xmlns:a16="http://schemas.microsoft.com/office/drawing/2014/main" id="{46E7126F-7083-3304-D204-9661CA5DE2FD}"/>
              </a:ext>
            </a:extLst>
          </p:cNvPr>
          <p:cNvSpPr>
            <a:spLocks noGrp="1"/>
          </p:cNvSpPr>
          <p:nvPr>
            <p:ph type="body" idx="1"/>
          </p:nvPr>
        </p:nvSpPr>
        <p:spPr/>
        <p:txBody>
          <a:bodyPr/>
          <a:lstStyle/>
          <a:p>
            <a:r>
              <a:rPr lang="en-US" b="1" dirty="0">
                <a:solidFill>
                  <a:schemeClr val="tx1">
                    <a:lumMod val="95000"/>
                    <a:lumOff val="5000"/>
                  </a:schemeClr>
                </a:solidFill>
              </a:rPr>
              <a:t>Developing auction strategy for new IPL franchise by analyzing past IPL data to create a strong and balanced squad</a:t>
            </a:r>
            <a:endParaRPr lang="en-IN" b="1" dirty="0">
              <a:solidFill>
                <a:schemeClr val="tx1">
                  <a:lumMod val="95000"/>
                  <a:lumOff val="5000"/>
                </a:schemeClr>
              </a:solidFill>
            </a:endParaRPr>
          </a:p>
        </p:txBody>
      </p:sp>
    </p:spTree>
    <p:extLst>
      <p:ext uri="{BB962C8B-B14F-4D97-AF65-F5344CB8AC3E}">
        <p14:creationId xmlns:p14="http://schemas.microsoft.com/office/powerpoint/2010/main" val="5894619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AC2A-26B1-FBB4-1B38-8DCB3C7EF6CD}"/>
              </a:ext>
            </a:extLst>
          </p:cNvPr>
          <p:cNvSpPr>
            <a:spLocks noGrp="1"/>
          </p:cNvSpPr>
          <p:nvPr>
            <p:ph type="title"/>
          </p:nvPr>
        </p:nvSpPr>
        <p:spPr/>
        <p:txBody>
          <a:bodyPr/>
          <a:lstStyle/>
          <a:p>
            <a:r>
              <a:rPr lang="en-US" sz="2800" b="1" dirty="0"/>
              <a:t>Total number of boundaries scored by each team</a:t>
            </a:r>
            <a:endParaRPr lang="en-IN" sz="2800" b="1" dirty="0"/>
          </a:p>
        </p:txBody>
      </p:sp>
      <p:pic>
        <p:nvPicPr>
          <p:cNvPr id="4" name="Content Placeholder 3">
            <a:extLst>
              <a:ext uri="{FF2B5EF4-FFF2-40B4-BE49-F238E27FC236}">
                <a16:creationId xmlns:a16="http://schemas.microsoft.com/office/drawing/2014/main" id="{D427C833-A1E7-0E8D-0119-A228FD70FD75}"/>
              </a:ext>
            </a:extLst>
          </p:cNvPr>
          <p:cNvPicPr>
            <a:picLocks noGrp="1" noChangeAspect="1"/>
          </p:cNvPicPr>
          <p:nvPr>
            <p:ph idx="1"/>
          </p:nvPr>
        </p:nvPicPr>
        <p:blipFill>
          <a:blip r:embed="rId2"/>
          <a:stretch>
            <a:fillRect/>
          </a:stretch>
        </p:blipFill>
        <p:spPr>
          <a:xfrm>
            <a:off x="2425961" y="2492174"/>
            <a:ext cx="6959284" cy="4188544"/>
          </a:xfrm>
          <a:prstGeom prst="rect">
            <a:avLst/>
          </a:prstGeom>
        </p:spPr>
      </p:pic>
    </p:spTree>
    <p:extLst>
      <p:ext uri="{BB962C8B-B14F-4D97-AF65-F5344CB8AC3E}">
        <p14:creationId xmlns:p14="http://schemas.microsoft.com/office/powerpoint/2010/main" val="30490843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B8E9F8-C1C7-435A-6770-77D10B1B322F}"/>
              </a:ext>
            </a:extLst>
          </p:cNvPr>
          <p:cNvSpPr txBox="1"/>
          <p:nvPr/>
        </p:nvSpPr>
        <p:spPr>
          <a:xfrm>
            <a:off x="464198" y="597360"/>
            <a:ext cx="7970675" cy="923330"/>
          </a:xfrm>
          <a:prstGeom prst="rect">
            <a:avLst/>
          </a:prstGeom>
          <a:noFill/>
        </p:spPr>
        <p:txBody>
          <a:bodyPr wrap="square">
            <a:spAutoFit/>
          </a:bodyPr>
          <a:lstStyle/>
          <a:p>
            <a:r>
              <a:rPr lang="en-US" b="1" dirty="0"/>
              <a:t>05.Write a query to fetch the total number of dot balls bowled by each team and order it in descending order of the total number of dot balls bowled. </a:t>
            </a:r>
            <a:endParaRPr lang="en-IN" b="1" dirty="0"/>
          </a:p>
        </p:txBody>
      </p:sp>
      <p:sp>
        <p:nvSpPr>
          <p:cNvPr id="5" name="TextBox 4">
            <a:extLst>
              <a:ext uri="{FF2B5EF4-FFF2-40B4-BE49-F238E27FC236}">
                <a16:creationId xmlns:a16="http://schemas.microsoft.com/office/drawing/2014/main" id="{C885F486-85F1-77B9-35EC-F10C2BDF3F42}"/>
              </a:ext>
            </a:extLst>
          </p:cNvPr>
          <p:cNvSpPr txBox="1"/>
          <p:nvPr/>
        </p:nvSpPr>
        <p:spPr>
          <a:xfrm>
            <a:off x="772109" y="2204573"/>
            <a:ext cx="6097554" cy="3139321"/>
          </a:xfrm>
          <a:prstGeom prst="rect">
            <a:avLst/>
          </a:prstGeom>
          <a:noFill/>
        </p:spPr>
        <p:txBody>
          <a:bodyPr wrap="square">
            <a:spAutoFit/>
          </a:bodyPr>
          <a:lstStyle/>
          <a:p>
            <a:r>
              <a:rPr lang="en-IN" dirty="0"/>
              <a:t>SELECT</a:t>
            </a:r>
          </a:p>
          <a:p>
            <a:r>
              <a:rPr lang="en-IN" dirty="0"/>
              <a:t>    </a:t>
            </a:r>
            <a:r>
              <a:rPr lang="en-IN" dirty="0" err="1"/>
              <a:t>bowling_team</a:t>
            </a:r>
            <a:r>
              <a:rPr lang="en-IN" dirty="0"/>
              <a:t>,</a:t>
            </a:r>
          </a:p>
          <a:p>
            <a:r>
              <a:rPr lang="en-IN" dirty="0"/>
              <a:t>    COUNT(*) AS </a:t>
            </a:r>
            <a:r>
              <a:rPr lang="en-IN" dirty="0" err="1"/>
              <a:t>total_dot_balls</a:t>
            </a:r>
            <a:endParaRPr lang="en-IN" dirty="0"/>
          </a:p>
          <a:p>
            <a:r>
              <a:rPr lang="en-IN" dirty="0"/>
              <a:t>FROM</a:t>
            </a:r>
          </a:p>
          <a:p>
            <a:r>
              <a:rPr lang="en-IN" dirty="0"/>
              <a:t>    deliveries_v02</a:t>
            </a:r>
          </a:p>
          <a:p>
            <a:r>
              <a:rPr lang="en-IN" dirty="0"/>
              <a:t>WHERE</a:t>
            </a:r>
          </a:p>
          <a:p>
            <a:r>
              <a:rPr lang="en-IN" dirty="0"/>
              <a:t>    </a:t>
            </a:r>
            <a:r>
              <a:rPr lang="en-IN" dirty="0" err="1"/>
              <a:t>ball_result</a:t>
            </a:r>
            <a:r>
              <a:rPr lang="en-IN" dirty="0"/>
              <a:t> = 'dot'</a:t>
            </a:r>
          </a:p>
          <a:p>
            <a:r>
              <a:rPr lang="en-IN" dirty="0"/>
              <a:t>GROUP BY</a:t>
            </a:r>
          </a:p>
          <a:p>
            <a:r>
              <a:rPr lang="en-IN" dirty="0"/>
              <a:t>    </a:t>
            </a:r>
            <a:r>
              <a:rPr lang="en-IN" dirty="0" err="1"/>
              <a:t>bowling_team</a:t>
            </a:r>
            <a:endParaRPr lang="en-IN" dirty="0"/>
          </a:p>
          <a:p>
            <a:r>
              <a:rPr lang="en-IN" dirty="0"/>
              <a:t>ORDER BY</a:t>
            </a:r>
          </a:p>
          <a:p>
            <a:r>
              <a:rPr lang="en-IN" dirty="0"/>
              <a:t>    </a:t>
            </a:r>
            <a:r>
              <a:rPr lang="en-IN" dirty="0" err="1"/>
              <a:t>total_dot_balls</a:t>
            </a:r>
            <a:r>
              <a:rPr lang="en-IN" dirty="0"/>
              <a:t> DESC;</a:t>
            </a:r>
          </a:p>
        </p:txBody>
      </p:sp>
    </p:spTree>
    <p:extLst>
      <p:ext uri="{BB962C8B-B14F-4D97-AF65-F5344CB8AC3E}">
        <p14:creationId xmlns:p14="http://schemas.microsoft.com/office/powerpoint/2010/main" val="4107402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0301-22D8-90BB-41C5-673BCE829CFD}"/>
              </a:ext>
            </a:extLst>
          </p:cNvPr>
          <p:cNvSpPr>
            <a:spLocks noGrp="1"/>
          </p:cNvSpPr>
          <p:nvPr>
            <p:ph type="title"/>
          </p:nvPr>
        </p:nvSpPr>
        <p:spPr/>
        <p:txBody>
          <a:bodyPr/>
          <a:lstStyle/>
          <a:p>
            <a:r>
              <a:rPr lang="en-US" b="1" dirty="0"/>
              <a:t>OUTPUT RESULT</a:t>
            </a:r>
            <a:endParaRPr lang="en-IN" b="1" dirty="0"/>
          </a:p>
        </p:txBody>
      </p:sp>
      <p:pic>
        <p:nvPicPr>
          <p:cNvPr id="4" name="Picture 3">
            <a:extLst>
              <a:ext uri="{FF2B5EF4-FFF2-40B4-BE49-F238E27FC236}">
                <a16:creationId xmlns:a16="http://schemas.microsoft.com/office/drawing/2014/main" id="{789665A2-92B4-A215-5836-19B1A41902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2032" y="2300818"/>
            <a:ext cx="4419983" cy="4557182"/>
          </a:xfrm>
          <a:prstGeom prst="rect">
            <a:avLst/>
          </a:prstGeom>
        </p:spPr>
      </p:pic>
    </p:spTree>
    <p:extLst>
      <p:ext uri="{BB962C8B-B14F-4D97-AF65-F5344CB8AC3E}">
        <p14:creationId xmlns:p14="http://schemas.microsoft.com/office/powerpoint/2010/main" val="29007704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DBEF0-A418-E0B0-58C1-80D2EB4F6725}"/>
              </a:ext>
            </a:extLst>
          </p:cNvPr>
          <p:cNvSpPr>
            <a:spLocks noGrp="1"/>
          </p:cNvSpPr>
          <p:nvPr>
            <p:ph type="title"/>
          </p:nvPr>
        </p:nvSpPr>
        <p:spPr/>
        <p:txBody>
          <a:bodyPr/>
          <a:lstStyle/>
          <a:p>
            <a:r>
              <a:rPr lang="en-US" b="1" dirty="0"/>
              <a:t>Total number of dot balls bowled by each team </a:t>
            </a:r>
            <a:endParaRPr lang="en-IN" b="1" dirty="0"/>
          </a:p>
        </p:txBody>
      </p:sp>
      <p:pic>
        <p:nvPicPr>
          <p:cNvPr id="3" name="Picture 2">
            <a:extLst>
              <a:ext uri="{FF2B5EF4-FFF2-40B4-BE49-F238E27FC236}">
                <a16:creationId xmlns:a16="http://schemas.microsoft.com/office/drawing/2014/main" id="{05663573-3EF2-D9C1-36B6-6FAA887972A6}"/>
              </a:ext>
            </a:extLst>
          </p:cNvPr>
          <p:cNvPicPr>
            <a:picLocks noChangeAspect="1"/>
          </p:cNvPicPr>
          <p:nvPr/>
        </p:nvPicPr>
        <p:blipFill>
          <a:blip r:embed="rId2"/>
          <a:stretch>
            <a:fillRect/>
          </a:stretch>
        </p:blipFill>
        <p:spPr>
          <a:xfrm>
            <a:off x="2379170" y="2564368"/>
            <a:ext cx="6653300" cy="4004383"/>
          </a:xfrm>
          <a:prstGeom prst="rect">
            <a:avLst/>
          </a:prstGeom>
        </p:spPr>
      </p:pic>
    </p:spTree>
    <p:extLst>
      <p:ext uri="{BB962C8B-B14F-4D97-AF65-F5344CB8AC3E}">
        <p14:creationId xmlns:p14="http://schemas.microsoft.com/office/powerpoint/2010/main" val="713803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E5ABA5-7F54-0036-47FB-4F93B4B73ED2}"/>
              </a:ext>
            </a:extLst>
          </p:cNvPr>
          <p:cNvSpPr txBox="1"/>
          <p:nvPr/>
        </p:nvSpPr>
        <p:spPr>
          <a:xfrm>
            <a:off x="837422" y="661214"/>
            <a:ext cx="7205566" cy="646331"/>
          </a:xfrm>
          <a:prstGeom prst="rect">
            <a:avLst/>
          </a:prstGeom>
          <a:noFill/>
        </p:spPr>
        <p:txBody>
          <a:bodyPr wrap="square">
            <a:spAutoFit/>
          </a:bodyPr>
          <a:lstStyle/>
          <a:p>
            <a:r>
              <a:rPr lang="en-US" b="1" dirty="0"/>
              <a:t>06.Write a query to fetch the total number of dismissals by dismissal kinds where dismissal kind is not NA </a:t>
            </a:r>
            <a:endParaRPr lang="en-IN" b="1" dirty="0"/>
          </a:p>
        </p:txBody>
      </p:sp>
      <p:sp>
        <p:nvSpPr>
          <p:cNvPr id="5" name="TextBox 4">
            <a:extLst>
              <a:ext uri="{FF2B5EF4-FFF2-40B4-BE49-F238E27FC236}">
                <a16:creationId xmlns:a16="http://schemas.microsoft.com/office/drawing/2014/main" id="{A6A9D797-F741-E9AA-D854-EFE596D2C76E}"/>
              </a:ext>
            </a:extLst>
          </p:cNvPr>
          <p:cNvSpPr txBox="1"/>
          <p:nvPr/>
        </p:nvSpPr>
        <p:spPr>
          <a:xfrm>
            <a:off x="986711" y="2221773"/>
            <a:ext cx="6097554" cy="2862322"/>
          </a:xfrm>
          <a:prstGeom prst="rect">
            <a:avLst/>
          </a:prstGeom>
          <a:noFill/>
        </p:spPr>
        <p:txBody>
          <a:bodyPr wrap="square">
            <a:spAutoFit/>
          </a:bodyPr>
          <a:lstStyle/>
          <a:p>
            <a:r>
              <a:rPr lang="en-IN" dirty="0"/>
              <a:t>SELECT</a:t>
            </a:r>
          </a:p>
          <a:p>
            <a:r>
              <a:rPr lang="en-IN" dirty="0"/>
              <a:t>    </a:t>
            </a:r>
            <a:r>
              <a:rPr lang="en-IN" dirty="0" err="1"/>
              <a:t>dismissal_kind</a:t>
            </a:r>
            <a:r>
              <a:rPr lang="en-IN" dirty="0"/>
              <a:t>,</a:t>
            </a:r>
          </a:p>
          <a:p>
            <a:r>
              <a:rPr lang="en-IN" dirty="0"/>
              <a:t>    COUNT(*) AS </a:t>
            </a:r>
            <a:r>
              <a:rPr lang="en-IN" dirty="0" err="1"/>
              <a:t>total_dismissals</a:t>
            </a:r>
            <a:endParaRPr lang="en-IN" dirty="0"/>
          </a:p>
          <a:p>
            <a:r>
              <a:rPr lang="en-IN" dirty="0"/>
              <a:t>FROM</a:t>
            </a:r>
          </a:p>
          <a:p>
            <a:r>
              <a:rPr lang="en-IN" dirty="0"/>
              <a:t>    deliveries_v02</a:t>
            </a:r>
          </a:p>
          <a:p>
            <a:r>
              <a:rPr lang="en-IN" dirty="0"/>
              <a:t>WHERE</a:t>
            </a:r>
          </a:p>
          <a:p>
            <a:r>
              <a:rPr lang="en-IN" dirty="0"/>
              <a:t>    </a:t>
            </a:r>
            <a:r>
              <a:rPr lang="en-IN" dirty="0" err="1"/>
              <a:t>dismissal_kind</a:t>
            </a:r>
            <a:r>
              <a:rPr lang="en-IN" dirty="0"/>
              <a:t> IS NOT NULL</a:t>
            </a:r>
          </a:p>
          <a:p>
            <a:r>
              <a:rPr lang="en-IN" dirty="0"/>
              <a:t>    AND </a:t>
            </a:r>
            <a:r>
              <a:rPr lang="en-IN" dirty="0" err="1"/>
              <a:t>dismissal_kind</a:t>
            </a:r>
            <a:r>
              <a:rPr lang="en-IN" dirty="0"/>
              <a:t> &lt;&gt; 'NA'</a:t>
            </a:r>
          </a:p>
          <a:p>
            <a:r>
              <a:rPr lang="en-IN" dirty="0"/>
              <a:t>GROUP BY</a:t>
            </a:r>
          </a:p>
          <a:p>
            <a:r>
              <a:rPr lang="en-IN" dirty="0"/>
              <a:t>    </a:t>
            </a:r>
            <a:r>
              <a:rPr lang="en-IN" dirty="0" err="1"/>
              <a:t>dismissal_kind</a:t>
            </a:r>
            <a:r>
              <a:rPr lang="en-IN" dirty="0"/>
              <a:t>;</a:t>
            </a:r>
          </a:p>
        </p:txBody>
      </p:sp>
    </p:spTree>
    <p:extLst>
      <p:ext uri="{BB962C8B-B14F-4D97-AF65-F5344CB8AC3E}">
        <p14:creationId xmlns:p14="http://schemas.microsoft.com/office/powerpoint/2010/main" val="25716429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1C803-9AA5-89B9-B5CB-5B854C1497DB}"/>
              </a:ext>
            </a:extLst>
          </p:cNvPr>
          <p:cNvSpPr>
            <a:spLocks noGrp="1"/>
          </p:cNvSpPr>
          <p:nvPr>
            <p:ph type="title"/>
          </p:nvPr>
        </p:nvSpPr>
        <p:spPr/>
        <p:txBody>
          <a:bodyPr/>
          <a:lstStyle/>
          <a:p>
            <a:r>
              <a:rPr lang="en-US" b="1" dirty="0"/>
              <a:t>OUTPUT RESULT</a:t>
            </a:r>
            <a:endParaRPr lang="en-IN" b="1" dirty="0"/>
          </a:p>
        </p:txBody>
      </p:sp>
      <p:pic>
        <p:nvPicPr>
          <p:cNvPr id="4" name="Picture 3">
            <a:extLst>
              <a:ext uri="{FF2B5EF4-FFF2-40B4-BE49-F238E27FC236}">
                <a16:creationId xmlns:a16="http://schemas.microsoft.com/office/drawing/2014/main" id="{546F8357-AD1B-747E-9C22-5DE8F6062D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0703" y="2556113"/>
            <a:ext cx="4389500" cy="3779848"/>
          </a:xfrm>
          <a:prstGeom prst="rect">
            <a:avLst/>
          </a:prstGeom>
        </p:spPr>
      </p:pic>
    </p:spTree>
    <p:extLst>
      <p:ext uri="{BB962C8B-B14F-4D97-AF65-F5344CB8AC3E}">
        <p14:creationId xmlns:p14="http://schemas.microsoft.com/office/powerpoint/2010/main" val="28369967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22F6-466A-F7DD-76C7-673C4D4BDAEA}"/>
              </a:ext>
            </a:extLst>
          </p:cNvPr>
          <p:cNvSpPr>
            <a:spLocks noGrp="1"/>
          </p:cNvSpPr>
          <p:nvPr>
            <p:ph type="title"/>
          </p:nvPr>
        </p:nvSpPr>
        <p:spPr/>
        <p:txBody>
          <a:bodyPr/>
          <a:lstStyle/>
          <a:p>
            <a:r>
              <a:rPr lang="en-US" b="1" dirty="0"/>
              <a:t>Fetch the total number of dismissals</a:t>
            </a:r>
            <a:endParaRPr lang="en-IN" dirty="0"/>
          </a:p>
        </p:txBody>
      </p:sp>
      <p:pic>
        <p:nvPicPr>
          <p:cNvPr id="3" name="Picture 2">
            <a:extLst>
              <a:ext uri="{FF2B5EF4-FFF2-40B4-BE49-F238E27FC236}">
                <a16:creationId xmlns:a16="http://schemas.microsoft.com/office/drawing/2014/main" id="{BF6BD93B-854A-C5BF-EA72-30B67BD397C2}"/>
              </a:ext>
            </a:extLst>
          </p:cNvPr>
          <p:cNvPicPr>
            <a:picLocks noChangeAspect="1"/>
          </p:cNvPicPr>
          <p:nvPr/>
        </p:nvPicPr>
        <p:blipFill>
          <a:blip r:embed="rId2"/>
          <a:stretch>
            <a:fillRect/>
          </a:stretch>
        </p:blipFill>
        <p:spPr>
          <a:xfrm>
            <a:off x="2724402" y="2601691"/>
            <a:ext cx="6482769" cy="3901746"/>
          </a:xfrm>
          <a:prstGeom prst="rect">
            <a:avLst/>
          </a:prstGeom>
        </p:spPr>
      </p:pic>
    </p:spTree>
    <p:extLst>
      <p:ext uri="{BB962C8B-B14F-4D97-AF65-F5344CB8AC3E}">
        <p14:creationId xmlns:p14="http://schemas.microsoft.com/office/powerpoint/2010/main" val="31363913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C82C47-2CED-9143-56DA-406BB6B3BA41}"/>
              </a:ext>
            </a:extLst>
          </p:cNvPr>
          <p:cNvSpPr txBox="1"/>
          <p:nvPr/>
        </p:nvSpPr>
        <p:spPr>
          <a:xfrm>
            <a:off x="184279" y="401416"/>
            <a:ext cx="7690757" cy="646331"/>
          </a:xfrm>
          <a:prstGeom prst="rect">
            <a:avLst/>
          </a:prstGeom>
          <a:noFill/>
        </p:spPr>
        <p:txBody>
          <a:bodyPr wrap="square">
            <a:spAutoFit/>
          </a:bodyPr>
          <a:lstStyle/>
          <a:p>
            <a:r>
              <a:rPr lang="en-US" b="1" dirty="0"/>
              <a:t>07.Write a query to get the top 5 bowlers who conceded maximum extra runs from the deliveries table</a:t>
            </a:r>
            <a:endParaRPr lang="en-IN" b="1" dirty="0"/>
          </a:p>
        </p:txBody>
      </p:sp>
      <p:sp>
        <p:nvSpPr>
          <p:cNvPr id="5" name="TextBox 4">
            <a:extLst>
              <a:ext uri="{FF2B5EF4-FFF2-40B4-BE49-F238E27FC236}">
                <a16:creationId xmlns:a16="http://schemas.microsoft.com/office/drawing/2014/main" id="{FE60F306-BEE7-02E2-A72D-2ABB1283E33C}"/>
              </a:ext>
            </a:extLst>
          </p:cNvPr>
          <p:cNvSpPr txBox="1"/>
          <p:nvPr/>
        </p:nvSpPr>
        <p:spPr>
          <a:xfrm>
            <a:off x="744117" y="1997839"/>
            <a:ext cx="6097554" cy="2862322"/>
          </a:xfrm>
          <a:prstGeom prst="rect">
            <a:avLst/>
          </a:prstGeom>
          <a:noFill/>
        </p:spPr>
        <p:txBody>
          <a:bodyPr wrap="square">
            <a:spAutoFit/>
          </a:bodyPr>
          <a:lstStyle/>
          <a:p>
            <a:r>
              <a:rPr lang="en-US" dirty="0"/>
              <a:t>SELECT</a:t>
            </a:r>
          </a:p>
          <a:p>
            <a:r>
              <a:rPr lang="en-US" dirty="0"/>
              <a:t>    bowler,</a:t>
            </a:r>
          </a:p>
          <a:p>
            <a:r>
              <a:rPr lang="en-US" dirty="0"/>
              <a:t>    SUM(</a:t>
            </a:r>
            <a:r>
              <a:rPr lang="en-US" dirty="0" err="1"/>
              <a:t>extra_runs</a:t>
            </a:r>
            <a:r>
              <a:rPr lang="en-US" dirty="0"/>
              <a:t>) AS </a:t>
            </a:r>
            <a:r>
              <a:rPr lang="en-US" dirty="0" err="1"/>
              <a:t>total_extra_runs</a:t>
            </a:r>
            <a:endParaRPr lang="en-US" dirty="0"/>
          </a:p>
          <a:p>
            <a:r>
              <a:rPr lang="en-US" dirty="0"/>
              <a:t>FROM</a:t>
            </a:r>
          </a:p>
          <a:p>
            <a:r>
              <a:rPr lang="en-US" dirty="0"/>
              <a:t>    </a:t>
            </a:r>
            <a:r>
              <a:rPr lang="en-US" dirty="0" err="1"/>
              <a:t>ipl_balls</a:t>
            </a:r>
            <a:endParaRPr lang="en-US" dirty="0"/>
          </a:p>
          <a:p>
            <a:r>
              <a:rPr lang="en-US" dirty="0"/>
              <a:t>GROUP BY</a:t>
            </a:r>
          </a:p>
          <a:p>
            <a:r>
              <a:rPr lang="en-US" dirty="0"/>
              <a:t>    bowler</a:t>
            </a:r>
          </a:p>
          <a:p>
            <a:r>
              <a:rPr lang="en-US" dirty="0"/>
              <a:t>ORDER BY</a:t>
            </a:r>
          </a:p>
          <a:p>
            <a:r>
              <a:rPr lang="en-US" dirty="0"/>
              <a:t>    </a:t>
            </a:r>
            <a:r>
              <a:rPr lang="en-US" dirty="0" err="1"/>
              <a:t>total_extra_runs</a:t>
            </a:r>
            <a:r>
              <a:rPr lang="en-US" dirty="0"/>
              <a:t> DESC</a:t>
            </a:r>
          </a:p>
          <a:p>
            <a:r>
              <a:rPr lang="en-US" dirty="0"/>
              <a:t>LIMIT 5;</a:t>
            </a:r>
            <a:endParaRPr lang="en-IN" dirty="0"/>
          </a:p>
        </p:txBody>
      </p:sp>
    </p:spTree>
    <p:extLst>
      <p:ext uri="{BB962C8B-B14F-4D97-AF65-F5344CB8AC3E}">
        <p14:creationId xmlns:p14="http://schemas.microsoft.com/office/powerpoint/2010/main" val="7421368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C551C-A8E7-63FE-1A87-C5275CEF6DA9}"/>
              </a:ext>
            </a:extLst>
          </p:cNvPr>
          <p:cNvSpPr>
            <a:spLocks noGrp="1"/>
          </p:cNvSpPr>
          <p:nvPr>
            <p:ph type="title"/>
          </p:nvPr>
        </p:nvSpPr>
        <p:spPr/>
        <p:txBody>
          <a:bodyPr/>
          <a:lstStyle/>
          <a:p>
            <a:r>
              <a:rPr lang="en-US" b="1" dirty="0"/>
              <a:t>OUTPUT RESULT</a:t>
            </a:r>
            <a:endParaRPr lang="en-IN" b="1" dirty="0"/>
          </a:p>
        </p:txBody>
      </p:sp>
      <p:pic>
        <p:nvPicPr>
          <p:cNvPr id="4" name="Picture 3">
            <a:extLst>
              <a:ext uri="{FF2B5EF4-FFF2-40B4-BE49-F238E27FC236}">
                <a16:creationId xmlns:a16="http://schemas.microsoft.com/office/drawing/2014/main" id="{2DB62573-DCA6-BB81-8E0A-32D4D9DA57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535" y="2870606"/>
            <a:ext cx="5715812" cy="3362243"/>
          </a:xfrm>
          <a:prstGeom prst="rect">
            <a:avLst/>
          </a:prstGeom>
        </p:spPr>
      </p:pic>
    </p:spTree>
    <p:extLst>
      <p:ext uri="{BB962C8B-B14F-4D97-AF65-F5344CB8AC3E}">
        <p14:creationId xmlns:p14="http://schemas.microsoft.com/office/powerpoint/2010/main" val="1368605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DAA7-339B-C894-CC50-4A3D70EE2E85}"/>
              </a:ext>
            </a:extLst>
          </p:cNvPr>
          <p:cNvSpPr>
            <a:spLocks noGrp="1"/>
          </p:cNvSpPr>
          <p:nvPr>
            <p:ph type="title"/>
          </p:nvPr>
        </p:nvSpPr>
        <p:spPr/>
        <p:txBody>
          <a:bodyPr/>
          <a:lstStyle/>
          <a:p>
            <a:r>
              <a:rPr lang="en-US" sz="3200" b="1" dirty="0"/>
              <a:t>Top 5 bowlers who conceded maximum extra runs from the deliveries table</a:t>
            </a:r>
            <a:endParaRPr lang="en-IN" sz="3200" dirty="0"/>
          </a:p>
        </p:txBody>
      </p:sp>
      <p:pic>
        <p:nvPicPr>
          <p:cNvPr id="4" name="Picture 3">
            <a:extLst>
              <a:ext uri="{FF2B5EF4-FFF2-40B4-BE49-F238E27FC236}">
                <a16:creationId xmlns:a16="http://schemas.microsoft.com/office/drawing/2014/main" id="{7DC93753-7B42-C5C8-464E-B15A58FD543A}"/>
              </a:ext>
            </a:extLst>
          </p:cNvPr>
          <p:cNvPicPr>
            <a:picLocks noChangeAspect="1"/>
          </p:cNvPicPr>
          <p:nvPr/>
        </p:nvPicPr>
        <p:blipFill>
          <a:blip r:embed="rId2"/>
          <a:stretch>
            <a:fillRect/>
          </a:stretch>
        </p:blipFill>
        <p:spPr>
          <a:xfrm>
            <a:off x="2618717" y="2508383"/>
            <a:ext cx="6848442" cy="4116351"/>
          </a:xfrm>
          <a:prstGeom prst="rect">
            <a:avLst/>
          </a:prstGeom>
        </p:spPr>
      </p:pic>
    </p:spTree>
    <p:extLst>
      <p:ext uri="{BB962C8B-B14F-4D97-AF65-F5344CB8AC3E}">
        <p14:creationId xmlns:p14="http://schemas.microsoft.com/office/powerpoint/2010/main" val="2193881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C672B-84E8-5827-3E47-22CE3ABA7296}"/>
              </a:ext>
            </a:extLst>
          </p:cNvPr>
          <p:cNvSpPr>
            <a:spLocks noGrp="1"/>
          </p:cNvSpPr>
          <p:nvPr>
            <p:ph type="title"/>
          </p:nvPr>
        </p:nvSpPr>
        <p:spPr/>
        <p:txBody>
          <a:bodyPr/>
          <a:lstStyle/>
          <a:p>
            <a:r>
              <a:rPr lang="en-US" dirty="0"/>
              <a:t>CREATE TABLE COMMAND</a:t>
            </a:r>
            <a:endParaRPr lang="en-IN" dirty="0"/>
          </a:p>
        </p:txBody>
      </p:sp>
      <p:sp>
        <p:nvSpPr>
          <p:cNvPr id="3" name="TextBox 2">
            <a:extLst>
              <a:ext uri="{FF2B5EF4-FFF2-40B4-BE49-F238E27FC236}">
                <a16:creationId xmlns:a16="http://schemas.microsoft.com/office/drawing/2014/main" id="{D9A0B939-5CC8-707C-780C-E5B60A6B3E99}"/>
              </a:ext>
            </a:extLst>
          </p:cNvPr>
          <p:cNvSpPr txBox="1"/>
          <p:nvPr/>
        </p:nvSpPr>
        <p:spPr>
          <a:xfrm>
            <a:off x="998376" y="2127380"/>
            <a:ext cx="4786604" cy="4185761"/>
          </a:xfrm>
          <a:prstGeom prst="rect">
            <a:avLst/>
          </a:prstGeom>
          <a:noFill/>
        </p:spPr>
        <p:txBody>
          <a:bodyPr wrap="square" rtlCol="0">
            <a:spAutoFit/>
          </a:bodyPr>
          <a:lstStyle/>
          <a:p>
            <a:r>
              <a:rPr lang="en-IN" sz="1400" b="1" dirty="0"/>
              <a:t>CREATE TABLE </a:t>
            </a:r>
            <a:r>
              <a:rPr lang="en-IN" sz="1400" b="1" dirty="0" err="1"/>
              <a:t>ipl_balls</a:t>
            </a:r>
            <a:r>
              <a:rPr lang="en-IN" sz="1400" b="1" dirty="0"/>
              <a:t> (</a:t>
            </a:r>
          </a:p>
          <a:p>
            <a:r>
              <a:rPr lang="en-IN" sz="1400" b="1" dirty="0"/>
              <a:t>    id INT,</a:t>
            </a:r>
          </a:p>
          <a:p>
            <a:r>
              <a:rPr lang="en-IN" sz="1400" b="1" dirty="0"/>
              <a:t>    inning INT,</a:t>
            </a:r>
          </a:p>
          <a:p>
            <a:r>
              <a:rPr lang="en-IN" sz="1400" b="1" dirty="0"/>
              <a:t>    over INT,</a:t>
            </a:r>
          </a:p>
          <a:p>
            <a:r>
              <a:rPr lang="en-IN" sz="1400" b="1" dirty="0"/>
              <a:t>    ball INT,</a:t>
            </a:r>
          </a:p>
          <a:p>
            <a:r>
              <a:rPr lang="en-IN" sz="1400" b="1" dirty="0"/>
              <a:t>    batsman VARCHAR(255),</a:t>
            </a:r>
          </a:p>
          <a:p>
            <a:r>
              <a:rPr lang="en-IN" sz="1400" b="1" dirty="0"/>
              <a:t>    </a:t>
            </a:r>
            <a:r>
              <a:rPr lang="en-IN" sz="1400" b="1" dirty="0" err="1"/>
              <a:t>non_striker</a:t>
            </a:r>
            <a:r>
              <a:rPr lang="en-IN" sz="1400" b="1" dirty="0"/>
              <a:t> VARCHAR(255),</a:t>
            </a:r>
          </a:p>
          <a:p>
            <a:r>
              <a:rPr lang="en-IN" sz="1400" b="1" dirty="0"/>
              <a:t>    bowler VARCHAR(255),</a:t>
            </a:r>
          </a:p>
          <a:p>
            <a:r>
              <a:rPr lang="en-IN" sz="1400" b="1" dirty="0"/>
              <a:t>    </a:t>
            </a:r>
            <a:r>
              <a:rPr lang="en-IN" sz="1400" b="1" dirty="0" err="1"/>
              <a:t>batsman_runs</a:t>
            </a:r>
            <a:r>
              <a:rPr lang="en-IN" sz="1400" b="1" dirty="0"/>
              <a:t> INT,</a:t>
            </a:r>
          </a:p>
          <a:p>
            <a:r>
              <a:rPr lang="en-IN" sz="1400" b="1" dirty="0"/>
              <a:t>    </a:t>
            </a:r>
            <a:r>
              <a:rPr lang="en-IN" sz="1400" b="1" dirty="0" err="1"/>
              <a:t>extra_runs</a:t>
            </a:r>
            <a:r>
              <a:rPr lang="en-IN" sz="1400" b="1" dirty="0"/>
              <a:t> INT,</a:t>
            </a:r>
          </a:p>
          <a:p>
            <a:r>
              <a:rPr lang="en-IN" sz="1400" b="1" dirty="0"/>
              <a:t>    </a:t>
            </a:r>
            <a:r>
              <a:rPr lang="en-IN" sz="1400" b="1" dirty="0" err="1"/>
              <a:t>total_runs</a:t>
            </a:r>
            <a:r>
              <a:rPr lang="en-IN" sz="1400" b="1" dirty="0"/>
              <a:t> INT,</a:t>
            </a:r>
          </a:p>
          <a:p>
            <a:r>
              <a:rPr lang="en-IN" sz="1400" b="1" dirty="0"/>
              <a:t>    </a:t>
            </a:r>
            <a:r>
              <a:rPr lang="en-IN" sz="1400" b="1" dirty="0" err="1"/>
              <a:t>is_wicket</a:t>
            </a:r>
            <a:r>
              <a:rPr lang="en-IN" sz="1400" b="1" dirty="0"/>
              <a:t> INT,</a:t>
            </a:r>
          </a:p>
          <a:p>
            <a:r>
              <a:rPr lang="en-IN" sz="1400" b="1" dirty="0"/>
              <a:t>    </a:t>
            </a:r>
            <a:r>
              <a:rPr lang="en-IN" sz="1400" b="1" dirty="0" err="1"/>
              <a:t>dismissal_kind</a:t>
            </a:r>
            <a:r>
              <a:rPr lang="en-IN" sz="1400" b="1" dirty="0"/>
              <a:t> VARCHAR(255),</a:t>
            </a:r>
          </a:p>
          <a:p>
            <a:r>
              <a:rPr lang="en-IN" sz="1400" b="1" dirty="0"/>
              <a:t>    </a:t>
            </a:r>
            <a:r>
              <a:rPr lang="en-IN" sz="1400" b="1" dirty="0" err="1"/>
              <a:t>player_dismissed</a:t>
            </a:r>
            <a:r>
              <a:rPr lang="en-IN" sz="1400" b="1" dirty="0"/>
              <a:t> VARCHAR(255),</a:t>
            </a:r>
          </a:p>
          <a:p>
            <a:r>
              <a:rPr lang="en-IN" sz="1400" b="1" dirty="0"/>
              <a:t>    fielder VARCHAR(255),</a:t>
            </a:r>
          </a:p>
          <a:p>
            <a:r>
              <a:rPr lang="en-IN" sz="1400" b="1" dirty="0"/>
              <a:t>    </a:t>
            </a:r>
            <a:r>
              <a:rPr lang="en-IN" sz="1400" b="1" dirty="0" err="1"/>
              <a:t>extras_type</a:t>
            </a:r>
            <a:r>
              <a:rPr lang="en-IN" sz="1400" b="1" dirty="0"/>
              <a:t> VARCHAR(255),</a:t>
            </a:r>
          </a:p>
          <a:p>
            <a:r>
              <a:rPr lang="en-IN" sz="1400" b="1" dirty="0"/>
              <a:t>    </a:t>
            </a:r>
            <a:r>
              <a:rPr lang="en-IN" sz="1400" b="1" dirty="0" err="1"/>
              <a:t>batting_team</a:t>
            </a:r>
            <a:r>
              <a:rPr lang="en-IN" sz="1400" b="1" dirty="0"/>
              <a:t> VARCHAR(255),</a:t>
            </a:r>
          </a:p>
          <a:p>
            <a:r>
              <a:rPr lang="en-IN" sz="1400" b="1" dirty="0"/>
              <a:t>    </a:t>
            </a:r>
            <a:r>
              <a:rPr lang="en-IN" sz="1400" b="1" dirty="0" err="1"/>
              <a:t>bowling_team</a:t>
            </a:r>
            <a:r>
              <a:rPr lang="en-IN" sz="1400" b="1" dirty="0"/>
              <a:t> VARCHAR(255)</a:t>
            </a:r>
          </a:p>
          <a:p>
            <a:r>
              <a:rPr lang="en-IN" sz="1400" b="1" dirty="0"/>
              <a:t>);</a:t>
            </a:r>
          </a:p>
        </p:txBody>
      </p:sp>
      <p:sp>
        <p:nvSpPr>
          <p:cNvPr id="4" name="TextBox 3">
            <a:extLst>
              <a:ext uri="{FF2B5EF4-FFF2-40B4-BE49-F238E27FC236}">
                <a16:creationId xmlns:a16="http://schemas.microsoft.com/office/drawing/2014/main" id="{09F00454-9798-2ECC-C2A9-ADDEE057F8FF}"/>
              </a:ext>
            </a:extLst>
          </p:cNvPr>
          <p:cNvSpPr txBox="1"/>
          <p:nvPr/>
        </p:nvSpPr>
        <p:spPr>
          <a:xfrm>
            <a:off x="7557796" y="2164702"/>
            <a:ext cx="3872204" cy="4185761"/>
          </a:xfrm>
          <a:prstGeom prst="rect">
            <a:avLst/>
          </a:prstGeom>
          <a:noFill/>
        </p:spPr>
        <p:txBody>
          <a:bodyPr wrap="square" rtlCol="0">
            <a:spAutoFit/>
          </a:bodyPr>
          <a:lstStyle/>
          <a:p>
            <a:r>
              <a:rPr lang="en-IN" sz="1400" b="1" dirty="0"/>
              <a:t>CREATE TABLE </a:t>
            </a:r>
            <a:r>
              <a:rPr lang="en-IN" sz="1400" b="1" dirty="0" err="1"/>
              <a:t>ipl_matches</a:t>
            </a:r>
            <a:r>
              <a:rPr lang="en-IN" sz="1400" b="1" dirty="0"/>
              <a:t> (</a:t>
            </a:r>
          </a:p>
          <a:p>
            <a:r>
              <a:rPr lang="en-IN" sz="1400" b="1" dirty="0"/>
              <a:t>    id INT,</a:t>
            </a:r>
          </a:p>
          <a:p>
            <a:r>
              <a:rPr lang="en-IN" sz="1400" b="1" dirty="0"/>
              <a:t>    city VARCHAR(255),</a:t>
            </a:r>
          </a:p>
          <a:p>
            <a:r>
              <a:rPr lang="en-IN" sz="1400" b="1" dirty="0"/>
              <a:t>    </a:t>
            </a:r>
            <a:r>
              <a:rPr lang="en-IN" sz="1400" b="1" dirty="0" err="1"/>
              <a:t>match_date</a:t>
            </a:r>
            <a:r>
              <a:rPr lang="en-IN" sz="1400" b="1" dirty="0"/>
              <a:t> DATE,</a:t>
            </a:r>
          </a:p>
          <a:p>
            <a:r>
              <a:rPr lang="en-IN" sz="1400" b="1" dirty="0"/>
              <a:t>    </a:t>
            </a:r>
            <a:r>
              <a:rPr lang="en-IN" sz="1400" b="1" dirty="0" err="1"/>
              <a:t>player_of_match</a:t>
            </a:r>
            <a:r>
              <a:rPr lang="en-IN" sz="1400" b="1" dirty="0"/>
              <a:t> VARCHAR(255),</a:t>
            </a:r>
          </a:p>
          <a:p>
            <a:r>
              <a:rPr lang="en-IN" sz="1400" b="1" dirty="0"/>
              <a:t>    venue VARCHAR(255),</a:t>
            </a:r>
          </a:p>
          <a:p>
            <a:r>
              <a:rPr lang="en-IN" sz="1400" b="1" dirty="0"/>
              <a:t>    </a:t>
            </a:r>
            <a:r>
              <a:rPr lang="en-IN" sz="1400" b="1" dirty="0" err="1"/>
              <a:t>neutral_venue</a:t>
            </a:r>
            <a:r>
              <a:rPr lang="en-IN" sz="1400" b="1" dirty="0"/>
              <a:t> BOOLEAN,</a:t>
            </a:r>
          </a:p>
          <a:p>
            <a:r>
              <a:rPr lang="en-IN" sz="1400" b="1" dirty="0"/>
              <a:t>    team1 VARCHAR(255),</a:t>
            </a:r>
          </a:p>
          <a:p>
            <a:r>
              <a:rPr lang="en-IN" sz="1400" b="1" dirty="0"/>
              <a:t>    team2 VARCHAR(255),</a:t>
            </a:r>
          </a:p>
          <a:p>
            <a:r>
              <a:rPr lang="en-IN" sz="1400" b="1" dirty="0"/>
              <a:t>    </a:t>
            </a:r>
            <a:r>
              <a:rPr lang="en-IN" sz="1400" b="1" dirty="0" err="1"/>
              <a:t>toss_winner</a:t>
            </a:r>
            <a:r>
              <a:rPr lang="en-IN" sz="1400" b="1" dirty="0"/>
              <a:t> VARCHAR(255),</a:t>
            </a:r>
          </a:p>
          <a:p>
            <a:r>
              <a:rPr lang="en-IN" sz="1400" b="1" dirty="0"/>
              <a:t>    </a:t>
            </a:r>
            <a:r>
              <a:rPr lang="en-IN" sz="1400" b="1" dirty="0" err="1"/>
              <a:t>toss_decision</a:t>
            </a:r>
            <a:r>
              <a:rPr lang="en-IN" sz="1400" b="1" dirty="0"/>
              <a:t> VARCHAR(50),</a:t>
            </a:r>
          </a:p>
          <a:p>
            <a:r>
              <a:rPr lang="en-IN" sz="1400" b="1" dirty="0"/>
              <a:t>    winner VARCHAR(255),</a:t>
            </a:r>
          </a:p>
          <a:p>
            <a:r>
              <a:rPr lang="en-IN" sz="1400" b="1" dirty="0"/>
              <a:t>    result VARCHAR(50),</a:t>
            </a:r>
          </a:p>
          <a:p>
            <a:r>
              <a:rPr lang="en-IN" sz="1400" b="1" dirty="0"/>
              <a:t>    </a:t>
            </a:r>
            <a:r>
              <a:rPr lang="en-IN" sz="1400" b="1" dirty="0" err="1"/>
              <a:t>result_margin</a:t>
            </a:r>
            <a:r>
              <a:rPr lang="en-IN" sz="1400" b="1" dirty="0"/>
              <a:t> VARCHAR(50),</a:t>
            </a:r>
          </a:p>
          <a:p>
            <a:r>
              <a:rPr lang="en-IN" sz="1400" b="1" dirty="0"/>
              <a:t>    eliminator VARCHAR(50),</a:t>
            </a:r>
          </a:p>
          <a:p>
            <a:r>
              <a:rPr lang="en-IN" sz="1400" b="1" dirty="0"/>
              <a:t>    method VARCHAR(50),</a:t>
            </a:r>
          </a:p>
          <a:p>
            <a:r>
              <a:rPr lang="en-IN" sz="1400" b="1" dirty="0"/>
              <a:t>    umpire1 VARCHAR(255),</a:t>
            </a:r>
          </a:p>
          <a:p>
            <a:r>
              <a:rPr lang="en-IN" sz="1400" b="1" dirty="0"/>
              <a:t>    umpire2 VARCHAR(255)</a:t>
            </a:r>
          </a:p>
          <a:p>
            <a:r>
              <a:rPr lang="en-IN" sz="1400" b="1" dirty="0"/>
              <a:t>);</a:t>
            </a:r>
          </a:p>
        </p:txBody>
      </p:sp>
    </p:spTree>
    <p:extLst>
      <p:ext uri="{BB962C8B-B14F-4D97-AF65-F5344CB8AC3E}">
        <p14:creationId xmlns:p14="http://schemas.microsoft.com/office/powerpoint/2010/main" val="12611663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BF5801-887C-49EE-2BAA-D1CBC796339C}"/>
              </a:ext>
            </a:extLst>
          </p:cNvPr>
          <p:cNvSpPr txBox="1"/>
          <p:nvPr/>
        </p:nvSpPr>
        <p:spPr>
          <a:xfrm>
            <a:off x="678802" y="701456"/>
            <a:ext cx="8446536" cy="923330"/>
          </a:xfrm>
          <a:prstGeom prst="rect">
            <a:avLst/>
          </a:prstGeom>
          <a:noFill/>
        </p:spPr>
        <p:txBody>
          <a:bodyPr wrap="square">
            <a:spAutoFit/>
          </a:bodyPr>
          <a:lstStyle/>
          <a:p>
            <a:r>
              <a:rPr lang="en-US" b="1" dirty="0"/>
              <a:t>08.Write a query to create a table named deliveries_v03 with all the columns of deliveries_v02 table and two additional column (named venue and </a:t>
            </a:r>
            <a:r>
              <a:rPr lang="en-US" b="1" dirty="0" err="1"/>
              <a:t>match_date</a:t>
            </a:r>
            <a:r>
              <a:rPr lang="en-US" b="1" dirty="0"/>
              <a:t>) of venue and date from table matches </a:t>
            </a:r>
            <a:endParaRPr lang="en-IN" b="1" dirty="0"/>
          </a:p>
        </p:txBody>
      </p:sp>
      <p:sp>
        <p:nvSpPr>
          <p:cNvPr id="5" name="TextBox 4">
            <a:extLst>
              <a:ext uri="{FF2B5EF4-FFF2-40B4-BE49-F238E27FC236}">
                <a16:creationId xmlns:a16="http://schemas.microsoft.com/office/drawing/2014/main" id="{98AD5FB1-E4A1-E0FD-A2E7-1F1A1477299A}"/>
              </a:ext>
            </a:extLst>
          </p:cNvPr>
          <p:cNvSpPr txBox="1"/>
          <p:nvPr/>
        </p:nvSpPr>
        <p:spPr>
          <a:xfrm>
            <a:off x="837423" y="2345991"/>
            <a:ext cx="6097554" cy="3416320"/>
          </a:xfrm>
          <a:prstGeom prst="rect">
            <a:avLst/>
          </a:prstGeom>
          <a:noFill/>
        </p:spPr>
        <p:txBody>
          <a:bodyPr wrap="square">
            <a:spAutoFit/>
          </a:bodyPr>
          <a:lstStyle/>
          <a:p>
            <a:r>
              <a:rPr lang="en-IN" dirty="0"/>
              <a:t>CREATE TABLE deliveries_v03 AS</a:t>
            </a:r>
          </a:p>
          <a:p>
            <a:r>
              <a:rPr lang="en-IN" dirty="0"/>
              <a:t>SELECT</a:t>
            </a:r>
          </a:p>
          <a:p>
            <a:r>
              <a:rPr lang="en-IN" dirty="0"/>
              <a:t>    a.*,</a:t>
            </a:r>
          </a:p>
          <a:p>
            <a:r>
              <a:rPr lang="en-IN" dirty="0"/>
              <a:t>    </a:t>
            </a:r>
            <a:r>
              <a:rPr lang="en-IN" dirty="0" err="1"/>
              <a:t>b.venue</a:t>
            </a:r>
            <a:r>
              <a:rPr lang="en-IN" dirty="0"/>
              <a:t>,</a:t>
            </a:r>
          </a:p>
          <a:p>
            <a:r>
              <a:rPr lang="en-IN" dirty="0"/>
              <a:t>    b."</a:t>
            </a:r>
            <a:r>
              <a:rPr lang="en-IN" dirty="0" err="1"/>
              <a:t>match_date</a:t>
            </a:r>
            <a:r>
              <a:rPr lang="en-IN" dirty="0"/>
              <a:t>" AS </a:t>
            </a:r>
            <a:r>
              <a:rPr lang="en-IN" dirty="0" err="1"/>
              <a:t>match_date</a:t>
            </a:r>
            <a:endParaRPr lang="en-IN" dirty="0"/>
          </a:p>
          <a:p>
            <a:r>
              <a:rPr lang="en-IN" dirty="0"/>
              <a:t>FROM</a:t>
            </a:r>
          </a:p>
          <a:p>
            <a:r>
              <a:rPr lang="en-IN" dirty="0"/>
              <a:t>    deliveries_v02 AS a</a:t>
            </a:r>
          </a:p>
          <a:p>
            <a:r>
              <a:rPr lang="en-IN" dirty="0"/>
              <a:t>LEFT JOIN</a:t>
            </a:r>
          </a:p>
          <a:p>
            <a:r>
              <a:rPr lang="en-IN" dirty="0"/>
              <a:t>    "</a:t>
            </a:r>
            <a:r>
              <a:rPr lang="en-IN" dirty="0" err="1"/>
              <a:t>ipl_matches</a:t>
            </a:r>
            <a:r>
              <a:rPr lang="en-IN" dirty="0"/>
              <a:t>" AS b ON a.id = b.id;</a:t>
            </a:r>
          </a:p>
          <a:p>
            <a:endParaRPr lang="en-IN" dirty="0"/>
          </a:p>
          <a:p>
            <a:r>
              <a:rPr lang="en-IN" dirty="0"/>
              <a:t>SELECT * FROM deliveries_v03;</a:t>
            </a:r>
          </a:p>
          <a:p>
            <a:endParaRPr lang="en-IN" dirty="0"/>
          </a:p>
        </p:txBody>
      </p:sp>
    </p:spTree>
    <p:extLst>
      <p:ext uri="{BB962C8B-B14F-4D97-AF65-F5344CB8AC3E}">
        <p14:creationId xmlns:p14="http://schemas.microsoft.com/office/powerpoint/2010/main" val="40300425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31247-B277-025E-3027-60F7074F2938}"/>
              </a:ext>
            </a:extLst>
          </p:cNvPr>
          <p:cNvSpPr>
            <a:spLocks noGrp="1"/>
          </p:cNvSpPr>
          <p:nvPr>
            <p:ph type="title"/>
          </p:nvPr>
        </p:nvSpPr>
        <p:spPr/>
        <p:txBody>
          <a:bodyPr/>
          <a:lstStyle/>
          <a:p>
            <a:r>
              <a:rPr lang="en-US" b="1" dirty="0"/>
              <a:t>OUTPUT RESULT</a:t>
            </a:r>
            <a:endParaRPr lang="en-IN" b="1" dirty="0"/>
          </a:p>
        </p:txBody>
      </p:sp>
      <p:pic>
        <p:nvPicPr>
          <p:cNvPr id="4" name="Picture 3">
            <a:extLst>
              <a:ext uri="{FF2B5EF4-FFF2-40B4-BE49-F238E27FC236}">
                <a16:creationId xmlns:a16="http://schemas.microsoft.com/office/drawing/2014/main" id="{0D51FA93-F234-A0BD-AB00-43C0B270E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261" y="2486840"/>
            <a:ext cx="10135478" cy="3619814"/>
          </a:xfrm>
          <a:prstGeom prst="rect">
            <a:avLst/>
          </a:prstGeom>
        </p:spPr>
      </p:pic>
    </p:spTree>
    <p:extLst>
      <p:ext uri="{BB962C8B-B14F-4D97-AF65-F5344CB8AC3E}">
        <p14:creationId xmlns:p14="http://schemas.microsoft.com/office/powerpoint/2010/main" val="21820720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10A37F-72DC-35EF-6C4B-7CAA6BBE52C9}"/>
              </a:ext>
            </a:extLst>
          </p:cNvPr>
          <p:cNvSpPr txBox="1"/>
          <p:nvPr/>
        </p:nvSpPr>
        <p:spPr>
          <a:xfrm>
            <a:off x="137627" y="541375"/>
            <a:ext cx="8894406" cy="646331"/>
          </a:xfrm>
          <a:prstGeom prst="rect">
            <a:avLst/>
          </a:prstGeom>
          <a:noFill/>
        </p:spPr>
        <p:txBody>
          <a:bodyPr wrap="square">
            <a:spAutoFit/>
          </a:bodyPr>
          <a:lstStyle/>
          <a:p>
            <a:r>
              <a:rPr lang="en-US" b="1" dirty="0"/>
              <a:t>09.Write a query to fetch the total runs scored for each venue and order it in the descending order of total runs scored.</a:t>
            </a:r>
            <a:endParaRPr lang="en-IN" b="1" dirty="0"/>
          </a:p>
        </p:txBody>
      </p:sp>
      <p:sp>
        <p:nvSpPr>
          <p:cNvPr id="7" name="TextBox 6">
            <a:extLst>
              <a:ext uri="{FF2B5EF4-FFF2-40B4-BE49-F238E27FC236}">
                <a16:creationId xmlns:a16="http://schemas.microsoft.com/office/drawing/2014/main" id="{D49BFCF1-CB69-253E-C937-DA7998C0F617}"/>
              </a:ext>
            </a:extLst>
          </p:cNvPr>
          <p:cNvSpPr txBox="1"/>
          <p:nvPr/>
        </p:nvSpPr>
        <p:spPr>
          <a:xfrm>
            <a:off x="501521" y="2378935"/>
            <a:ext cx="7466822" cy="2585323"/>
          </a:xfrm>
          <a:prstGeom prst="rect">
            <a:avLst/>
          </a:prstGeom>
          <a:noFill/>
        </p:spPr>
        <p:txBody>
          <a:bodyPr wrap="square">
            <a:spAutoFit/>
          </a:bodyPr>
          <a:lstStyle/>
          <a:p>
            <a:r>
              <a:rPr lang="en-IN" dirty="0"/>
              <a:t>SELECT</a:t>
            </a:r>
          </a:p>
          <a:p>
            <a:r>
              <a:rPr lang="en-IN" dirty="0"/>
              <a:t>    venue,</a:t>
            </a:r>
          </a:p>
          <a:p>
            <a:r>
              <a:rPr lang="en-IN" dirty="0"/>
              <a:t>    SUM(</a:t>
            </a:r>
            <a:r>
              <a:rPr lang="en-IN" dirty="0" err="1"/>
              <a:t>total_runs</a:t>
            </a:r>
            <a:r>
              <a:rPr lang="en-IN" dirty="0"/>
              <a:t>) AS </a:t>
            </a:r>
            <a:r>
              <a:rPr lang="en-IN" dirty="0" err="1"/>
              <a:t>total_runs_scored</a:t>
            </a:r>
            <a:endParaRPr lang="en-IN" dirty="0"/>
          </a:p>
          <a:p>
            <a:r>
              <a:rPr lang="en-IN" dirty="0"/>
              <a:t>FROM</a:t>
            </a:r>
          </a:p>
          <a:p>
            <a:r>
              <a:rPr lang="en-IN" dirty="0"/>
              <a:t>    deliveries_v03</a:t>
            </a:r>
          </a:p>
          <a:p>
            <a:r>
              <a:rPr lang="en-IN" dirty="0"/>
              <a:t>GROUP BY</a:t>
            </a:r>
          </a:p>
          <a:p>
            <a:r>
              <a:rPr lang="en-IN" dirty="0"/>
              <a:t>    venue</a:t>
            </a:r>
          </a:p>
          <a:p>
            <a:r>
              <a:rPr lang="en-IN" dirty="0"/>
              <a:t>ORDER BY</a:t>
            </a:r>
          </a:p>
          <a:p>
            <a:r>
              <a:rPr lang="en-IN" dirty="0"/>
              <a:t>    </a:t>
            </a:r>
            <a:r>
              <a:rPr lang="en-IN" dirty="0" err="1"/>
              <a:t>total_runs_scored</a:t>
            </a:r>
            <a:r>
              <a:rPr lang="en-IN" dirty="0"/>
              <a:t> DESC;</a:t>
            </a:r>
          </a:p>
        </p:txBody>
      </p:sp>
    </p:spTree>
    <p:extLst>
      <p:ext uri="{BB962C8B-B14F-4D97-AF65-F5344CB8AC3E}">
        <p14:creationId xmlns:p14="http://schemas.microsoft.com/office/powerpoint/2010/main" val="3767703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DCEE7-C712-2B51-0672-4B4B52128DCE}"/>
              </a:ext>
            </a:extLst>
          </p:cNvPr>
          <p:cNvSpPr>
            <a:spLocks noGrp="1"/>
          </p:cNvSpPr>
          <p:nvPr>
            <p:ph type="title"/>
          </p:nvPr>
        </p:nvSpPr>
        <p:spPr/>
        <p:txBody>
          <a:bodyPr/>
          <a:lstStyle/>
          <a:p>
            <a:r>
              <a:rPr lang="en-US" b="1" dirty="0"/>
              <a:t>OUTPUT RESULT</a:t>
            </a:r>
            <a:endParaRPr lang="en-IN" b="1" dirty="0"/>
          </a:p>
        </p:txBody>
      </p:sp>
      <p:pic>
        <p:nvPicPr>
          <p:cNvPr id="4" name="Picture 3">
            <a:extLst>
              <a:ext uri="{FF2B5EF4-FFF2-40B4-BE49-F238E27FC236}">
                <a16:creationId xmlns:a16="http://schemas.microsoft.com/office/drawing/2014/main" id="{83553BB3-9F9D-7ED9-2D85-1921044D78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1660" y="2320035"/>
            <a:ext cx="4879826" cy="4322556"/>
          </a:xfrm>
          <a:prstGeom prst="rect">
            <a:avLst/>
          </a:prstGeom>
        </p:spPr>
      </p:pic>
    </p:spTree>
    <p:extLst>
      <p:ext uri="{BB962C8B-B14F-4D97-AF65-F5344CB8AC3E}">
        <p14:creationId xmlns:p14="http://schemas.microsoft.com/office/powerpoint/2010/main" val="35834642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30B13-9096-7D39-F5E1-1656046F3372}"/>
              </a:ext>
            </a:extLst>
          </p:cNvPr>
          <p:cNvSpPr>
            <a:spLocks noGrp="1"/>
          </p:cNvSpPr>
          <p:nvPr>
            <p:ph type="title"/>
          </p:nvPr>
        </p:nvSpPr>
        <p:spPr/>
        <p:txBody>
          <a:bodyPr/>
          <a:lstStyle/>
          <a:p>
            <a:r>
              <a:rPr lang="en-US" dirty="0"/>
              <a:t>Total runs scored for each venue </a:t>
            </a:r>
            <a:endParaRPr lang="en-IN" dirty="0"/>
          </a:p>
        </p:txBody>
      </p:sp>
      <p:pic>
        <p:nvPicPr>
          <p:cNvPr id="3" name="Picture 2">
            <a:extLst>
              <a:ext uri="{FF2B5EF4-FFF2-40B4-BE49-F238E27FC236}">
                <a16:creationId xmlns:a16="http://schemas.microsoft.com/office/drawing/2014/main" id="{2BA9D3C6-95F8-D8C6-CD43-317041EA74B1}"/>
              </a:ext>
            </a:extLst>
          </p:cNvPr>
          <p:cNvPicPr>
            <a:picLocks noChangeAspect="1"/>
          </p:cNvPicPr>
          <p:nvPr/>
        </p:nvPicPr>
        <p:blipFill>
          <a:blip r:embed="rId2"/>
          <a:stretch>
            <a:fillRect/>
          </a:stretch>
        </p:blipFill>
        <p:spPr>
          <a:xfrm>
            <a:off x="2935867" y="2355227"/>
            <a:ext cx="6980500" cy="4362813"/>
          </a:xfrm>
          <a:prstGeom prst="rect">
            <a:avLst/>
          </a:prstGeom>
        </p:spPr>
      </p:pic>
    </p:spTree>
    <p:extLst>
      <p:ext uri="{BB962C8B-B14F-4D97-AF65-F5344CB8AC3E}">
        <p14:creationId xmlns:p14="http://schemas.microsoft.com/office/powerpoint/2010/main" val="18191332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1E0DD1-E30F-9227-D7AB-D9D91D47142C}"/>
              </a:ext>
            </a:extLst>
          </p:cNvPr>
          <p:cNvSpPr txBox="1"/>
          <p:nvPr/>
        </p:nvSpPr>
        <p:spPr>
          <a:xfrm>
            <a:off x="305578" y="466730"/>
            <a:ext cx="8409214" cy="923330"/>
          </a:xfrm>
          <a:prstGeom prst="rect">
            <a:avLst/>
          </a:prstGeom>
          <a:noFill/>
        </p:spPr>
        <p:txBody>
          <a:bodyPr wrap="square">
            <a:spAutoFit/>
          </a:bodyPr>
          <a:lstStyle/>
          <a:p>
            <a:r>
              <a:rPr lang="en-US" b="1" dirty="0"/>
              <a:t>10.Write a query to fetch the year-wise total runs scored at Eden Gardens and order it in the</a:t>
            </a:r>
          </a:p>
          <a:p>
            <a:r>
              <a:rPr lang="en-US" b="1" dirty="0"/>
              <a:t>descending order of total runs scored.</a:t>
            </a:r>
            <a:endParaRPr lang="en-IN" b="1" dirty="0"/>
          </a:p>
        </p:txBody>
      </p:sp>
      <p:sp>
        <p:nvSpPr>
          <p:cNvPr id="5" name="TextBox 4">
            <a:extLst>
              <a:ext uri="{FF2B5EF4-FFF2-40B4-BE49-F238E27FC236}">
                <a16:creationId xmlns:a16="http://schemas.microsoft.com/office/drawing/2014/main" id="{57BD4C64-5A8B-B7BB-A398-EA580FA55DE3}"/>
              </a:ext>
            </a:extLst>
          </p:cNvPr>
          <p:cNvSpPr txBox="1"/>
          <p:nvPr/>
        </p:nvSpPr>
        <p:spPr>
          <a:xfrm>
            <a:off x="408215" y="2092605"/>
            <a:ext cx="6097554" cy="3139321"/>
          </a:xfrm>
          <a:prstGeom prst="rect">
            <a:avLst/>
          </a:prstGeom>
          <a:noFill/>
        </p:spPr>
        <p:txBody>
          <a:bodyPr wrap="square">
            <a:spAutoFit/>
          </a:bodyPr>
          <a:lstStyle/>
          <a:p>
            <a:r>
              <a:rPr lang="en-IN" dirty="0"/>
              <a:t>SELECT</a:t>
            </a:r>
          </a:p>
          <a:p>
            <a:r>
              <a:rPr lang="en-IN" dirty="0"/>
              <a:t>    EXTRACT(YEAR FROM "</a:t>
            </a:r>
            <a:r>
              <a:rPr lang="en-IN" dirty="0" err="1"/>
              <a:t>match_date</a:t>
            </a:r>
            <a:r>
              <a:rPr lang="en-IN" dirty="0"/>
              <a:t>") AS year,</a:t>
            </a:r>
          </a:p>
          <a:p>
            <a:r>
              <a:rPr lang="en-IN" dirty="0"/>
              <a:t>    SUM(</a:t>
            </a:r>
            <a:r>
              <a:rPr lang="en-IN" dirty="0" err="1"/>
              <a:t>total_runs</a:t>
            </a:r>
            <a:r>
              <a:rPr lang="en-IN" dirty="0"/>
              <a:t>) AS </a:t>
            </a:r>
            <a:r>
              <a:rPr lang="en-IN" dirty="0" err="1"/>
              <a:t>total_runs_scored</a:t>
            </a:r>
            <a:endParaRPr lang="en-IN" dirty="0"/>
          </a:p>
          <a:p>
            <a:r>
              <a:rPr lang="en-IN" dirty="0"/>
              <a:t>FROM</a:t>
            </a:r>
          </a:p>
          <a:p>
            <a:r>
              <a:rPr lang="en-IN" dirty="0"/>
              <a:t>    deliveries_v03</a:t>
            </a:r>
          </a:p>
          <a:p>
            <a:r>
              <a:rPr lang="en-IN" dirty="0"/>
              <a:t>WHERE</a:t>
            </a:r>
          </a:p>
          <a:p>
            <a:r>
              <a:rPr lang="en-IN" dirty="0"/>
              <a:t>    venue = 'Eden Gardens'</a:t>
            </a:r>
          </a:p>
          <a:p>
            <a:r>
              <a:rPr lang="en-IN" dirty="0"/>
              <a:t>GROUP BY</a:t>
            </a:r>
          </a:p>
          <a:p>
            <a:r>
              <a:rPr lang="en-IN" dirty="0"/>
              <a:t>    year</a:t>
            </a:r>
          </a:p>
          <a:p>
            <a:r>
              <a:rPr lang="en-IN" dirty="0"/>
              <a:t>ORDER BY</a:t>
            </a:r>
          </a:p>
          <a:p>
            <a:r>
              <a:rPr lang="en-IN" dirty="0"/>
              <a:t>    </a:t>
            </a:r>
            <a:r>
              <a:rPr lang="en-IN" dirty="0" err="1"/>
              <a:t>total_runs_scored</a:t>
            </a:r>
            <a:r>
              <a:rPr lang="en-IN" dirty="0"/>
              <a:t> DESC;</a:t>
            </a:r>
          </a:p>
        </p:txBody>
      </p:sp>
    </p:spTree>
    <p:extLst>
      <p:ext uri="{BB962C8B-B14F-4D97-AF65-F5344CB8AC3E}">
        <p14:creationId xmlns:p14="http://schemas.microsoft.com/office/powerpoint/2010/main" val="21168818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ABE5-4792-2799-CB9B-4DE1D776925F}"/>
              </a:ext>
            </a:extLst>
          </p:cNvPr>
          <p:cNvSpPr>
            <a:spLocks noGrp="1"/>
          </p:cNvSpPr>
          <p:nvPr>
            <p:ph type="title"/>
          </p:nvPr>
        </p:nvSpPr>
        <p:spPr/>
        <p:txBody>
          <a:bodyPr/>
          <a:lstStyle/>
          <a:p>
            <a:r>
              <a:rPr lang="en-US" b="1" dirty="0"/>
              <a:t>OUTPUT RESULT</a:t>
            </a:r>
            <a:endParaRPr lang="en-IN" b="1" dirty="0"/>
          </a:p>
        </p:txBody>
      </p:sp>
      <p:pic>
        <p:nvPicPr>
          <p:cNvPr id="4" name="Picture 3">
            <a:extLst>
              <a:ext uri="{FF2B5EF4-FFF2-40B4-BE49-F238E27FC236}">
                <a16:creationId xmlns:a16="http://schemas.microsoft.com/office/drawing/2014/main" id="{0381C9C1-AF87-6B88-92EB-E16A770DD9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8414" y="2341984"/>
            <a:ext cx="2793955" cy="4516016"/>
          </a:xfrm>
          <a:prstGeom prst="rect">
            <a:avLst/>
          </a:prstGeom>
        </p:spPr>
      </p:pic>
    </p:spTree>
    <p:extLst>
      <p:ext uri="{BB962C8B-B14F-4D97-AF65-F5344CB8AC3E}">
        <p14:creationId xmlns:p14="http://schemas.microsoft.com/office/powerpoint/2010/main" val="18774897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E548C-68B2-FBC1-8DA1-3C3FAFB86B1A}"/>
              </a:ext>
            </a:extLst>
          </p:cNvPr>
          <p:cNvSpPr>
            <a:spLocks noGrp="1"/>
          </p:cNvSpPr>
          <p:nvPr>
            <p:ph type="title"/>
          </p:nvPr>
        </p:nvSpPr>
        <p:spPr/>
        <p:txBody>
          <a:bodyPr/>
          <a:lstStyle/>
          <a:p>
            <a:r>
              <a:rPr lang="en-US" sz="2800" b="1" dirty="0"/>
              <a:t>fetch the year-wise total runs scored at Eden Gardens </a:t>
            </a:r>
            <a:endParaRPr lang="en-IN" sz="2800" b="1" dirty="0"/>
          </a:p>
        </p:txBody>
      </p:sp>
      <p:pic>
        <p:nvPicPr>
          <p:cNvPr id="3" name="Picture 2">
            <a:extLst>
              <a:ext uri="{FF2B5EF4-FFF2-40B4-BE49-F238E27FC236}">
                <a16:creationId xmlns:a16="http://schemas.microsoft.com/office/drawing/2014/main" id="{B35C5E50-48D6-A14E-AB12-33BD43F8EFA5}"/>
              </a:ext>
            </a:extLst>
          </p:cNvPr>
          <p:cNvPicPr>
            <a:picLocks noChangeAspect="1"/>
          </p:cNvPicPr>
          <p:nvPr/>
        </p:nvPicPr>
        <p:blipFill>
          <a:blip r:embed="rId2"/>
          <a:stretch>
            <a:fillRect/>
          </a:stretch>
        </p:blipFill>
        <p:spPr>
          <a:xfrm>
            <a:off x="2806677" y="2551801"/>
            <a:ext cx="6018187" cy="3615733"/>
          </a:xfrm>
          <a:prstGeom prst="rect">
            <a:avLst/>
          </a:prstGeom>
        </p:spPr>
      </p:pic>
    </p:spTree>
    <p:extLst>
      <p:ext uri="{BB962C8B-B14F-4D97-AF65-F5344CB8AC3E}">
        <p14:creationId xmlns:p14="http://schemas.microsoft.com/office/powerpoint/2010/main" val="10822402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E4A7C-3E03-8074-E3B2-67E9E7CA8181}"/>
              </a:ext>
            </a:extLst>
          </p:cNvPr>
          <p:cNvSpPr>
            <a:spLocks noGrp="1"/>
          </p:cNvSpPr>
          <p:nvPr>
            <p:ph type="title"/>
          </p:nvPr>
        </p:nvSpPr>
        <p:spPr/>
        <p:txBody>
          <a:bodyPr/>
          <a:lstStyle/>
          <a:p>
            <a:r>
              <a:rPr lang="en-US" b="1" dirty="0"/>
              <a:t>CONCLUSION</a:t>
            </a:r>
            <a:endParaRPr lang="en-IN" b="1" dirty="0"/>
          </a:p>
        </p:txBody>
      </p:sp>
      <p:sp>
        <p:nvSpPr>
          <p:cNvPr id="4" name="TextBox 3">
            <a:extLst>
              <a:ext uri="{FF2B5EF4-FFF2-40B4-BE49-F238E27FC236}">
                <a16:creationId xmlns:a16="http://schemas.microsoft.com/office/drawing/2014/main" id="{4A2CB5D1-BB3D-8A6F-5FB7-D4EEAE5FEA69}"/>
              </a:ext>
            </a:extLst>
          </p:cNvPr>
          <p:cNvSpPr txBox="1"/>
          <p:nvPr/>
        </p:nvSpPr>
        <p:spPr>
          <a:xfrm>
            <a:off x="762777" y="2625909"/>
            <a:ext cx="10489941" cy="2554545"/>
          </a:xfrm>
          <a:prstGeom prst="rect">
            <a:avLst/>
          </a:prstGeom>
          <a:noFill/>
        </p:spPr>
        <p:txBody>
          <a:bodyPr wrap="square">
            <a:spAutoFit/>
          </a:bodyPr>
          <a:lstStyle/>
          <a:p>
            <a:r>
              <a:rPr lang="en-IN" sz="2000" i="1" dirty="0"/>
              <a:t>In conclusion, the IPL project analysis provides valuable insights into team performance, player dynamics, and financial strategies. The auction emerges as a pivotal event shaping the competitive landscape. The data-driven exploration highlights key players, successful strategies, and economic dimensions, offering a comprehensive view of the league's dynamics. Overall, the analysis contributes to a deeper understanding of the Indian Premier League, appealing to cricket enthusiasts, strategic planners, economists, and sports management professionals alike.</a:t>
            </a:r>
          </a:p>
        </p:txBody>
      </p:sp>
    </p:spTree>
    <p:extLst>
      <p:ext uri="{BB962C8B-B14F-4D97-AF65-F5344CB8AC3E}">
        <p14:creationId xmlns:p14="http://schemas.microsoft.com/office/powerpoint/2010/main" val="4237863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98E50-C070-1EFA-2CBE-16262FE56BDA}"/>
              </a:ext>
            </a:extLst>
          </p:cNvPr>
          <p:cNvSpPr>
            <a:spLocks noGrp="1"/>
          </p:cNvSpPr>
          <p:nvPr>
            <p:ph type="title"/>
          </p:nvPr>
        </p:nvSpPr>
        <p:spPr/>
        <p:txBody>
          <a:bodyPr/>
          <a:lstStyle/>
          <a:p>
            <a:r>
              <a:rPr lang="en-US" sz="1600" b="1" dirty="0"/>
              <a:t>Q1. Your first priority is to get 2-3 players with high S.R who have faced at least 500 </a:t>
            </a:r>
            <a:r>
              <a:rPr lang="en-US" sz="1600" b="1" dirty="0" err="1"/>
              <a:t>balls.And</a:t>
            </a:r>
            <a:r>
              <a:rPr lang="en-US" sz="1600" b="1" dirty="0"/>
              <a:t> to do that you have to make a list of 10 players you want to bid in the auction so that when you try to grab them in auction you should not pay the amount greater than you have in the purse for a particular player.</a:t>
            </a:r>
            <a:endParaRPr lang="en-IN" sz="1600" b="1" dirty="0"/>
          </a:p>
        </p:txBody>
      </p:sp>
      <p:pic>
        <p:nvPicPr>
          <p:cNvPr id="6" name="Picture 5">
            <a:extLst>
              <a:ext uri="{FF2B5EF4-FFF2-40B4-BE49-F238E27FC236}">
                <a16:creationId xmlns:a16="http://schemas.microsoft.com/office/drawing/2014/main" id="{0F71B761-A4C5-E4D8-F726-37ABAEF2C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2700" y="2560090"/>
            <a:ext cx="4263994" cy="3362396"/>
          </a:xfrm>
          <a:prstGeom prst="rect">
            <a:avLst/>
          </a:prstGeom>
          <a:ln w="228600" cap="sq" cmpd="thickThin">
            <a:solidFill>
              <a:srgbClr val="000000"/>
            </a:solidFill>
            <a:prstDash val="solid"/>
            <a:miter lim="800000"/>
          </a:ln>
          <a:effectLst>
            <a:innerShdw blurRad="76200">
              <a:srgbClr val="000000"/>
            </a:innerShdw>
          </a:effectLst>
        </p:spPr>
      </p:pic>
      <p:sp>
        <p:nvSpPr>
          <p:cNvPr id="8" name="TextBox 7">
            <a:extLst>
              <a:ext uri="{FF2B5EF4-FFF2-40B4-BE49-F238E27FC236}">
                <a16:creationId xmlns:a16="http://schemas.microsoft.com/office/drawing/2014/main" id="{760553F2-924F-1E00-1DAD-3B09F58EEAAF}"/>
              </a:ext>
            </a:extLst>
          </p:cNvPr>
          <p:cNvSpPr txBox="1"/>
          <p:nvPr/>
        </p:nvSpPr>
        <p:spPr>
          <a:xfrm>
            <a:off x="877078" y="6064975"/>
            <a:ext cx="1586204" cy="369332"/>
          </a:xfrm>
          <a:prstGeom prst="rect">
            <a:avLst/>
          </a:prstGeom>
          <a:noFill/>
        </p:spPr>
        <p:txBody>
          <a:bodyPr wrap="square" rtlCol="0">
            <a:spAutoFit/>
          </a:bodyPr>
          <a:lstStyle/>
          <a:p>
            <a:r>
              <a:rPr lang="en-US" b="1" dirty="0"/>
              <a:t>SQL QUERY</a:t>
            </a:r>
            <a:endParaRPr lang="en-IN" b="1" dirty="0"/>
          </a:p>
        </p:txBody>
      </p:sp>
      <p:sp>
        <p:nvSpPr>
          <p:cNvPr id="10" name="TextBox 9">
            <a:extLst>
              <a:ext uri="{FF2B5EF4-FFF2-40B4-BE49-F238E27FC236}">
                <a16:creationId xmlns:a16="http://schemas.microsoft.com/office/drawing/2014/main" id="{CEE87172-264E-85DE-D719-52EF8E500C44}"/>
              </a:ext>
            </a:extLst>
          </p:cNvPr>
          <p:cNvSpPr txBox="1"/>
          <p:nvPr/>
        </p:nvSpPr>
        <p:spPr>
          <a:xfrm>
            <a:off x="8592457" y="6277558"/>
            <a:ext cx="1929363" cy="369332"/>
          </a:xfrm>
          <a:prstGeom prst="rect">
            <a:avLst/>
          </a:prstGeom>
          <a:noFill/>
        </p:spPr>
        <p:txBody>
          <a:bodyPr wrap="square" rtlCol="0">
            <a:spAutoFit/>
          </a:bodyPr>
          <a:lstStyle/>
          <a:p>
            <a:r>
              <a:rPr lang="en-US" b="1" dirty="0"/>
              <a:t>OUTPUT RESULT</a:t>
            </a:r>
            <a:endParaRPr lang="en-IN" b="1" dirty="0"/>
          </a:p>
        </p:txBody>
      </p:sp>
      <p:sp>
        <p:nvSpPr>
          <p:cNvPr id="5" name="TextBox 4">
            <a:extLst>
              <a:ext uri="{FF2B5EF4-FFF2-40B4-BE49-F238E27FC236}">
                <a16:creationId xmlns:a16="http://schemas.microsoft.com/office/drawing/2014/main" id="{0EDB5F2B-3130-A593-FC2B-2CE5F2B6C5AB}"/>
              </a:ext>
            </a:extLst>
          </p:cNvPr>
          <p:cNvSpPr txBox="1"/>
          <p:nvPr/>
        </p:nvSpPr>
        <p:spPr>
          <a:xfrm>
            <a:off x="529512" y="2041533"/>
            <a:ext cx="6097554" cy="4031873"/>
          </a:xfrm>
          <a:prstGeom prst="rect">
            <a:avLst/>
          </a:prstGeom>
          <a:noFill/>
        </p:spPr>
        <p:txBody>
          <a:bodyPr wrap="square">
            <a:spAutoFit/>
          </a:bodyPr>
          <a:lstStyle/>
          <a:p>
            <a:r>
              <a:rPr lang="en-US" sz="1600" b="1" dirty="0"/>
              <a:t>SELECT</a:t>
            </a:r>
          </a:p>
          <a:p>
            <a:r>
              <a:rPr lang="en-US" sz="1600" b="1" dirty="0"/>
              <a:t>batsman ,</a:t>
            </a:r>
          </a:p>
          <a:p>
            <a:r>
              <a:rPr lang="en-US" sz="1600" b="1" dirty="0"/>
              <a:t>sum ( </a:t>
            </a:r>
            <a:r>
              <a:rPr lang="en-US" sz="1600" b="1" dirty="0" err="1"/>
              <a:t>batsman_runs</a:t>
            </a:r>
            <a:r>
              <a:rPr lang="en-US" sz="1600" b="1" dirty="0"/>
              <a:t>)AS runs,</a:t>
            </a:r>
          </a:p>
          <a:p>
            <a:r>
              <a:rPr lang="en-US" sz="1600" b="1" dirty="0"/>
              <a:t>COUNT(ball) AS balls,</a:t>
            </a:r>
          </a:p>
          <a:p>
            <a:r>
              <a:rPr lang="en-US" sz="1600" b="1" dirty="0"/>
              <a:t>(sum ( </a:t>
            </a:r>
            <a:r>
              <a:rPr lang="en-US" sz="1600" b="1" dirty="0" err="1"/>
              <a:t>batsman_runs</a:t>
            </a:r>
            <a:r>
              <a:rPr lang="en-US" sz="1600" b="1" dirty="0"/>
              <a:t>)* 100.0 / COUNT (ball)) AS </a:t>
            </a:r>
            <a:r>
              <a:rPr lang="en-US" sz="1600" b="1" dirty="0" err="1"/>
              <a:t>sr</a:t>
            </a:r>
            <a:endParaRPr lang="en-US" sz="1600" b="1" dirty="0"/>
          </a:p>
          <a:p>
            <a:r>
              <a:rPr lang="en-US" sz="1600" b="1" dirty="0"/>
              <a:t>FROM</a:t>
            </a:r>
          </a:p>
          <a:p>
            <a:r>
              <a:rPr lang="en-US" sz="1600" b="1" dirty="0" err="1"/>
              <a:t>ipl_balls</a:t>
            </a:r>
            <a:endParaRPr lang="en-US" sz="1600" b="1" dirty="0"/>
          </a:p>
          <a:p>
            <a:r>
              <a:rPr lang="en-US" sz="1600" b="1" dirty="0"/>
              <a:t>WHERE NOT (</a:t>
            </a:r>
            <a:r>
              <a:rPr lang="en-US" sz="1600" b="1" dirty="0" err="1"/>
              <a:t>extras_type</a:t>
            </a:r>
            <a:r>
              <a:rPr lang="en-US" sz="1600" b="1" dirty="0"/>
              <a:t> ='</a:t>
            </a:r>
            <a:r>
              <a:rPr lang="en-US" sz="1600" b="1" dirty="0" err="1"/>
              <a:t>wides</a:t>
            </a:r>
            <a:r>
              <a:rPr lang="en-US" sz="1600" b="1" dirty="0"/>
              <a:t>')</a:t>
            </a:r>
          </a:p>
          <a:p>
            <a:r>
              <a:rPr lang="en-US" sz="1600" b="1" dirty="0"/>
              <a:t>GROUP BY</a:t>
            </a:r>
          </a:p>
          <a:p>
            <a:r>
              <a:rPr lang="en-US" sz="1600" b="1" dirty="0"/>
              <a:t>batsman</a:t>
            </a:r>
          </a:p>
          <a:p>
            <a:r>
              <a:rPr lang="en-US" sz="1600" b="1" dirty="0"/>
              <a:t>HAVING</a:t>
            </a:r>
          </a:p>
          <a:p>
            <a:r>
              <a:rPr lang="en-US" sz="1600" b="1" dirty="0"/>
              <a:t>COUNT (ball) &gt;=500</a:t>
            </a:r>
          </a:p>
          <a:p>
            <a:r>
              <a:rPr lang="en-US" sz="1600" b="1" dirty="0"/>
              <a:t>ORDER BY</a:t>
            </a:r>
          </a:p>
          <a:p>
            <a:r>
              <a:rPr lang="en-US" sz="1600" b="1" dirty="0"/>
              <a:t>batsman</a:t>
            </a:r>
          </a:p>
          <a:p>
            <a:r>
              <a:rPr lang="en-US" sz="1600" b="1" dirty="0"/>
              <a:t>LIMIT</a:t>
            </a:r>
          </a:p>
          <a:p>
            <a:r>
              <a:rPr lang="en-US" sz="1600" b="1" dirty="0"/>
              <a:t>10;</a:t>
            </a:r>
          </a:p>
        </p:txBody>
      </p:sp>
    </p:spTree>
    <p:extLst>
      <p:ext uri="{BB962C8B-B14F-4D97-AF65-F5344CB8AC3E}">
        <p14:creationId xmlns:p14="http://schemas.microsoft.com/office/powerpoint/2010/main" val="986314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80454-22FD-5DE8-964A-A87E842F02F4}"/>
              </a:ext>
            </a:extLst>
          </p:cNvPr>
          <p:cNvSpPr>
            <a:spLocks noGrp="1"/>
          </p:cNvSpPr>
          <p:nvPr>
            <p:ph type="title"/>
          </p:nvPr>
        </p:nvSpPr>
        <p:spPr/>
        <p:txBody>
          <a:bodyPr/>
          <a:lstStyle/>
          <a:p>
            <a:r>
              <a:rPr lang="en-US" b="1" i="1" dirty="0"/>
              <a:t>BATSMAN WITH HIGH STRIKE RATE</a:t>
            </a:r>
            <a:endParaRPr lang="en-IN" b="1" i="1" dirty="0"/>
          </a:p>
        </p:txBody>
      </p:sp>
      <p:pic>
        <p:nvPicPr>
          <p:cNvPr id="5" name="Picture 4">
            <a:extLst>
              <a:ext uri="{FF2B5EF4-FFF2-40B4-BE49-F238E27FC236}">
                <a16:creationId xmlns:a16="http://schemas.microsoft.com/office/drawing/2014/main" id="{BD4DEE14-05BC-B9D3-7D4D-46241981E9C7}"/>
              </a:ext>
            </a:extLst>
          </p:cNvPr>
          <p:cNvPicPr>
            <a:picLocks noChangeAspect="1"/>
          </p:cNvPicPr>
          <p:nvPr/>
        </p:nvPicPr>
        <p:blipFill>
          <a:blip r:embed="rId2"/>
          <a:stretch>
            <a:fillRect/>
          </a:stretch>
        </p:blipFill>
        <p:spPr>
          <a:xfrm>
            <a:off x="2609685" y="2387086"/>
            <a:ext cx="6972630" cy="4190996"/>
          </a:xfrm>
          <a:prstGeom prst="rect">
            <a:avLst/>
          </a:prstGeom>
        </p:spPr>
      </p:pic>
    </p:spTree>
    <p:extLst>
      <p:ext uri="{BB962C8B-B14F-4D97-AF65-F5344CB8AC3E}">
        <p14:creationId xmlns:p14="http://schemas.microsoft.com/office/powerpoint/2010/main" val="891145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C56D9-4926-2206-0575-4AB66AE3FE49}"/>
              </a:ext>
            </a:extLst>
          </p:cNvPr>
          <p:cNvSpPr>
            <a:spLocks noGrp="1"/>
          </p:cNvSpPr>
          <p:nvPr>
            <p:ph type="title"/>
          </p:nvPr>
        </p:nvSpPr>
        <p:spPr>
          <a:xfrm>
            <a:off x="1715293" y="1017037"/>
            <a:ext cx="8761413" cy="784893"/>
          </a:xfrm>
        </p:spPr>
        <p:txBody>
          <a:bodyPr/>
          <a:lstStyle/>
          <a:p>
            <a:r>
              <a:rPr lang="en-US" sz="1500" b="1" dirty="0"/>
              <a:t>Q.2 Now you need to get 2-3 players with good Average who have played more than 2 </a:t>
            </a:r>
            <a:r>
              <a:rPr lang="en-US" sz="1500" b="1" dirty="0" err="1"/>
              <a:t>ipl</a:t>
            </a:r>
            <a:r>
              <a:rPr lang="en-US" sz="1500" b="1" dirty="0"/>
              <a:t> seasons. And to do that you have to make a list of 10 players you want to bid in the auction so that when you try to grab them in auction you should not pay the amount greater than you have in the purse for a particular player. </a:t>
            </a:r>
            <a:br>
              <a:rPr lang="en-US" sz="1500" b="1" dirty="0"/>
            </a:br>
            <a:endParaRPr lang="en-IN" sz="1500" b="1" dirty="0"/>
          </a:p>
        </p:txBody>
      </p:sp>
      <p:pic>
        <p:nvPicPr>
          <p:cNvPr id="6" name="Picture 5">
            <a:extLst>
              <a:ext uri="{FF2B5EF4-FFF2-40B4-BE49-F238E27FC236}">
                <a16:creationId xmlns:a16="http://schemas.microsoft.com/office/drawing/2014/main" id="{18759F37-33EC-8445-1B4E-BADFFE4561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4365" y="2582448"/>
            <a:ext cx="5152321" cy="3536045"/>
          </a:xfrm>
          <a:prstGeom prst="rect">
            <a:avLst/>
          </a:prstGeom>
          <a:ln w="228600" cap="sq" cmpd="thickThin">
            <a:solidFill>
              <a:srgbClr val="000000"/>
            </a:solidFill>
            <a:prstDash val="solid"/>
            <a:miter lim="800000"/>
          </a:ln>
          <a:effectLst>
            <a:innerShdw blurRad="76200">
              <a:srgbClr val="000000"/>
            </a:innerShdw>
          </a:effectLst>
        </p:spPr>
      </p:pic>
      <p:pic>
        <p:nvPicPr>
          <p:cNvPr id="8" name="Picture 7">
            <a:extLst>
              <a:ext uri="{FF2B5EF4-FFF2-40B4-BE49-F238E27FC236}">
                <a16:creationId xmlns:a16="http://schemas.microsoft.com/office/drawing/2014/main" id="{B838BF10-2317-44DB-AE30-4F2A798311F6}"/>
              </a:ext>
            </a:extLst>
          </p:cNvPr>
          <p:cNvPicPr>
            <a:picLocks noChangeAspect="1"/>
          </p:cNvPicPr>
          <p:nvPr/>
        </p:nvPicPr>
        <p:blipFill>
          <a:blip r:embed="rId3"/>
          <a:stretch>
            <a:fillRect/>
          </a:stretch>
        </p:blipFill>
        <p:spPr>
          <a:xfrm>
            <a:off x="2191713" y="6425179"/>
            <a:ext cx="1499746" cy="493819"/>
          </a:xfrm>
          <a:prstGeom prst="rect">
            <a:avLst/>
          </a:prstGeom>
        </p:spPr>
      </p:pic>
      <p:pic>
        <p:nvPicPr>
          <p:cNvPr id="10" name="Picture 9">
            <a:extLst>
              <a:ext uri="{FF2B5EF4-FFF2-40B4-BE49-F238E27FC236}">
                <a16:creationId xmlns:a16="http://schemas.microsoft.com/office/drawing/2014/main" id="{33D57A5E-32C2-40AB-C05E-CE5C35C7A4AA}"/>
              </a:ext>
            </a:extLst>
          </p:cNvPr>
          <p:cNvPicPr>
            <a:picLocks noChangeAspect="1"/>
          </p:cNvPicPr>
          <p:nvPr/>
        </p:nvPicPr>
        <p:blipFill>
          <a:blip r:embed="rId4"/>
          <a:stretch>
            <a:fillRect/>
          </a:stretch>
        </p:blipFill>
        <p:spPr>
          <a:xfrm>
            <a:off x="8500542" y="6364180"/>
            <a:ext cx="1871634" cy="493819"/>
          </a:xfrm>
          <a:prstGeom prst="rect">
            <a:avLst/>
          </a:prstGeom>
        </p:spPr>
      </p:pic>
      <p:sp>
        <p:nvSpPr>
          <p:cNvPr id="5" name="TextBox 4">
            <a:extLst>
              <a:ext uri="{FF2B5EF4-FFF2-40B4-BE49-F238E27FC236}">
                <a16:creationId xmlns:a16="http://schemas.microsoft.com/office/drawing/2014/main" id="{2D76B172-F05F-5AFB-2EBC-23062C82B01F}"/>
              </a:ext>
            </a:extLst>
          </p:cNvPr>
          <p:cNvSpPr txBox="1"/>
          <p:nvPr/>
        </p:nvSpPr>
        <p:spPr>
          <a:xfrm>
            <a:off x="772109" y="2020674"/>
            <a:ext cx="6097554" cy="4185761"/>
          </a:xfrm>
          <a:prstGeom prst="rect">
            <a:avLst/>
          </a:prstGeom>
          <a:noFill/>
        </p:spPr>
        <p:txBody>
          <a:bodyPr wrap="square">
            <a:spAutoFit/>
          </a:bodyPr>
          <a:lstStyle/>
          <a:p>
            <a:endParaRPr lang="en-IN" sz="1400" b="1" dirty="0"/>
          </a:p>
          <a:p>
            <a:r>
              <a:rPr lang="en-IN" sz="1400" b="1" dirty="0"/>
              <a:t>SELECT</a:t>
            </a:r>
          </a:p>
          <a:p>
            <a:r>
              <a:rPr lang="en-IN" sz="1400" b="1" dirty="0"/>
              <a:t>    batsman,</a:t>
            </a:r>
          </a:p>
          <a:p>
            <a:r>
              <a:rPr lang="en-IN" sz="1400" b="1" dirty="0"/>
              <a:t>    COUNT(DISTINCT EXTRACT(YEAR FROM </a:t>
            </a:r>
            <a:r>
              <a:rPr lang="en-IN" sz="1400" b="1" dirty="0" err="1"/>
              <a:t>m.match_date</a:t>
            </a:r>
            <a:r>
              <a:rPr lang="en-IN" sz="1400" b="1" dirty="0"/>
              <a:t>)) AS </a:t>
            </a:r>
            <a:r>
              <a:rPr lang="en-IN" sz="1400" b="1" dirty="0" err="1"/>
              <a:t>seasons_played</a:t>
            </a:r>
            <a:r>
              <a:rPr lang="en-IN" sz="1400" b="1" dirty="0"/>
              <a:t>,</a:t>
            </a:r>
          </a:p>
          <a:p>
            <a:r>
              <a:rPr lang="en-IN" sz="1400" b="1" dirty="0"/>
              <a:t>    SUM(</a:t>
            </a:r>
            <a:r>
              <a:rPr lang="en-IN" sz="1400" b="1" dirty="0" err="1"/>
              <a:t>batsman_runs</a:t>
            </a:r>
            <a:r>
              <a:rPr lang="en-IN" sz="1400" b="1" dirty="0"/>
              <a:t>) AS </a:t>
            </a:r>
            <a:r>
              <a:rPr lang="en-IN" sz="1400" b="1" dirty="0" err="1"/>
              <a:t>total_runs</a:t>
            </a:r>
            <a:r>
              <a:rPr lang="en-IN" sz="1400" b="1" dirty="0"/>
              <a:t>,</a:t>
            </a:r>
          </a:p>
          <a:p>
            <a:r>
              <a:rPr lang="en-IN" sz="1400" b="1" dirty="0"/>
              <a:t>    SUM(</a:t>
            </a:r>
            <a:r>
              <a:rPr lang="en-IN" sz="1400" b="1" dirty="0" err="1"/>
              <a:t>batsman_runs</a:t>
            </a:r>
            <a:r>
              <a:rPr lang="en-IN" sz="1400" b="1" dirty="0"/>
              <a:t>) * 1.0 / sum(</a:t>
            </a:r>
            <a:r>
              <a:rPr lang="en-IN" sz="1400" b="1" dirty="0" err="1"/>
              <a:t>is_wicket</a:t>
            </a:r>
            <a:r>
              <a:rPr lang="en-IN" sz="1400" b="1" dirty="0"/>
              <a:t>) AS average</a:t>
            </a:r>
          </a:p>
          <a:p>
            <a:r>
              <a:rPr lang="en-IN" sz="1400" b="1" dirty="0"/>
              <a:t>FROM</a:t>
            </a:r>
          </a:p>
          <a:p>
            <a:r>
              <a:rPr lang="en-IN" sz="1400" b="1" dirty="0"/>
              <a:t>    </a:t>
            </a:r>
            <a:r>
              <a:rPr lang="en-IN" sz="1400" b="1" dirty="0" err="1"/>
              <a:t>ipl_balls</a:t>
            </a:r>
            <a:endParaRPr lang="en-IN" sz="1400" b="1" dirty="0"/>
          </a:p>
          <a:p>
            <a:r>
              <a:rPr lang="en-IN" sz="1400" b="1" dirty="0"/>
              <a:t>LEFT JOIN</a:t>
            </a:r>
          </a:p>
          <a:p>
            <a:r>
              <a:rPr lang="en-IN" sz="1400" b="1" dirty="0"/>
              <a:t>    </a:t>
            </a:r>
            <a:r>
              <a:rPr lang="en-IN" sz="1400" b="1" dirty="0" err="1"/>
              <a:t>ipl_matches</a:t>
            </a:r>
            <a:r>
              <a:rPr lang="en-IN" sz="1400" b="1" dirty="0"/>
              <a:t> AS m ON ipl_balls.id = m.id</a:t>
            </a:r>
          </a:p>
          <a:p>
            <a:r>
              <a:rPr lang="en-IN" sz="1400" b="1" dirty="0"/>
              <a:t>GROUP BY</a:t>
            </a:r>
          </a:p>
          <a:p>
            <a:r>
              <a:rPr lang="en-IN" sz="1400" b="1" dirty="0"/>
              <a:t>    batsman</a:t>
            </a:r>
          </a:p>
          <a:p>
            <a:r>
              <a:rPr lang="en-IN" sz="1400" b="1" dirty="0"/>
              <a:t>HAVING</a:t>
            </a:r>
          </a:p>
          <a:p>
            <a:r>
              <a:rPr lang="en-IN" sz="1400" b="1" dirty="0"/>
              <a:t>    COUNT(DISTINCT EXTRACT(YEAR FROM </a:t>
            </a:r>
            <a:r>
              <a:rPr lang="en-IN" sz="1400" b="1" dirty="0" err="1"/>
              <a:t>m.match_date</a:t>
            </a:r>
            <a:r>
              <a:rPr lang="en-IN" sz="1400" b="1" dirty="0"/>
              <a:t>)) &gt; 2</a:t>
            </a:r>
          </a:p>
          <a:p>
            <a:r>
              <a:rPr lang="en-IN" sz="1400" b="1" dirty="0"/>
              <a:t>ORDER BY</a:t>
            </a:r>
          </a:p>
          <a:p>
            <a:r>
              <a:rPr lang="en-IN" sz="1400" b="1" dirty="0"/>
              <a:t>    average DESC</a:t>
            </a:r>
          </a:p>
          <a:p>
            <a:r>
              <a:rPr lang="en-IN" sz="1400" b="1" dirty="0"/>
              <a:t>LIMIT</a:t>
            </a:r>
          </a:p>
          <a:p>
            <a:r>
              <a:rPr lang="en-IN" sz="1400" b="1" dirty="0"/>
              <a:t>    10;</a:t>
            </a:r>
          </a:p>
        </p:txBody>
      </p:sp>
    </p:spTree>
    <p:extLst>
      <p:ext uri="{BB962C8B-B14F-4D97-AF65-F5344CB8AC3E}">
        <p14:creationId xmlns:p14="http://schemas.microsoft.com/office/powerpoint/2010/main" val="3678123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7F8FD-ED24-F72B-AF27-FC7FF7D79985}"/>
              </a:ext>
            </a:extLst>
          </p:cNvPr>
          <p:cNvSpPr>
            <a:spLocks noGrp="1"/>
          </p:cNvSpPr>
          <p:nvPr>
            <p:ph type="title"/>
          </p:nvPr>
        </p:nvSpPr>
        <p:spPr/>
        <p:txBody>
          <a:bodyPr/>
          <a:lstStyle/>
          <a:p>
            <a:r>
              <a:rPr lang="en-US" b="1" i="1" dirty="0"/>
              <a:t>PLAYERS WITH GOOD AVERAGE RUNS</a:t>
            </a:r>
            <a:endParaRPr lang="en-IN" b="1" i="1" dirty="0"/>
          </a:p>
        </p:txBody>
      </p:sp>
      <p:pic>
        <p:nvPicPr>
          <p:cNvPr id="3" name="Picture 2">
            <a:extLst>
              <a:ext uri="{FF2B5EF4-FFF2-40B4-BE49-F238E27FC236}">
                <a16:creationId xmlns:a16="http://schemas.microsoft.com/office/drawing/2014/main" id="{67FD38C6-ECDF-B561-128A-1BC85A234ED8}"/>
              </a:ext>
            </a:extLst>
          </p:cNvPr>
          <p:cNvPicPr>
            <a:picLocks noChangeAspect="1"/>
          </p:cNvPicPr>
          <p:nvPr/>
        </p:nvPicPr>
        <p:blipFill>
          <a:blip r:embed="rId2"/>
          <a:stretch>
            <a:fillRect/>
          </a:stretch>
        </p:blipFill>
        <p:spPr>
          <a:xfrm>
            <a:off x="2546293" y="2453951"/>
            <a:ext cx="7596082" cy="4329404"/>
          </a:xfrm>
          <a:prstGeom prst="rect">
            <a:avLst/>
          </a:prstGeom>
        </p:spPr>
      </p:pic>
    </p:spTree>
    <p:extLst>
      <p:ext uri="{BB962C8B-B14F-4D97-AF65-F5344CB8AC3E}">
        <p14:creationId xmlns:p14="http://schemas.microsoft.com/office/powerpoint/2010/main" val="2312634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6CFE9-374F-74C5-FCBB-6580E4250E4E}"/>
              </a:ext>
            </a:extLst>
          </p:cNvPr>
          <p:cNvSpPr>
            <a:spLocks noGrp="1"/>
          </p:cNvSpPr>
          <p:nvPr>
            <p:ph type="title"/>
          </p:nvPr>
        </p:nvSpPr>
        <p:spPr>
          <a:xfrm>
            <a:off x="1715293" y="982998"/>
            <a:ext cx="8761413" cy="706964"/>
          </a:xfrm>
        </p:spPr>
        <p:txBody>
          <a:bodyPr/>
          <a:lstStyle/>
          <a:p>
            <a:r>
              <a:rPr lang="en-US" sz="1600" b="1" dirty="0"/>
              <a:t>Q3.</a:t>
            </a:r>
            <a:r>
              <a:rPr lang="en-US" sz="1600" dirty="0"/>
              <a:t> </a:t>
            </a:r>
            <a:r>
              <a:rPr lang="en-US" sz="1600" b="1" dirty="0"/>
              <a:t>Now you need to get 2-3 Hard-hitting players who have scored most runs in boundaries and have played more the 2 </a:t>
            </a:r>
            <a:r>
              <a:rPr lang="en-US" sz="1600" b="1" dirty="0" err="1"/>
              <a:t>ipl</a:t>
            </a:r>
            <a:r>
              <a:rPr lang="en-US" sz="1600" b="1" dirty="0"/>
              <a:t> season. To do that you have to make a list of 10 players you want to bid in the auction so that when you try to grab them in auction you should not pay the amount greater than you have in the purse for a particular player.</a:t>
            </a:r>
            <a:endParaRPr lang="en-IN" sz="1600" b="1" dirty="0"/>
          </a:p>
        </p:txBody>
      </p:sp>
      <p:pic>
        <p:nvPicPr>
          <p:cNvPr id="7" name="Picture 6">
            <a:extLst>
              <a:ext uri="{FF2B5EF4-FFF2-40B4-BE49-F238E27FC236}">
                <a16:creationId xmlns:a16="http://schemas.microsoft.com/office/drawing/2014/main" id="{51B4BB7D-8461-7A02-4CBA-AA3A6A38A5B3}"/>
              </a:ext>
            </a:extLst>
          </p:cNvPr>
          <p:cNvPicPr>
            <a:picLocks noChangeAspect="1"/>
          </p:cNvPicPr>
          <p:nvPr/>
        </p:nvPicPr>
        <p:blipFill>
          <a:blip r:embed="rId2"/>
          <a:stretch>
            <a:fillRect/>
          </a:stretch>
        </p:blipFill>
        <p:spPr>
          <a:xfrm>
            <a:off x="5047547" y="6364181"/>
            <a:ext cx="1499746" cy="493819"/>
          </a:xfrm>
          <a:prstGeom prst="rect">
            <a:avLst/>
          </a:prstGeom>
        </p:spPr>
      </p:pic>
      <p:sp>
        <p:nvSpPr>
          <p:cNvPr id="4" name="TextBox 3">
            <a:extLst>
              <a:ext uri="{FF2B5EF4-FFF2-40B4-BE49-F238E27FC236}">
                <a16:creationId xmlns:a16="http://schemas.microsoft.com/office/drawing/2014/main" id="{A42EBAEB-AB95-B229-4A15-4A9962EEF309}"/>
              </a:ext>
            </a:extLst>
          </p:cNvPr>
          <p:cNvSpPr txBox="1"/>
          <p:nvPr/>
        </p:nvSpPr>
        <p:spPr>
          <a:xfrm>
            <a:off x="1715293" y="1945090"/>
            <a:ext cx="6097554" cy="5047536"/>
          </a:xfrm>
          <a:prstGeom prst="rect">
            <a:avLst/>
          </a:prstGeom>
          <a:noFill/>
        </p:spPr>
        <p:txBody>
          <a:bodyPr wrap="square">
            <a:spAutoFit/>
          </a:bodyPr>
          <a:lstStyle/>
          <a:p>
            <a:r>
              <a:rPr lang="en-IN" sz="1400" b="1" dirty="0"/>
              <a:t>	</a:t>
            </a:r>
          </a:p>
          <a:p>
            <a:r>
              <a:rPr lang="en-IN" sz="1400" b="1" dirty="0"/>
              <a:t>	SELECT</a:t>
            </a:r>
          </a:p>
          <a:p>
            <a:r>
              <a:rPr lang="en-IN" sz="1400" b="1" dirty="0"/>
              <a:t>    batsman,</a:t>
            </a:r>
          </a:p>
          <a:p>
            <a:r>
              <a:rPr lang="en-IN" sz="1400" b="1" dirty="0"/>
              <a:t>    COUNT(DISTINCT EXTRACT(YEAR FROM </a:t>
            </a:r>
            <a:r>
              <a:rPr lang="en-IN" sz="1400" b="1" dirty="0" err="1"/>
              <a:t>match_date</a:t>
            </a:r>
            <a:r>
              <a:rPr lang="en-IN" sz="1400" b="1" dirty="0"/>
              <a:t>)) AS </a:t>
            </a:r>
            <a:r>
              <a:rPr lang="en-IN" sz="1400" b="1" dirty="0" err="1"/>
              <a:t>seasons_played</a:t>
            </a:r>
            <a:r>
              <a:rPr lang="en-IN" sz="1400" b="1" dirty="0"/>
              <a:t>,</a:t>
            </a:r>
          </a:p>
          <a:p>
            <a:r>
              <a:rPr lang="en-IN" sz="1400" b="1" dirty="0"/>
              <a:t>    SUM(</a:t>
            </a:r>
            <a:r>
              <a:rPr lang="en-IN" sz="1400" b="1" dirty="0" err="1"/>
              <a:t>b.batsman_runs</a:t>
            </a:r>
            <a:r>
              <a:rPr lang="en-IN" sz="1400" b="1" dirty="0"/>
              <a:t>) AS </a:t>
            </a:r>
            <a:r>
              <a:rPr lang="en-IN" sz="1400" b="1" dirty="0" err="1"/>
              <a:t>total_runs</a:t>
            </a:r>
            <a:r>
              <a:rPr lang="en-IN" sz="1400" b="1" dirty="0"/>
              <a:t>,</a:t>
            </a:r>
          </a:p>
          <a:p>
            <a:r>
              <a:rPr lang="en-IN" sz="1400" b="1" dirty="0"/>
              <a:t>    SUM(CASE WHEN </a:t>
            </a:r>
            <a:r>
              <a:rPr lang="en-IN" sz="1400" b="1" dirty="0" err="1"/>
              <a:t>b.batsman_runs</a:t>
            </a:r>
            <a:r>
              <a:rPr lang="en-IN" sz="1400" b="1" dirty="0"/>
              <a:t> IN (4, 6) THEN </a:t>
            </a:r>
            <a:r>
              <a:rPr lang="en-IN" sz="1400" b="1" dirty="0" err="1"/>
              <a:t>b.batsman_runs</a:t>
            </a:r>
            <a:r>
              <a:rPr lang="en-IN" sz="1400" b="1" dirty="0"/>
              <a:t> ELSE 0 END) AS </a:t>
            </a:r>
            <a:r>
              <a:rPr lang="en-IN" sz="1400" b="1" dirty="0" err="1"/>
              <a:t>total_runs_in_boundaries</a:t>
            </a:r>
            <a:r>
              <a:rPr lang="en-IN" sz="1400" b="1" dirty="0"/>
              <a:t>,</a:t>
            </a:r>
          </a:p>
          <a:p>
            <a:r>
              <a:rPr lang="en-IN" sz="1400" b="1" dirty="0"/>
              <a:t>    (SUM(CASE WHEN </a:t>
            </a:r>
            <a:r>
              <a:rPr lang="en-IN" sz="1400" b="1" dirty="0" err="1"/>
              <a:t>b.batsman_runs</a:t>
            </a:r>
            <a:r>
              <a:rPr lang="en-IN" sz="1400" b="1" dirty="0"/>
              <a:t> IN (4, 6) THEN </a:t>
            </a:r>
            <a:r>
              <a:rPr lang="en-IN" sz="1400" b="1" dirty="0" err="1"/>
              <a:t>b.batsman_runs</a:t>
            </a:r>
            <a:r>
              <a:rPr lang="en-IN" sz="1400" b="1" dirty="0"/>
              <a:t> ELSE 0 END) * 100.0 / SUM(</a:t>
            </a:r>
            <a:r>
              <a:rPr lang="en-IN" sz="1400" b="1" dirty="0" err="1"/>
              <a:t>b.batsman_runs</a:t>
            </a:r>
            <a:r>
              <a:rPr lang="en-IN" sz="1400" b="1" dirty="0"/>
              <a:t>)) AS </a:t>
            </a:r>
            <a:r>
              <a:rPr lang="en-IN" sz="1400" b="1" dirty="0" err="1"/>
              <a:t>boundary_percentage</a:t>
            </a:r>
            <a:endParaRPr lang="en-IN" sz="1400" b="1" dirty="0"/>
          </a:p>
          <a:p>
            <a:r>
              <a:rPr lang="en-IN" sz="1400" b="1" dirty="0"/>
              <a:t>FROM</a:t>
            </a:r>
          </a:p>
          <a:p>
            <a:r>
              <a:rPr lang="en-IN" sz="1400" b="1" dirty="0"/>
              <a:t>    </a:t>
            </a:r>
            <a:r>
              <a:rPr lang="en-IN" sz="1400" b="1" dirty="0" err="1"/>
              <a:t>ipl_balls</a:t>
            </a:r>
            <a:r>
              <a:rPr lang="en-IN" sz="1400" b="1" dirty="0"/>
              <a:t> b</a:t>
            </a:r>
          </a:p>
          <a:p>
            <a:r>
              <a:rPr lang="en-IN" sz="1400" b="1" dirty="0"/>
              <a:t>FULL JOIN</a:t>
            </a:r>
          </a:p>
          <a:p>
            <a:r>
              <a:rPr lang="en-IN" sz="1400" b="1" dirty="0"/>
              <a:t>    </a:t>
            </a:r>
            <a:r>
              <a:rPr lang="en-IN" sz="1400" b="1" dirty="0" err="1"/>
              <a:t>ipl_matches</a:t>
            </a:r>
            <a:r>
              <a:rPr lang="en-IN" sz="1400" b="1" dirty="0"/>
              <a:t> m ON b.id = m.id</a:t>
            </a:r>
          </a:p>
          <a:p>
            <a:r>
              <a:rPr lang="en-IN" sz="1400" b="1" dirty="0"/>
              <a:t>GROUP BY</a:t>
            </a:r>
          </a:p>
          <a:p>
            <a:r>
              <a:rPr lang="en-IN" sz="1400" b="1" dirty="0"/>
              <a:t>    batsman</a:t>
            </a:r>
          </a:p>
          <a:p>
            <a:r>
              <a:rPr lang="en-IN" sz="1400" b="1" dirty="0"/>
              <a:t>HAVING</a:t>
            </a:r>
          </a:p>
          <a:p>
            <a:r>
              <a:rPr lang="en-IN" sz="1400" b="1" dirty="0"/>
              <a:t>    COUNT(DISTINCT EXTRACT(YEAR FROM </a:t>
            </a:r>
            <a:r>
              <a:rPr lang="en-IN" sz="1400" b="1" dirty="0" err="1"/>
              <a:t>match_date</a:t>
            </a:r>
            <a:r>
              <a:rPr lang="en-IN" sz="1400" b="1" dirty="0"/>
              <a:t>)) &gt; 2</a:t>
            </a:r>
          </a:p>
          <a:p>
            <a:r>
              <a:rPr lang="en-IN" sz="1400" b="1" dirty="0"/>
              <a:t>ORDER BY</a:t>
            </a:r>
          </a:p>
          <a:p>
            <a:r>
              <a:rPr lang="en-IN" sz="1400" b="1" dirty="0"/>
              <a:t>    </a:t>
            </a:r>
            <a:r>
              <a:rPr lang="en-IN" sz="1400" b="1" dirty="0" err="1"/>
              <a:t>total_runs_in_boundaries</a:t>
            </a:r>
            <a:r>
              <a:rPr lang="en-IN" sz="1400" b="1" dirty="0"/>
              <a:t> DESC</a:t>
            </a:r>
          </a:p>
          <a:p>
            <a:r>
              <a:rPr lang="en-IN" sz="1400" b="1" dirty="0"/>
              <a:t>LIMIT 10;</a:t>
            </a:r>
          </a:p>
          <a:p>
            <a:endParaRPr lang="en-IN" sz="1400" b="1" dirty="0"/>
          </a:p>
        </p:txBody>
      </p:sp>
    </p:spTree>
    <p:extLst>
      <p:ext uri="{BB962C8B-B14F-4D97-AF65-F5344CB8AC3E}">
        <p14:creationId xmlns:p14="http://schemas.microsoft.com/office/powerpoint/2010/main" val="1169734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 Boardroom</Template>
  <TotalTime>679</TotalTime>
  <Words>2729</Words>
  <Application>Microsoft Office PowerPoint</Application>
  <PresentationFormat>Widescreen</PresentationFormat>
  <Paragraphs>343</Paragraphs>
  <Slides>48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Century Gothic</vt:lpstr>
      <vt:lpstr>Söhne</vt:lpstr>
      <vt:lpstr>Wingdings 3</vt:lpstr>
      <vt:lpstr>Ion Boardroom</vt:lpstr>
      <vt:lpstr>IPL AUCTION</vt:lpstr>
      <vt:lpstr>INTRODUCTION</vt:lpstr>
      <vt:lpstr>MOTIVE</vt:lpstr>
      <vt:lpstr>CREATE TABLE COMMAND</vt:lpstr>
      <vt:lpstr>Q1. Your first priority is to get 2-3 players with high S.R who have faced at least 500 balls.And to do that you have to make a list of 10 players you want to bid in the auction so that when you try to grab them in auction you should not pay the amount greater than you have in the purse for a particular player.</vt:lpstr>
      <vt:lpstr>BATSMAN WITH HIGH STRIKE RATE</vt:lpstr>
      <vt:lpstr>Q.2 Now you need to get 2-3 players with good Average who have played more than 2 ipl seasons. And to do that you have to make a list of 10 players you want to bid in the auction so that when you try to grab them in auction you should not pay the amount greater than you have in the purse for a particular player.  </vt:lpstr>
      <vt:lpstr>PLAYERS WITH GOOD AVERAGE RUNS</vt:lpstr>
      <vt:lpstr>Q3. Now you need to get 2-3 Hard-hitting players who have scored most runs in boundaries and have played more the 2 ipl season. To do that you have to make a list of 10 players you want to bid in the auction so that when you try to grab them in auction you should not pay the amount greater than you have in the purse for a particular player.</vt:lpstr>
      <vt:lpstr>PowerPoint Presentation</vt:lpstr>
      <vt:lpstr>Hard-hitting players who have scored most runs in boundaries</vt:lpstr>
      <vt:lpstr>Q4  .Your first priority is to get 2-3 bowlers with good economy who have bowled at least 500 balls in IPL so far.To do that you have to make a list of 10 players you want to bid in the auction so that when you try to grab them in auction you should not pay the amount greater than you have in the purse for a particular player.</vt:lpstr>
      <vt:lpstr>BOWLERS WITH GOOD ECONOMY</vt:lpstr>
      <vt:lpstr>Q5. Now you need to get 2-3 bowlers with the best strike rate and who have bowled at least 500 balls in IPL so far.To do that you have to make a list of 10 players you want to bid in the auction so that when you try to grab them in auction you should not pay the amount greater than you have in the purse for a particular player.</vt:lpstr>
      <vt:lpstr>BOWLERS WITH BEST STRIKE RATE</vt:lpstr>
      <vt:lpstr>Q6.Now you need to get 2-3 All_rounders with the best batting as well as bowling strike rate and who have faced at least 500 balls in IPL so far and have bowled minimum 300 balls.To do that you have to make a list of 10 players you want to bid in the auction so that when you try to grab them in auction you should not pay the amount greater than you have in the purse for a particular player.</vt:lpstr>
      <vt:lpstr>PowerPoint Presentation</vt:lpstr>
      <vt:lpstr>ALL ROUNDERS WITH BEST BATTING AND BOWLING STRIKE RATE </vt:lpstr>
      <vt:lpstr>WICKETKEEPER CRITERIA </vt:lpstr>
      <vt:lpstr>Additional Questions for Final Assessment</vt:lpstr>
      <vt:lpstr>OUTPUT RESULTS</vt:lpstr>
      <vt:lpstr>count of cities</vt:lpstr>
      <vt:lpstr>PowerPoint Presentation</vt:lpstr>
      <vt:lpstr>OUTPUT RESULT</vt:lpstr>
      <vt:lpstr>PowerPoint Presentation</vt:lpstr>
      <vt:lpstr>OUTPUT RESULT</vt:lpstr>
      <vt:lpstr>Total number of boundaries and dot balls </vt:lpstr>
      <vt:lpstr>PowerPoint Presentation</vt:lpstr>
      <vt:lpstr>OUTPUT RESULT</vt:lpstr>
      <vt:lpstr>Total number of boundaries scored by each team</vt:lpstr>
      <vt:lpstr>PowerPoint Presentation</vt:lpstr>
      <vt:lpstr>OUTPUT RESULT</vt:lpstr>
      <vt:lpstr>Total number of dot balls bowled by each team </vt:lpstr>
      <vt:lpstr>PowerPoint Presentation</vt:lpstr>
      <vt:lpstr>OUTPUT RESULT</vt:lpstr>
      <vt:lpstr>Fetch the total number of dismissals</vt:lpstr>
      <vt:lpstr>PowerPoint Presentation</vt:lpstr>
      <vt:lpstr>OUTPUT RESULT</vt:lpstr>
      <vt:lpstr>Top 5 bowlers who conceded maximum extra runs from the deliveries table</vt:lpstr>
      <vt:lpstr>PowerPoint Presentation</vt:lpstr>
      <vt:lpstr>OUTPUT RESULT</vt:lpstr>
      <vt:lpstr>PowerPoint Presentation</vt:lpstr>
      <vt:lpstr>OUTPUT RESULT</vt:lpstr>
      <vt:lpstr>Total runs scored for each venue </vt:lpstr>
      <vt:lpstr>PowerPoint Presentation</vt:lpstr>
      <vt:lpstr>OUTPUT RESULT</vt:lpstr>
      <vt:lpstr>fetch the year-wise total runs scored at Eden Gardens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IPL AUCTION</dc:title>
  <dc:creator>raj basu</dc:creator>
  <cp:lastModifiedBy>raj basu</cp:lastModifiedBy>
  <cp:revision>6</cp:revision>
  <dcterms:created xsi:type="dcterms:W3CDTF">2024-01-03T12:56:48Z</dcterms:created>
  <dcterms:modified xsi:type="dcterms:W3CDTF">2024-01-07T05:55:54Z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