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3"/>
  </p:notesMasterIdLst>
  <p:sldIdLst>
    <p:sldId id="256" r:id="rId2"/>
    <p:sldId id="257" r:id="rId3"/>
    <p:sldId id="273" r:id="rId4"/>
    <p:sldId id="259" r:id="rId5"/>
    <p:sldId id="258" r:id="rId6"/>
    <p:sldId id="260" r:id="rId7"/>
    <p:sldId id="261" r:id="rId8"/>
    <p:sldId id="263" r:id="rId9"/>
    <p:sldId id="279" r:id="rId10"/>
    <p:sldId id="264" r:id="rId11"/>
    <p:sldId id="265" r:id="rId12"/>
    <p:sldId id="266" r:id="rId13"/>
    <p:sldId id="277" r:id="rId14"/>
    <p:sldId id="267" r:id="rId15"/>
    <p:sldId id="268" r:id="rId16"/>
    <p:sldId id="269" r:id="rId17"/>
    <p:sldId id="270" r:id="rId18"/>
    <p:sldId id="262" r:id="rId19"/>
    <p:sldId id="271" r:id="rId20"/>
    <p:sldId id="278"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na S" userId="fdded1367980e171" providerId="LiveId" clId="{C5AD6253-CDB6-40DB-B6B5-DCFB3DFD98E1}"/>
    <pc:docChg chg="undo custSel modSld">
      <pc:chgData name="Shahina S" userId="fdded1367980e171" providerId="LiveId" clId="{C5AD6253-CDB6-40DB-B6B5-DCFB3DFD98E1}" dt="2024-07-03T05:39:05.340" v="363" actId="20577"/>
      <pc:docMkLst>
        <pc:docMk/>
      </pc:docMkLst>
      <pc:sldChg chg="modSp mod">
        <pc:chgData name="Shahina S" userId="fdded1367980e171" providerId="LiveId" clId="{C5AD6253-CDB6-40DB-B6B5-DCFB3DFD98E1}" dt="2024-07-03T05:37:15.420" v="244" actId="207"/>
        <pc:sldMkLst>
          <pc:docMk/>
          <pc:sldMk cId="254741042" sldId="256"/>
        </pc:sldMkLst>
        <pc:spChg chg="mod">
          <ac:chgData name="Shahina S" userId="fdded1367980e171" providerId="LiveId" clId="{C5AD6253-CDB6-40DB-B6B5-DCFB3DFD98E1}" dt="2024-07-03T05:37:15.420" v="244" actId="207"/>
          <ac:spMkLst>
            <pc:docMk/>
            <pc:sldMk cId="254741042" sldId="256"/>
            <ac:spMk id="2" creationId="{9B7BE758-368A-79CA-75F0-F4804672C7F0}"/>
          </ac:spMkLst>
        </pc:spChg>
      </pc:sldChg>
      <pc:sldChg chg="modSp mod">
        <pc:chgData name="Shahina S" userId="fdded1367980e171" providerId="LiveId" clId="{C5AD6253-CDB6-40DB-B6B5-DCFB3DFD98E1}" dt="2024-07-03T05:39:05.340" v="363" actId="20577"/>
        <pc:sldMkLst>
          <pc:docMk/>
          <pc:sldMk cId="1828115090" sldId="257"/>
        </pc:sldMkLst>
        <pc:spChg chg="mod">
          <ac:chgData name="Shahina S" userId="fdded1367980e171" providerId="LiveId" clId="{C5AD6253-CDB6-40DB-B6B5-DCFB3DFD98E1}" dt="2024-07-03T05:39:05.340" v="363" actId="20577"/>
          <ac:spMkLst>
            <pc:docMk/>
            <pc:sldMk cId="1828115090" sldId="257"/>
            <ac:spMk id="3" creationId="{0EB97244-1C03-E5F1-7C1C-AA43A4E2A101}"/>
          </ac:spMkLst>
        </pc:spChg>
      </pc:sldChg>
      <pc:sldChg chg="modSp mod">
        <pc:chgData name="Shahina S" userId="fdded1367980e171" providerId="LiveId" clId="{C5AD6253-CDB6-40DB-B6B5-DCFB3DFD98E1}" dt="2024-07-03T05:35:34.983" v="243" actId="113"/>
        <pc:sldMkLst>
          <pc:docMk/>
          <pc:sldMk cId="2109508419" sldId="262"/>
        </pc:sldMkLst>
        <pc:spChg chg="mod">
          <ac:chgData name="Shahina S" userId="fdded1367980e171" providerId="LiveId" clId="{C5AD6253-CDB6-40DB-B6B5-DCFB3DFD98E1}" dt="2024-07-03T05:35:34.983" v="243" actId="113"/>
          <ac:spMkLst>
            <pc:docMk/>
            <pc:sldMk cId="2109508419" sldId="262"/>
            <ac:spMk id="3" creationId="{C789FE9B-7C90-674E-0B6B-0B92B35A8004}"/>
          </ac:spMkLst>
        </pc:spChg>
      </pc:sldChg>
      <pc:sldChg chg="modSp mod">
        <pc:chgData name="Shahina S" userId="fdded1367980e171" providerId="LiveId" clId="{C5AD6253-CDB6-40DB-B6B5-DCFB3DFD98E1}" dt="2024-07-03T05:33:14.752" v="160" actId="27636"/>
        <pc:sldMkLst>
          <pc:docMk/>
          <pc:sldMk cId="1805173639" sldId="263"/>
        </pc:sldMkLst>
        <pc:spChg chg="mod">
          <ac:chgData name="Shahina S" userId="fdded1367980e171" providerId="LiveId" clId="{C5AD6253-CDB6-40DB-B6B5-DCFB3DFD98E1}" dt="2024-07-03T05:33:14.752" v="160" actId="27636"/>
          <ac:spMkLst>
            <pc:docMk/>
            <pc:sldMk cId="1805173639" sldId="263"/>
            <ac:spMk id="3" creationId="{7DA3F671-ED40-E89E-AF7D-56C56EB68908}"/>
          </ac:spMkLst>
        </pc:spChg>
      </pc:sldChg>
      <pc:sldChg chg="modSp mod">
        <pc:chgData name="Shahina S" userId="fdded1367980e171" providerId="LiveId" clId="{C5AD6253-CDB6-40DB-B6B5-DCFB3DFD98E1}" dt="2024-07-03T05:34:45.238" v="218" actId="20577"/>
        <pc:sldMkLst>
          <pc:docMk/>
          <pc:sldMk cId="1473327802" sldId="267"/>
        </pc:sldMkLst>
        <pc:spChg chg="mod">
          <ac:chgData name="Shahina S" userId="fdded1367980e171" providerId="LiveId" clId="{C5AD6253-CDB6-40DB-B6B5-DCFB3DFD98E1}" dt="2024-07-03T05:34:45.238" v="218" actId="20577"/>
          <ac:spMkLst>
            <pc:docMk/>
            <pc:sldMk cId="1473327802" sldId="267"/>
            <ac:spMk id="3" creationId="{E83AE18D-D667-1C3D-E739-F4C8BD33272C}"/>
          </ac:spMkLst>
        </pc:spChg>
      </pc:sldChg>
      <pc:sldChg chg="modSp mod">
        <pc:chgData name="Shahina S" userId="fdded1367980e171" providerId="LiveId" clId="{C5AD6253-CDB6-40DB-B6B5-DCFB3DFD98E1}" dt="2024-07-03T05:35:10.748" v="241" actId="20577"/>
        <pc:sldMkLst>
          <pc:docMk/>
          <pc:sldMk cId="2621428120" sldId="269"/>
        </pc:sldMkLst>
        <pc:spChg chg="mod">
          <ac:chgData name="Shahina S" userId="fdded1367980e171" providerId="LiveId" clId="{C5AD6253-CDB6-40DB-B6B5-DCFB3DFD98E1}" dt="2024-07-03T05:35:10.748" v="241" actId="20577"/>
          <ac:spMkLst>
            <pc:docMk/>
            <pc:sldMk cId="2621428120" sldId="269"/>
            <ac:spMk id="3" creationId="{9CA08328-2489-308A-E193-F9397D98982B}"/>
          </ac:spMkLst>
        </pc:spChg>
      </pc:sldChg>
      <pc:sldChg chg="modSp mod">
        <pc:chgData name="Shahina S" userId="fdded1367980e171" providerId="LiveId" clId="{C5AD6253-CDB6-40DB-B6B5-DCFB3DFD98E1}" dt="2024-07-03T05:35:17.926" v="242" actId="20577"/>
        <pc:sldMkLst>
          <pc:docMk/>
          <pc:sldMk cId="895665662" sldId="270"/>
        </pc:sldMkLst>
        <pc:spChg chg="mod">
          <ac:chgData name="Shahina S" userId="fdded1367980e171" providerId="LiveId" clId="{C5AD6253-CDB6-40DB-B6B5-DCFB3DFD98E1}" dt="2024-07-03T05:35:17.926" v="242" actId="20577"/>
          <ac:spMkLst>
            <pc:docMk/>
            <pc:sldMk cId="895665662" sldId="270"/>
            <ac:spMk id="3" creationId="{A5E96EDB-C4C2-7DFF-568A-CA8DE0B12E7B}"/>
          </ac:spMkLst>
        </pc:spChg>
      </pc:sldChg>
      <pc:sldChg chg="modSp mod">
        <pc:chgData name="Shahina S" userId="fdded1367980e171" providerId="LiveId" clId="{C5AD6253-CDB6-40DB-B6B5-DCFB3DFD98E1}" dt="2024-07-03T05:30:53.536" v="87" actId="20577"/>
        <pc:sldMkLst>
          <pc:docMk/>
          <pc:sldMk cId="966339334" sldId="273"/>
        </pc:sldMkLst>
        <pc:spChg chg="mod">
          <ac:chgData name="Shahina S" userId="fdded1367980e171" providerId="LiveId" clId="{C5AD6253-CDB6-40DB-B6B5-DCFB3DFD98E1}" dt="2024-07-03T05:30:53.536" v="87" actId="20577"/>
          <ac:spMkLst>
            <pc:docMk/>
            <pc:sldMk cId="966339334" sldId="273"/>
            <ac:spMk id="3" creationId="{054FF6ED-E8FB-41F1-C33F-87FE3659DECE}"/>
          </ac:spMkLst>
        </pc:spChg>
      </pc:sldChg>
      <pc:sldChg chg="modSp mod">
        <pc:chgData name="Shahina S" userId="fdded1367980e171" providerId="LiveId" clId="{C5AD6253-CDB6-40DB-B6B5-DCFB3DFD98E1}" dt="2024-07-03T05:33:42.303" v="163" actId="27636"/>
        <pc:sldMkLst>
          <pc:docMk/>
          <pc:sldMk cId="2848555091" sldId="277"/>
        </pc:sldMkLst>
        <pc:spChg chg="mod">
          <ac:chgData name="Shahina S" userId="fdded1367980e171" providerId="LiveId" clId="{C5AD6253-CDB6-40DB-B6B5-DCFB3DFD98E1}" dt="2024-07-03T05:33:42.303" v="163" actId="27636"/>
          <ac:spMkLst>
            <pc:docMk/>
            <pc:sldMk cId="2848555091" sldId="277"/>
            <ac:spMk id="3" creationId="{EDD55407-AFD6-B3CB-6DD5-A995649E1FF2}"/>
          </ac:spMkLst>
        </pc:spChg>
      </pc:sldChg>
    </pc:docChg>
  </pc:docChgLst>
  <pc:docChgLst>
    <pc:chgData name="Shahina S" userId="fdded1367980e171" providerId="LiveId" clId="{981988CC-4DE5-4626-81AC-A5E3C0C40600}"/>
    <pc:docChg chg="undo custSel addSld delSld modSld sldOrd">
      <pc:chgData name="Shahina S" userId="fdded1367980e171" providerId="LiveId" clId="{981988CC-4DE5-4626-81AC-A5E3C0C40600}" dt="2024-06-13T11:20:22.429" v="1464" actId="20577"/>
      <pc:docMkLst>
        <pc:docMk/>
      </pc:docMkLst>
      <pc:sldChg chg="modSp mod">
        <pc:chgData name="Shahina S" userId="fdded1367980e171" providerId="LiveId" clId="{981988CC-4DE5-4626-81AC-A5E3C0C40600}" dt="2024-05-17T07:05:08.648" v="490" actId="403"/>
        <pc:sldMkLst>
          <pc:docMk/>
          <pc:sldMk cId="1828115090" sldId="257"/>
        </pc:sldMkLst>
        <pc:spChg chg="mod">
          <ac:chgData name="Shahina S" userId="fdded1367980e171" providerId="LiveId" clId="{981988CC-4DE5-4626-81AC-A5E3C0C40600}" dt="2024-05-17T07:05:08.648" v="490" actId="403"/>
          <ac:spMkLst>
            <pc:docMk/>
            <pc:sldMk cId="1828115090" sldId="257"/>
            <ac:spMk id="3" creationId="{0EB97244-1C03-E5F1-7C1C-AA43A4E2A101}"/>
          </ac:spMkLst>
        </pc:spChg>
      </pc:sldChg>
      <pc:sldChg chg="addSp delSp modSp mod ord modNotesTx">
        <pc:chgData name="Shahina S" userId="fdded1367980e171" providerId="LiveId" clId="{981988CC-4DE5-4626-81AC-A5E3C0C40600}" dt="2024-05-30T10:12:29.405" v="847" actId="5793"/>
        <pc:sldMkLst>
          <pc:docMk/>
          <pc:sldMk cId="3483592719" sldId="258"/>
        </pc:sldMkLst>
        <pc:spChg chg="mod">
          <ac:chgData name="Shahina S" userId="fdded1367980e171" providerId="LiveId" clId="{981988CC-4DE5-4626-81AC-A5E3C0C40600}" dt="2024-05-30T10:12:29.405" v="847" actId="5793"/>
          <ac:spMkLst>
            <pc:docMk/>
            <pc:sldMk cId="3483592719" sldId="258"/>
            <ac:spMk id="3" creationId="{398461C4-CE9F-9015-FA83-FC1FC468BD05}"/>
          </ac:spMkLst>
        </pc:spChg>
        <pc:graphicFrameChg chg="add del modGraphic">
          <ac:chgData name="Shahina S" userId="fdded1367980e171" providerId="LiveId" clId="{981988CC-4DE5-4626-81AC-A5E3C0C40600}" dt="2024-05-15T03:51:40.254" v="303" actId="27309"/>
          <ac:graphicFrameMkLst>
            <pc:docMk/>
            <pc:sldMk cId="3483592719" sldId="258"/>
            <ac:graphicFrameMk id="5" creationId="{F82068AC-A653-462E-6B64-0200C63650A1}"/>
          </ac:graphicFrameMkLst>
        </pc:graphicFrameChg>
      </pc:sldChg>
      <pc:sldChg chg="modSp add del mod">
        <pc:chgData name="Shahina S" userId="fdded1367980e171" providerId="LiveId" clId="{981988CC-4DE5-4626-81AC-A5E3C0C40600}" dt="2024-05-30T10:05:58.069" v="846" actId="20577"/>
        <pc:sldMkLst>
          <pc:docMk/>
          <pc:sldMk cId="3743506040" sldId="259"/>
        </pc:sldMkLst>
        <pc:spChg chg="mod">
          <ac:chgData name="Shahina S" userId="fdded1367980e171" providerId="LiveId" clId="{981988CC-4DE5-4626-81AC-A5E3C0C40600}" dt="2024-05-30T10:05:58.069" v="846" actId="20577"/>
          <ac:spMkLst>
            <pc:docMk/>
            <pc:sldMk cId="3743506040" sldId="259"/>
            <ac:spMk id="3" creationId="{C86F8816-B5AB-DADB-55D4-676CBA681F82}"/>
          </ac:spMkLst>
        </pc:spChg>
      </pc:sldChg>
      <pc:sldChg chg="modSp mod">
        <pc:chgData name="Shahina S" userId="fdded1367980e171" providerId="LiveId" clId="{981988CC-4DE5-4626-81AC-A5E3C0C40600}" dt="2024-05-30T10:13:42.203" v="935" actId="20577"/>
        <pc:sldMkLst>
          <pc:docMk/>
          <pc:sldMk cId="1873491308" sldId="260"/>
        </pc:sldMkLst>
        <pc:spChg chg="mod">
          <ac:chgData name="Shahina S" userId="fdded1367980e171" providerId="LiveId" clId="{981988CC-4DE5-4626-81AC-A5E3C0C40600}" dt="2024-05-30T10:13:42.203" v="935" actId="20577"/>
          <ac:spMkLst>
            <pc:docMk/>
            <pc:sldMk cId="1873491308" sldId="260"/>
            <ac:spMk id="3" creationId="{BBAAB9E9-B442-574E-B549-A9D4D8BEF2C8}"/>
          </ac:spMkLst>
        </pc:spChg>
      </pc:sldChg>
      <pc:sldChg chg="modSp mod">
        <pc:chgData name="Shahina S" userId="fdded1367980e171" providerId="LiveId" clId="{981988CC-4DE5-4626-81AC-A5E3C0C40600}" dt="2024-06-13T11:20:22.429" v="1464" actId="20577"/>
        <pc:sldMkLst>
          <pc:docMk/>
          <pc:sldMk cId="1805173639" sldId="263"/>
        </pc:sldMkLst>
        <pc:spChg chg="mod">
          <ac:chgData name="Shahina S" userId="fdded1367980e171" providerId="LiveId" clId="{981988CC-4DE5-4626-81AC-A5E3C0C40600}" dt="2024-06-13T11:20:22.429" v="1464" actId="20577"/>
          <ac:spMkLst>
            <pc:docMk/>
            <pc:sldMk cId="1805173639" sldId="263"/>
            <ac:spMk id="3" creationId="{7DA3F671-ED40-E89E-AF7D-56C56EB68908}"/>
          </ac:spMkLst>
        </pc:spChg>
      </pc:sldChg>
      <pc:sldChg chg="modSp mod">
        <pc:chgData name="Shahina S" userId="fdded1367980e171" providerId="LiveId" clId="{981988CC-4DE5-4626-81AC-A5E3C0C40600}" dt="2024-05-13T09:52:36.908" v="255" actId="5793"/>
        <pc:sldMkLst>
          <pc:docMk/>
          <pc:sldMk cId="1473327802" sldId="267"/>
        </pc:sldMkLst>
        <pc:spChg chg="mod">
          <ac:chgData name="Shahina S" userId="fdded1367980e171" providerId="LiveId" clId="{981988CC-4DE5-4626-81AC-A5E3C0C40600}" dt="2024-05-13T09:52:36.908" v="255" actId="5793"/>
          <ac:spMkLst>
            <pc:docMk/>
            <pc:sldMk cId="1473327802" sldId="267"/>
            <ac:spMk id="3" creationId="{E83AE18D-D667-1C3D-E739-F4C8BD33272C}"/>
          </ac:spMkLst>
        </pc:spChg>
      </pc:sldChg>
      <pc:sldChg chg="modSp mod">
        <pc:chgData name="Shahina S" userId="fdded1367980e171" providerId="LiveId" clId="{981988CC-4DE5-4626-81AC-A5E3C0C40600}" dt="2024-05-30T10:27:26.889" v="1375" actId="20577"/>
        <pc:sldMkLst>
          <pc:docMk/>
          <pc:sldMk cId="2621428120" sldId="269"/>
        </pc:sldMkLst>
        <pc:spChg chg="mod">
          <ac:chgData name="Shahina S" userId="fdded1367980e171" providerId="LiveId" clId="{981988CC-4DE5-4626-81AC-A5E3C0C40600}" dt="2024-05-30T10:27:26.889" v="1375" actId="20577"/>
          <ac:spMkLst>
            <pc:docMk/>
            <pc:sldMk cId="2621428120" sldId="269"/>
            <ac:spMk id="3" creationId="{9CA08328-2489-308A-E193-F9397D98982B}"/>
          </ac:spMkLst>
        </pc:spChg>
      </pc:sldChg>
      <pc:sldChg chg="addSp delSp modSp new mod">
        <pc:chgData name="Shahina S" userId="fdded1367980e171" providerId="LiveId" clId="{981988CC-4DE5-4626-81AC-A5E3C0C40600}" dt="2024-05-17T07:05:20.233" v="493" actId="403"/>
        <pc:sldMkLst>
          <pc:docMk/>
          <pc:sldMk cId="966339334" sldId="273"/>
        </pc:sldMkLst>
        <pc:spChg chg="del">
          <ac:chgData name="Shahina S" userId="fdded1367980e171" providerId="LiveId" clId="{981988CC-4DE5-4626-81AC-A5E3C0C40600}" dt="2024-04-30T04:44:48.489" v="10"/>
          <ac:spMkLst>
            <pc:docMk/>
            <pc:sldMk cId="966339334" sldId="273"/>
            <ac:spMk id="2" creationId="{4681E1CA-2167-F274-835B-95A0E80CE6E7}"/>
          </ac:spMkLst>
        </pc:spChg>
        <pc:spChg chg="mod">
          <ac:chgData name="Shahina S" userId="fdded1367980e171" providerId="LiveId" clId="{981988CC-4DE5-4626-81AC-A5E3C0C40600}" dt="2024-05-17T07:05:20.233" v="493" actId="403"/>
          <ac:spMkLst>
            <pc:docMk/>
            <pc:sldMk cId="966339334" sldId="273"/>
            <ac:spMk id="3" creationId="{054FF6ED-E8FB-41F1-C33F-87FE3659DECE}"/>
          </ac:spMkLst>
        </pc:spChg>
        <pc:spChg chg="add mod">
          <ac:chgData name="Shahina S" userId="fdded1367980e171" providerId="LiveId" clId="{981988CC-4DE5-4626-81AC-A5E3C0C40600}" dt="2024-04-30T04:44:51.559" v="11" actId="14100"/>
          <ac:spMkLst>
            <pc:docMk/>
            <pc:sldMk cId="966339334" sldId="273"/>
            <ac:spMk id="4" creationId="{832C5AB9-39E2-9B3F-DA9A-B0C377C03792}"/>
          </ac:spMkLst>
        </pc:spChg>
      </pc:sldChg>
      <pc:sldChg chg="addSp delSp modSp new del mod">
        <pc:chgData name="Shahina S" userId="fdded1367980e171" providerId="LiveId" clId="{981988CC-4DE5-4626-81AC-A5E3C0C40600}" dt="2024-05-13T10:04:07.193" v="299" actId="2696"/>
        <pc:sldMkLst>
          <pc:docMk/>
          <pc:sldMk cId="3705323351" sldId="274"/>
        </pc:sldMkLst>
        <pc:spChg chg="del">
          <ac:chgData name="Shahina S" userId="fdded1367980e171" providerId="LiveId" clId="{981988CC-4DE5-4626-81AC-A5E3C0C40600}" dt="2024-04-30T09:43:42.460" v="98"/>
          <ac:spMkLst>
            <pc:docMk/>
            <pc:sldMk cId="3705323351" sldId="274"/>
            <ac:spMk id="2" creationId="{BA2C47D7-C5C7-3EBD-2C54-8AE5160ABE37}"/>
          </ac:spMkLst>
        </pc:spChg>
        <pc:spChg chg="mod">
          <ac:chgData name="Shahina S" userId="fdded1367980e171" providerId="LiveId" clId="{981988CC-4DE5-4626-81AC-A5E3C0C40600}" dt="2024-04-30T09:48:52.962" v="211" actId="14100"/>
          <ac:spMkLst>
            <pc:docMk/>
            <pc:sldMk cId="3705323351" sldId="274"/>
            <ac:spMk id="3" creationId="{0633952A-3056-2187-5C85-C9217DF9E9A8}"/>
          </ac:spMkLst>
        </pc:spChg>
        <pc:spChg chg="add mod">
          <ac:chgData name="Shahina S" userId="fdded1367980e171" providerId="LiveId" clId="{981988CC-4DE5-4626-81AC-A5E3C0C40600}" dt="2024-05-13T09:52:59.938" v="257" actId="1076"/>
          <ac:spMkLst>
            <pc:docMk/>
            <pc:sldMk cId="3705323351" sldId="274"/>
            <ac:spMk id="6" creationId="{74B7A74E-1917-913D-2358-E906E63A1571}"/>
          </ac:spMkLst>
        </pc:spChg>
        <pc:picChg chg="add del mod">
          <ac:chgData name="Shahina S" userId="fdded1367980e171" providerId="LiveId" clId="{981988CC-4DE5-4626-81AC-A5E3C0C40600}" dt="2024-04-30T09:43:25.565" v="95" actId="478"/>
          <ac:picMkLst>
            <pc:docMk/>
            <pc:sldMk cId="3705323351" sldId="274"/>
            <ac:picMk id="4" creationId="{8A6C55A3-6364-8910-500E-978915D7115B}"/>
          </ac:picMkLst>
        </pc:picChg>
        <pc:picChg chg="add mod">
          <ac:chgData name="Shahina S" userId="fdded1367980e171" providerId="LiveId" clId="{981988CC-4DE5-4626-81AC-A5E3C0C40600}" dt="2024-04-30T09:43:29.090" v="97"/>
          <ac:picMkLst>
            <pc:docMk/>
            <pc:sldMk cId="3705323351" sldId="274"/>
            <ac:picMk id="5" creationId="{494D5576-1541-D576-EC71-F15F40D3C072}"/>
          </ac:picMkLst>
        </pc:picChg>
        <pc:picChg chg="add mod">
          <ac:chgData name="Shahina S" userId="fdded1367980e171" providerId="LiveId" clId="{981988CC-4DE5-4626-81AC-A5E3C0C40600}" dt="2024-04-30T09:46:59.540" v="209" actId="1076"/>
          <ac:picMkLst>
            <pc:docMk/>
            <pc:sldMk cId="3705323351" sldId="274"/>
            <ac:picMk id="8" creationId="{BD5CB450-E472-4A7A-5B8E-80FCB74DECDE}"/>
          </ac:picMkLst>
        </pc:picChg>
      </pc:sldChg>
      <pc:sldChg chg="addSp delSp modSp new del mod">
        <pc:chgData name="Shahina S" userId="fdded1367980e171" providerId="LiveId" clId="{981988CC-4DE5-4626-81AC-A5E3C0C40600}" dt="2024-05-17T06:33:47.392" v="332" actId="2696"/>
        <pc:sldMkLst>
          <pc:docMk/>
          <pc:sldMk cId="1169729829" sldId="275"/>
        </pc:sldMkLst>
        <pc:spChg chg="mod">
          <ac:chgData name="Shahina S" userId="fdded1367980e171" providerId="LiveId" clId="{981988CC-4DE5-4626-81AC-A5E3C0C40600}" dt="2024-05-13T09:53:57.618" v="266" actId="207"/>
          <ac:spMkLst>
            <pc:docMk/>
            <pc:sldMk cId="1169729829" sldId="275"/>
            <ac:spMk id="2" creationId="{6C194355-D052-036E-BC9C-F0DCA7C4F0C3}"/>
          </ac:spMkLst>
        </pc:spChg>
        <pc:spChg chg="del">
          <ac:chgData name="Shahina S" userId="fdded1367980e171" providerId="LiveId" clId="{981988CC-4DE5-4626-81AC-A5E3C0C40600}" dt="2024-05-13T09:54:13.066" v="268"/>
          <ac:spMkLst>
            <pc:docMk/>
            <pc:sldMk cId="1169729829" sldId="275"/>
            <ac:spMk id="3" creationId="{FF3F1128-F0DD-D564-BA7B-145C2773474B}"/>
          </ac:spMkLst>
        </pc:spChg>
        <pc:spChg chg="mod">
          <ac:chgData name="Shahina S" userId="fdded1367980e171" providerId="LiveId" clId="{981988CC-4DE5-4626-81AC-A5E3C0C40600}" dt="2024-05-13T10:03:58.597" v="298" actId="207"/>
          <ac:spMkLst>
            <pc:docMk/>
            <pc:sldMk cId="1169729829" sldId="275"/>
            <ac:spMk id="4" creationId="{8B456ACB-7594-8CA6-FB5C-F7C1C714430C}"/>
          </ac:spMkLst>
        </pc:spChg>
        <pc:spChg chg="add mod">
          <ac:chgData name="Shahina S" userId="fdded1367980e171" providerId="LiveId" clId="{981988CC-4DE5-4626-81AC-A5E3C0C40600}" dt="2024-05-17T06:32:47.592" v="324" actId="5793"/>
          <ac:spMkLst>
            <pc:docMk/>
            <pc:sldMk cId="1169729829" sldId="275"/>
            <ac:spMk id="5" creationId="{BD01EE5A-0AEE-A45C-3F71-92EF20B625AD}"/>
          </ac:spMkLst>
        </pc:spChg>
        <pc:spChg chg="add mod">
          <ac:chgData name="Shahina S" userId="fdded1367980e171" providerId="LiveId" clId="{981988CC-4DE5-4626-81AC-A5E3C0C40600}" dt="2024-05-13T09:53:11.126" v="259"/>
          <ac:spMkLst>
            <pc:docMk/>
            <pc:sldMk cId="1169729829" sldId="275"/>
            <ac:spMk id="5" creationId="{C76828D8-E7C4-466B-F683-ED26E18A98D0}"/>
          </ac:spMkLst>
        </pc:spChg>
        <pc:picChg chg="add del mod">
          <ac:chgData name="Shahina S" userId="fdded1367980e171" providerId="LiveId" clId="{981988CC-4DE5-4626-81AC-A5E3C0C40600}" dt="2024-05-17T06:32:18.352" v="320" actId="21"/>
          <ac:picMkLst>
            <pc:docMk/>
            <pc:sldMk cId="1169729829" sldId="275"/>
            <ac:picMk id="6" creationId="{772162B7-A734-5E80-C924-84330D5A4A32}"/>
          </ac:picMkLst>
        </pc:picChg>
      </pc:sldChg>
      <pc:sldChg chg="addSp delSp modSp new del mod">
        <pc:chgData name="Shahina S" userId="fdded1367980e171" providerId="LiveId" clId="{981988CC-4DE5-4626-81AC-A5E3C0C40600}" dt="2024-05-17T06:57:10.435" v="487" actId="2696"/>
        <pc:sldMkLst>
          <pc:docMk/>
          <pc:sldMk cId="4086332419" sldId="276"/>
        </pc:sldMkLst>
        <pc:spChg chg="mod">
          <ac:chgData name="Shahina S" userId="fdded1367980e171" providerId="LiveId" clId="{981988CC-4DE5-4626-81AC-A5E3C0C40600}" dt="2024-05-17T06:56:45.056" v="486" actId="20577"/>
          <ac:spMkLst>
            <pc:docMk/>
            <pc:sldMk cId="4086332419" sldId="276"/>
            <ac:spMk id="2" creationId="{3056BF2D-A4C8-0ECB-9C90-4F644B7C0AA1}"/>
          </ac:spMkLst>
        </pc:spChg>
        <pc:spChg chg="del">
          <ac:chgData name="Shahina S" userId="fdded1367980e171" providerId="LiveId" clId="{981988CC-4DE5-4626-81AC-A5E3C0C40600}" dt="2024-05-17T06:32:22.264" v="321"/>
          <ac:spMkLst>
            <pc:docMk/>
            <pc:sldMk cId="4086332419" sldId="276"/>
            <ac:spMk id="3" creationId="{1D81D0C2-FCAF-8B51-C1CB-AA510FB55141}"/>
          </ac:spMkLst>
        </pc:spChg>
        <pc:spChg chg="mod">
          <ac:chgData name="Shahina S" userId="fdded1367980e171" providerId="LiveId" clId="{981988CC-4DE5-4626-81AC-A5E3C0C40600}" dt="2024-05-17T06:50:44.698" v="485" actId="20577"/>
          <ac:spMkLst>
            <pc:docMk/>
            <pc:sldMk cId="4086332419" sldId="276"/>
            <ac:spMk id="4" creationId="{2B07147E-FAD6-9F86-71A2-9B43FC5A3529}"/>
          </ac:spMkLst>
        </pc:spChg>
        <pc:spChg chg="add del mod">
          <ac:chgData name="Shahina S" userId="fdded1367980e171" providerId="LiveId" clId="{981988CC-4DE5-4626-81AC-A5E3C0C40600}" dt="2024-05-17T06:47:00.773" v="420" actId="478"/>
          <ac:spMkLst>
            <pc:docMk/>
            <pc:sldMk cId="4086332419" sldId="276"/>
            <ac:spMk id="5" creationId="{0E5AA0C7-8221-1CE0-1650-672973B517BA}"/>
          </ac:spMkLst>
        </pc:spChg>
        <pc:picChg chg="add mod">
          <ac:chgData name="Shahina S" userId="fdded1367980e171" providerId="LiveId" clId="{981988CC-4DE5-4626-81AC-A5E3C0C40600}" dt="2024-05-17T06:32:30.062" v="323" actId="14100"/>
          <ac:picMkLst>
            <pc:docMk/>
            <pc:sldMk cId="4086332419" sldId="276"/>
            <ac:picMk id="6" creationId="{772162B7-A734-5E80-C924-84330D5A4A32}"/>
          </ac:picMkLst>
        </pc:picChg>
      </pc:sldChg>
      <pc:sldChg chg="addSp delSp modSp new mod">
        <pc:chgData name="Shahina S" userId="fdded1367980e171" providerId="LiveId" clId="{981988CC-4DE5-4626-81AC-A5E3C0C40600}" dt="2024-06-10T11:27:47.204" v="1379" actId="108"/>
        <pc:sldMkLst>
          <pc:docMk/>
          <pc:sldMk cId="2848555091" sldId="277"/>
        </pc:sldMkLst>
        <pc:spChg chg="del">
          <ac:chgData name="Shahina S" userId="fdded1367980e171" providerId="LiveId" clId="{981988CC-4DE5-4626-81AC-A5E3C0C40600}" dt="2024-05-17T06:33:14.977" v="326"/>
          <ac:spMkLst>
            <pc:docMk/>
            <pc:sldMk cId="2848555091" sldId="277"/>
            <ac:spMk id="2" creationId="{CE1FB0A6-CE7E-F310-24F1-126432C13E2B}"/>
          </ac:spMkLst>
        </pc:spChg>
        <pc:spChg chg="mod">
          <ac:chgData name="Shahina S" userId="fdded1367980e171" providerId="LiveId" clId="{981988CC-4DE5-4626-81AC-A5E3C0C40600}" dt="2024-06-10T11:27:47.204" v="1379" actId="108"/>
          <ac:spMkLst>
            <pc:docMk/>
            <pc:sldMk cId="2848555091" sldId="277"/>
            <ac:spMk id="3" creationId="{EDD55407-AFD6-B3CB-6DD5-A995649E1FF2}"/>
          </ac:spMkLst>
        </pc:spChg>
        <pc:spChg chg="add mod">
          <ac:chgData name="Shahina S" userId="fdded1367980e171" providerId="LiveId" clId="{981988CC-4DE5-4626-81AC-A5E3C0C40600}" dt="2024-05-20T07:03:15.850" v="497" actId="207"/>
          <ac:spMkLst>
            <pc:docMk/>
            <pc:sldMk cId="2848555091" sldId="277"/>
            <ac:spMk id="4" creationId="{F31BF234-84F7-90EC-1659-21D0026D4D79}"/>
          </ac:spMkLst>
        </pc:spChg>
      </pc:sldChg>
      <pc:sldChg chg="addSp delSp modSp new mod">
        <pc:chgData name="Shahina S" userId="fdded1367980e171" providerId="LiveId" clId="{981988CC-4DE5-4626-81AC-A5E3C0C40600}" dt="2024-05-20T07:23:50.397" v="775" actId="20577"/>
        <pc:sldMkLst>
          <pc:docMk/>
          <pc:sldMk cId="2828811133" sldId="278"/>
        </pc:sldMkLst>
        <pc:spChg chg="del mod">
          <ac:chgData name="Shahina S" userId="fdded1367980e171" providerId="LiveId" clId="{981988CC-4DE5-4626-81AC-A5E3C0C40600}" dt="2024-05-20T07:04:23.714" v="515" actId="478"/>
          <ac:spMkLst>
            <pc:docMk/>
            <pc:sldMk cId="2828811133" sldId="278"/>
            <ac:spMk id="2" creationId="{2B5D1B02-3B23-7A83-0FB7-47F874D0DA15}"/>
          </ac:spMkLst>
        </pc:spChg>
        <pc:spChg chg="mod">
          <ac:chgData name="Shahina S" userId="fdded1367980e171" providerId="LiveId" clId="{981988CC-4DE5-4626-81AC-A5E3C0C40600}" dt="2024-05-20T07:23:50.397" v="775" actId="20577"/>
          <ac:spMkLst>
            <pc:docMk/>
            <pc:sldMk cId="2828811133" sldId="278"/>
            <ac:spMk id="3" creationId="{36D97C70-EC38-70BE-6B52-6EB235BDFF64}"/>
          </ac:spMkLst>
        </pc:spChg>
        <pc:spChg chg="add del mod">
          <ac:chgData name="Shahina S" userId="fdded1367980e171" providerId="LiveId" clId="{981988CC-4DE5-4626-81AC-A5E3C0C40600}" dt="2024-05-20T07:04:36.663" v="517" actId="21"/>
          <ac:spMkLst>
            <pc:docMk/>
            <pc:sldMk cId="2828811133" sldId="278"/>
            <ac:spMk id="5" creationId="{90669A3F-1F89-5F1E-9BFF-89D3BB3773C7}"/>
          </ac:spMkLst>
        </pc:spChg>
        <pc:spChg chg="add mod">
          <ac:chgData name="Shahina S" userId="fdded1367980e171" providerId="LiveId" clId="{981988CC-4DE5-4626-81AC-A5E3C0C40600}" dt="2024-05-20T07:15:50.808" v="732" actId="1076"/>
          <ac:spMkLst>
            <pc:docMk/>
            <pc:sldMk cId="2828811133" sldId="278"/>
            <ac:spMk id="6" creationId="{39AE14A9-E2E4-7678-19D6-49D14131E63F}"/>
          </ac:spMkLst>
        </pc:spChg>
      </pc:sldChg>
      <pc:sldChg chg="new del">
        <pc:chgData name="Shahina S" userId="fdded1367980e171" providerId="LiveId" clId="{981988CC-4DE5-4626-81AC-A5E3C0C40600}" dt="2024-05-30T10:22:39.052" v="939" actId="680"/>
        <pc:sldMkLst>
          <pc:docMk/>
          <pc:sldMk cId="55787311" sldId="279"/>
        </pc:sldMkLst>
      </pc:sldChg>
      <pc:sldChg chg="addSp delSp modSp new mod">
        <pc:chgData name="Shahina S" userId="fdded1367980e171" providerId="LiveId" clId="{981988CC-4DE5-4626-81AC-A5E3C0C40600}" dt="2024-05-30T10:25:33.393" v="1206" actId="20577"/>
        <pc:sldMkLst>
          <pc:docMk/>
          <pc:sldMk cId="1282365337" sldId="279"/>
        </pc:sldMkLst>
        <pc:spChg chg="del">
          <ac:chgData name="Shahina S" userId="fdded1367980e171" providerId="LiveId" clId="{981988CC-4DE5-4626-81AC-A5E3C0C40600}" dt="2024-05-30T10:22:58.922" v="943" actId="478"/>
          <ac:spMkLst>
            <pc:docMk/>
            <pc:sldMk cId="1282365337" sldId="279"/>
            <ac:spMk id="2" creationId="{B50AB7B1-007F-5949-F078-20EBC9D01FDD}"/>
          </ac:spMkLst>
        </pc:spChg>
        <pc:spChg chg="mod">
          <ac:chgData name="Shahina S" userId="fdded1367980e171" providerId="LiveId" clId="{981988CC-4DE5-4626-81AC-A5E3C0C40600}" dt="2024-05-30T10:25:33.393" v="1206" actId="20577"/>
          <ac:spMkLst>
            <pc:docMk/>
            <pc:sldMk cId="1282365337" sldId="279"/>
            <ac:spMk id="3" creationId="{51E61153-C5C0-FF64-4E33-E03937A6E983}"/>
          </ac:spMkLst>
        </pc:spChg>
        <pc:spChg chg="add mod">
          <ac:chgData name="Shahina S" userId="fdded1367980e171" providerId="LiveId" clId="{981988CC-4DE5-4626-81AC-A5E3C0C40600}" dt="2024-05-30T10:23:00.107" v="944"/>
          <ac:spMkLst>
            <pc:docMk/>
            <pc:sldMk cId="1282365337" sldId="279"/>
            <ac:spMk id="4" creationId="{CBD106D4-EA8F-BD95-0299-EEF403351100}"/>
          </ac:spMkLst>
        </pc:spChg>
      </pc:sldChg>
      <pc:sldChg chg="addSp delSp modSp new del mod">
        <pc:chgData name="Shahina S" userId="fdded1367980e171" providerId="LiveId" clId="{981988CC-4DE5-4626-81AC-A5E3C0C40600}" dt="2024-05-20T07:23:06.730" v="762" actId="2696"/>
        <pc:sldMkLst>
          <pc:docMk/>
          <pc:sldMk cId="2812012111" sldId="279"/>
        </pc:sldMkLst>
        <pc:spChg chg="del">
          <ac:chgData name="Shahina S" userId="fdded1367980e171" providerId="LiveId" clId="{981988CC-4DE5-4626-81AC-A5E3C0C40600}" dt="2024-05-20T07:10:53.715" v="688" actId="478"/>
          <ac:spMkLst>
            <pc:docMk/>
            <pc:sldMk cId="2812012111" sldId="279"/>
            <ac:spMk id="2" creationId="{CE9BD155-7447-F86B-6A4B-F42FF9752018}"/>
          </ac:spMkLst>
        </pc:spChg>
        <pc:spChg chg="mod">
          <ac:chgData name="Shahina S" userId="fdded1367980e171" providerId="LiveId" clId="{981988CC-4DE5-4626-81AC-A5E3C0C40600}" dt="2024-05-20T07:16:32.459" v="741" actId="113"/>
          <ac:spMkLst>
            <pc:docMk/>
            <pc:sldMk cId="2812012111" sldId="279"/>
            <ac:spMk id="3" creationId="{762A85F3-AC82-9028-8108-FC8583EF8367}"/>
          </ac:spMkLst>
        </pc:spChg>
        <pc:spChg chg="add mod">
          <ac:chgData name="Shahina S" userId="fdded1367980e171" providerId="LiveId" clId="{981988CC-4DE5-4626-81AC-A5E3C0C40600}" dt="2024-05-20T07:11:08.642" v="690" actId="1076"/>
          <ac:spMkLst>
            <pc:docMk/>
            <pc:sldMk cId="2812012111" sldId="279"/>
            <ac:spMk id="4" creationId="{BA7EE679-B7F8-2B0B-AA45-B5FFA3E95E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DE1C4-F55C-4566-B510-6FCC32C53B8C}"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CD1E7-DC7C-4163-B380-F4F576243C28}" type="slidenum">
              <a:rPr lang="en-US" smtClean="0"/>
              <a:t>‹#›</a:t>
            </a:fld>
            <a:endParaRPr lang="en-US"/>
          </a:p>
        </p:txBody>
      </p:sp>
    </p:spTree>
    <p:extLst>
      <p:ext uri="{BB962C8B-B14F-4D97-AF65-F5344CB8AC3E}">
        <p14:creationId xmlns:p14="http://schemas.microsoft.com/office/powerpoint/2010/main" val="226440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PROVIDE </a:t>
            </a:r>
            <a:r>
              <a:rPr lang="en-US" dirty="0">
                <a:solidFill>
                  <a:schemeClr val="tx1"/>
                </a:solidFill>
                <a:latin typeface="Times New Roman" panose="02020603050405020304" pitchFamily="18" charset="0"/>
                <a:cs typeface="Times New Roman" panose="02020603050405020304" pitchFamily="18" charset="0"/>
              </a:rPr>
              <a:t>you with successful recruiting strategies.</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CONNECT</a:t>
            </a:r>
            <a:r>
              <a:rPr lang="en-US" dirty="0">
                <a:solidFill>
                  <a:schemeClr val="tx1"/>
                </a:solidFill>
                <a:latin typeface="Times New Roman" panose="02020603050405020304" pitchFamily="18" charset="0"/>
                <a:cs typeface="Times New Roman" panose="02020603050405020304" pitchFamily="18" charset="0"/>
              </a:rPr>
              <a:t> you with physicians to successfully initiate and operate patient studies.</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DELIVER</a:t>
            </a:r>
            <a:r>
              <a:rPr lang="en-US" dirty="0">
                <a:solidFill>
                  <a:schemeClr val="tx1"/>
                </a:solidFill>
                <a:latin typeface="Times New Roman" panose="02020603050405020304" pitchFamily="18" charset="0"/>
                <a:cs typeface="Times New Roman" panose="02020603050405020304" pitchFamily="18" charset="0"/>
              </a:rPr>
              <a:t> professional, high- quality clinical research through a dedicated network of geographically distinct clinical investigative sites with large, readily available patient populations.</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IMPLEMENT</a:t>
            </a:r>
            <a:r>
              <a:rPr lang="en-US" dirty="0">
                <a:solidFill>
                  <a:schemeClr val="tx1"/>
                </a:solidFill>
                <a:latin typeface="Times New Roman" panose="02020603050405020304" pitchFamily="18" charset="0"/>
                <a:cs typeface="Times New Roman" panose="02020603050405020304" pitchFamily="18" charset="0"/>
              </a:rPr>
              <a:t> a fully integrated network of field and patient service centers that benefit your organization.</a:t>
            </a:r>
          </a:p>
          <a:p>
            <a:r>
              <a:rPr lang="en-US">
                <a:solidFill>
                  <a:schemeClr val="tx1"/>
                </a:solidFill>
                <a:latin typeface="Times New Roman" panose="02020603050405020304" pitchFamily="18" charset="0"/>
                <a:cs typeface="Times New Roman" panose="02020603050405020304" pitchFamily="18" charset="0"/>
              </a:rPr>
              <a:t>%%TTS_FEMALE%</a:t>
            </a:r>
          </a:p>
          <a:p>
            <a:endParaRPr lang="en-US" dirty="0"/>
          </a:p>
        </p:txBody>
      </p:sp>
      <p:sp>
        <p:nvSpPr>
          <p:cNvPr id="4" name="Slide Number Placeholder 3"/>
          <p:cNvSpPr>
            <a:spLocks noGrp="1"/>
          </p:cNvSpPr>
          <p:nvPr>
            <p:ph type="sldNum" sz="quarter" idx="5"/>
          </p:nvPr>
        </p:nvSpPr>
        <p:spPr/>
        <p:txBody>
          <a:bodyPr/>
          <a:lstStyle/>
          <a:p>
            <a:fld id="{390CD1E7-DC7C-4163-B380-F4F576243C28}" type="slidenum">
              <a:rPr lang="en-US" smtClean="0"/>
              <a:t>5</a:t>
            </a:fld>
            <a:endParaRPr lang="en-US"/>
          </a:p>
        </p:txBody>
      </p:sp>
    </p:spTree>
    <p:extLst>
      <p:ext uri="{BB962C8B-B14F-4D97-AF65-F5344CB8AC3E}">
        <p14:creationId xmlns:p14="http://schemas.microsoft.com/office/powerpoint/2010/main" val="102437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146283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333243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874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2417095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94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2840051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117571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118102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282736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8B868-FD8B-4BDF-90D1-CFA449EA2CC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249558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8B868-FD8B-4BDF-90D1-CFA449EA2CC2}"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59336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8B868-FD8B-4BDF-90D1-CFA449EA2CC2}"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345036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58B868-FD8B-4BDF-90D1-CFA449EA2CC2}"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308575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8B868-FD8B-4BDF-90D1-CFA449EA2CC2}"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142868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8B868-FD8B-4BDF-90D1-CFA449EA2CC2}"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36267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8B868-FD8B-4BDF-90D1-CFA449EA2CC2}"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0152-4BB0-4FD2-B6F7-DD6188C0566F}" type="slidenum">
              <a:rPr lang="en-US" smtClean="0"/>
              <a:t>‹#›</a:t>
            </a:fld>
            <a:endParaRPr lang="en-US"/>
          </a:p>
        </p:txBody>
      </p:sp>
    </p:spTree>
    <p:extLst>
      <p:ext uri="{BB962C8B-B14F-4D97-AF65-F5344CB8AC3E}">
        <p14:creationId xmlns:p14="http://schemas.microsoft.com/office/powerpoint/2010/main" val="109233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58B868-FD8B-4BDF-90D1-CFA449EA2CC2}" type="datetimeFigureOut">
              <a:rPr lang="en-US" smtClean="0"/>
              <a:t>7/3/2024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A00152-4BB0-4FD2-B6F7-DD6188C0566F}" type="slidenum">
              <a:rPr lang="en-US" smtClean="0"/>
              <a:t>‹#›</a:t>
            </a:fld>
            <a:endParaRPr lang="en-US"/>
          </a:p>
        </p:txBody>
      </p:sp>
    </p:spTree>
    <p:extLst>
      <p:ext uri="{BB962C8B-B14F-4D97-AF65-F5344CB8AC3E}">
        <p14:creationId xmlns:p14="http://schemas.microsoft.com/office/powerpoint/2010/main" val="69863681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E758-368A-79CA-75F0-F4804672C7F0}"/>
              </a:ext>
            </a:extLst>
          </p:cNvPr>
          <p:cNvSpPr>
            <a:spLocks noGrp="1"/>
          </p:cNvSpPr>
          <p:nvPr>
            <p:ph type="ctrTitle"/>
          </p:nvPr>
        </p:nvSpPr>
        <p:spPr>
          <a:xfrm>
            <a:off x="1507067" y="491613"/>
            <a:ext cx="7766936" cy="3559223"/>
          </a:xfrm>
        </p:spPr>
        <p:txBody>
          <a:bodyPr/>
          <a:lstStyle/>
          <a:p>
            <a:pPr algn="ct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Turning Discoveries into Life Saving Treatments, </a:t>
            </a:r>
            <a:r>
              <a:rPr lang="en-US" sz="2800" b="1" dirty="0">
                <a:solidFill>
                  <a:schemeClr val="accent1">
                    <a:lumMod val="75000"/>
                  </a:schemeClr>
                </a:solidFill>
                <a:latin typeface="Times New Roman" panose="02020603050405020304" pitchFamily="18" charset="0"/>
                <a:cs typeface="Times New Roman" panose="02020603050405020304" pitchFamily="18" charset="0"/>
              </a:rPr>
              <a:t>w</a:t>
            </a: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hen “The Art Of Medicine Meets The Science Of Innovation”</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AED66F-5C5F-27EE-AAC4-24711879D15B}"/>
              </a:ext>
            </a:extLst>
          </p:cNvPr>
          <p:cNvSpPr>
            <a:spLocks noGrp="1"/>
          </p:cNvSpPr>
          <p:nvPr>
            <p:ph type="subTitle" idx="1"/>
          </p:nvPr>
        </p:nvSpPr>
        <p:spPr>
          <a:xfrm>
            <a:off x="1507067" y="4335969"/>
            <a:ext cx="8049888" cy="1671541"/>
          </a:xfrm>
          <a:solidFill>
            <a:schemeClr val="accent1">
              <a:lumMod val="20000"/>
              <a:lumOff val="80000"/>
            </a:schemeClr>
          </a:solidFill>
          <a:ln>
            <a:solidFill>
              <a:schemeClr val="bg1"/>
            </a:solidFill>
          </a:ln>
          <a:effectLst>
            <a:softEdge rad="317500"/>
          </a:effectLst>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SITE MANAGEMENT ORGANIZATION / CLINICAL TRAILS / PROJECT MANAGEMENT</a:t>
            </a:r>
          </a:p>
        </p:txBody>
      </p:sp>
      <p:pic>
        <p:nvPicPr>
          <p:cNvPr id="4" name="Picture 3">
            <a:extLst>
              <a:ext uri="{FF2B5EF4-FFF2-40B4-BE49-F238E27FC236}">
                <a16:creationId xmlns:a16="http://schemas.microsoft.com/office/drawing/2014/main" id="{1A3E3AF3-F736-CD12-E96D-6F1B6427E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619" y="631278"/>
            <a:ext cx="4182829" cy="2092440"/>
          </a:xfrm>
          <a:prstGeom prst="rect">
            <a:avLst/>
          </a:prstGeom>
        </p:spPr>
      </p:pic>
    </p:spTree>
    <p:extLst>
      <p:ext uri="{BB962C8B-B14F-4D97-AF65-F5344CB8AC3E}">
        <p14:creationId xmlns:p14="http://schemas.microsoft.com/office/powerpoint/2010/main" val="25474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139A-FFFC-8430-9538-CB12D97EC661}"/>
              </a:ext>
            </a:extLst>
          </p:cNvPr>
          <p:cNvSpPr>
            <a:spLocks noGrp="1"/>
          </p:cNvSpPr>
          <p:nvPr>
            <p:ph type="title"/>
          </p:nvPr>
        </p:nvSpPr>
        <p:spPr>
          <a:xfrm>
            <a:off x="677334" y="609600"/>
            <a:ext cx="8596668" cy="648929"/>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THERAPEUTIC AREA EXPERTISE</a:t>
            </a:r>
          </a:p>
        </p:txBody>
      </p:sp>
      <p:sp>
        <p:nvSpPr>
          <p:cNvPr id="3" name="Content Placeholder 2">
            <a:extLst>
              <a:ext uri="{FF2B5EF4-FFF2-40B4-BE49-F238E27FC236}">
                <a16:creationId xmlns:a16="http://schemas.microsoft.com/office/drawing/2014/main" id="{C9B85881-04A6-DF11-AA21-1C6A56159807}"/>
              </a:ext>
            </a:extLst>
          </p:cNvPr>
          <p:cNvSpPr>
            <a:spLocks noGrp="1"/>
          </p:cNvSpPr>
          <p:nvPr>
            <p:ph idx="1"/>
          </p:nvPr>
        </p:nvSpPr>
        <p:spPr>
          <a:xfrm>
            <a:off x="677334" y="1592827"/>
            <a:ext cx="8596668" cy="4448536"/>
          </a:xfrm>
        </p:spPr>
        <p:txBody>
          <a:bodyPr/>
          <a:lstStyle/>
          <a:p>
            <a:r>
              <a:rPr lang="en-US" dirty="0" err="1">
                <a:solidFill>
                  <a:schemeClr val="tx1"/>
                </a:solidFill>
                <a:latin typeface="Times New Roman" panose="02020603050405020304" pitchFamily="18" charset="0"/>
                <a:cs typeface="Times New Roman" panose="02020603050405020304" pitchFamily="18" charset="0"/>
              </a:rPr>
              <a:t>Trialcraft</a:t>
            </a:r>
            <a:r>
              <a:rPr lang="en-US" dirty="0">
                <a:solidFill>
                  <a:schemeClr val="tx1"/>
                </a:solidFill>
                <a:latin typeface="Times New Roman" panose="02020603050405020304" pitchFamily="18" charset="0"/>
                <a:cs typeface="Times New Roman" panose="02020603050405020304" pitchFamily="18" charset="0"/>
              </a:rPr>
              <a:t> SMO expertise to conduct clinical trials for both new drugs and medical devices. Our team has combined experience in the following therapeutic areas. </a:t>
            </a:r>
          </a:p>
          <a:p>
            <a:r>
              <a:rPr lang="en-US" b="1" dirty="0">
                <a:solidFill>
                  <a:schemeClr val="tx1"/>
                </a:solidFill>
                <a:latin typeface="Times New Roman" panose="02020603050405020304" pitchFamily="18" charset="0"/>
                <a:cs typeface="Times New Roman" panose="02020603050405020304" pitchFamily="18" charset="0"/>
              </a:rPr>
              <a:t>MAJOR AREAS:</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Cardiology </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Ophthalmology </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Gastroenterology</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Pulmonary and respiratory Diseases</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Oncology</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Diabetology</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Gynecology</a:t>
            </a:r>
          </a:p>
          <a:p>
            <a:pPr marL="400050" lvl="1" indent="0">
              <a:buNone/>
            </a:pPr>
            <a:r>
              <a:rPr lang="en-US" dirty="0">
                <a:solidFill>
                  <a:schemeClr val="tx1"/>
                </a:solidFill>
                <a:latin typeface="Times New Roman" panose="02020603050405020304" pitchFamily="18" charset="0"/>
                <a:cs typeface="Times New Roman" panose="02020603050405020304" pitchFamily="18" charset="0"/>
              </a:rPr>
              <a:t>- Neurology</a:t>
            </a:r>
          </a:p>
        </p:txBody>
      </p:sp>
    </p:spTree>
    <p:extLst>
      <p:ext uri="{BB962C8B-B14F-4D97-AF65-F5344CB8AC3E}">
        <p14:creationId xmlns:p14="http://schemas.microsoft.com/office/powerpoint/2010/main" val="246324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E735-D935-178C-C654-68EA3CF93459}"/>
              </a:ext>
            </a:extLst>
          </p:cNvPr>
          <p:cNvSpPr>
            <a:spLocks noGrp="1"/>
          </p:cNvSpPr>
          <p:nvPr>
            <p:ph type="title"/>
          </p:nvPr>
        </p:nvSpPr>
        <p:spPr>
          <a:xfrm>
            <a:off x="677334" y="609600"/>
            <a:ext cx="8596668" cy="747252"/>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THERAPEUTIC AREA EXPERTISE</a:t>
            </a:r>
            <a:endParaRPr lang="en-US" dirty="0"/>
          </a:p>
        </p:txBody>
      </p:sp>
      <p:sp>
        <p:nvSpPr>
          <p:cNvPr id="3" name="Content Placeholder 2">
            <a:extLst>
              <a:ext uri="{FF2B5EF4-FFF2-40B4-BE49-F238E27FC236}">
                <a16:creationId xmlns:a16="http://schemas.microsoft.com/office/drawing/2014/main" id="{03624EFF-0D25-0933-AAB5-9A139769547E}"/>
              </a:ext>
            </a:extLst>
          </p:cNvPr>
          <p:cNvSpPr>
            <a:spLocks noGrp="1"/>
          </p:cNvSpPr>
          <p:nvPr>
            <p:ph idx="1"/>
          </p:nvPr>
        </p:nvSpPr>
        <p:spPr>
          <a:xfrm>
            <a:off x="677334" y="1710813"/>
            <a:ext cx="8596668" cy="4330549"/>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MINOR AREAS:</a:t>
            </a:r>
          </a:p>
          <a:p>
            <a:pPr marL="0" indent="0">
              <a:buNone/>
            </a:pPr>
            <a:r>
              <a:rPr lang="en-US" b="1" dirty="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Dermatology</a:t>
            </a:r>
          </a:p>
          <a:p>
            <a:pPr marL="0" indent="0">
              <a:buNone/>
            </a:pPr>
            <a:r>
              <a:rPr lang="en-US" dirty="0">
                <a:solidFill>
                  <a:schemeClr val="tx1"/>
                </a:solidFill>
                <a:latin typeface="Times New Roman" panose="02020603050405020304" pitchFamily="18" charset="0"/>
                <a:cs typeface="Times New Roman" panose="02020603050405020304" pitchFamily="18" charset="0"/>
              </a:rPr>
              <a:t>	- Psychiatry</a:t>
            </a:r>
          </a:p>
          <a:p>
            <a:pPr marL="0" indent="0">
              <a:buNone/>
            </a:pPr>
            <a:r>
              <a:rPr lang="en-US" dirty="0">
                <a:solidFill>
                  <a:schemeClr val="tx1"/>
                </a:solidFill>
                <a:latin typeface="Times New Roman" panose="02020603050405020304" pitchFamily="18" charset="0"/>
                <a:cs typeface="Times New Roman" panose="02020603050405020304" pitchFamily="18" charset="0"/>
              </a:rPr>
              <a:t>	- Pain Management</a:t>
            </a:r>
          </a:p>
          <a:p>
            <a:pPr marL="0" indent="0">
              <a:buNone/>
            </a:pPr>
            <a:r>
              <a:rPr lang="en-US" dirty="0">
                <a:solidFill>
                  <a:schemeClr val="tx1"/>
                </a:solidFill>
                <a:latin typeface="Times New Roman" panose="02020603050405020304" pitchFamily="18" charset="0"/>
                <a:cs typeface="Times New Roman" panose="02020603050405020304" pitchFamily="18" charset="0"/>
              </a:rPr>
              <a:t>	- Pediatric</a:t>
            </a:r>
          </a:p>
          <a:p>
            <a:pPr marL="0" indent="0">
              <a:buNone/>
            </a:pPr>
            <a:r>
              <a:rPr lang="en-US" dirty="0">
                <a:solidFill>
                  <a:schemeClr val="tx1"/>
                </a:solidFill>
                <a:latin typeface="Times New Roman" panose="02020603050405020304" pitchFamily="18" charset="0"/>
                <a:cs typeface="Times New Roman" panose="02020603050405020304" pitchFamily="18" charset="0"/>
              </a:rPr>
              <a:t>	- ENT</a:t>
            </a:r>
          </a:p>
          <a:p>
            <a:pPr marL="0" indent="0">
              <a:buNone/>
            </a:pPr>
            <a:r>
              <a:rPr lang="en-US" dirty="0">
                <a:solidFill>
                  <a:schemeClr val="tx1"/>
                </a:solidFill>
                <a:latin typeface="Times New Roman" panose="02020603050405020304" pitchFamily="18" charset="0"/>
                <a:cs typeface="Times New Roman" panose="02020603050405020304" pitchFamily="18" charset="0"/>
              </a:rPr>
              <a:t>	- Urology</a:t>
            </a:r>
          </a:p>
          <a:p>
            <a:pPr marL="0" indent="0">
              <a:buNone/>
            </a:pPr>
            <a:r>
              <a:rPr lang="en-US" dirty="0">
                <a:solidFill>
                  <a:schemeClr val="tx1"/>
                </a:solidFill>
                <a:latin typeface="Times New Roman" panose="02020603050405020304" pitchFamily="18" charset="0"/>
                <a:cs typeface="Times New Roman" panose="02020603050405020304" pitchFamily="18" charset="0"/>
              </a:rPr>
              <a:t>	- Renal Disorders</a:t>
            </a:r>
          </a:p>
          <a:p>
            <a:pPr marL="0" indent="0">
              <a:buNone/>
            </a:pPr>
            <a:r>
              <a:rPr lang="en-US" dirty="0">
                <a:solidFill>
                  <a:schemeClr val="tx1"/>
                </a:solidFill>
                <a:latin typeface="Times New Roman" panose="02020603050405020304" pitchFamily="18" charset="0"/>
                <a:cs typeface="Times New Roman" panose="02020603050405020304" pitchFamily="18" charset="0"/>
              </a:rPr>
              <a:t>	- Rheumatology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46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71D-3D45-1013-CA85-6C1D1EF0069D}"/>
              </a:ext>
            </a:extLst>
          </p:cNvPr>
          <p:cNvSpPr>
            <a:spLocks noGrp="1"/>
          </p:cNvSpPr>
          <p:nvPr>
            <p:ph type="title"/>
          </p:nvPr>
        </p:nvSpPr>
        <p:spPr>
          <a:xfrm>
            <a:off x="677334" y="609600"/>
            <a:ext cx="8596668" cy="757084"/>
          </a:xfrm>
          <a:solidFill>
            <a:schemeClr val="accent1">
              <a:lumMod val="60000"/>
              <a:lumOff val="40000"/>
            </a:schemeClr>
          </a:solidFill>
          <a:ln>
            <a:solidFill>
              <a:schemeClr val="tx1"/>
            </a:solidFill>
          </a:ln>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THERAPEUTIC AREA EXPERTISE</a:t>
            </a:r>
            <a:endParaRPr lang="en-US" dirty="0"/>
          </a:p>
        </p:txBody>
      </p:sp>
      <p:sp>
        <p:nvSpPr>
          <p:cNvPr id="3" name="Content Placeholder 2">
            <a:extLst>
              <a:ext uri="{FF2B5EF4-FFF2-40B4-BE49-F238E27FC236}">
                <a16:creationId xmlns:a16="http://schemas.microsoft.com/office/drawing/2014/main" id="{3AF0F860-4A6D-7D26-DF4D-D804DA97DF11}"/>
              </a:ext>
            </a:extLst>
          </p:cNvPr>
          <p:cNvSpPr>
            <a:spLocks noGrp="1"/>
          </p:cNvSpPr>
          <p:nvPr>
            <p:ph idx="1"/>
          </p:nvPr>
        </p:nvSpPr>
        <p:spPr>
          <a:xfrm>
            <a:off x="677334" y="1602659"/>
            <a:ext cx="8596668" cy="4438704"/>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SPECIAL AREAS:</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Ayurveda</a:t>
            </a:r>
          </a:p>
          <a:p>
            <a:pPr marL="0" indent="0">
              <a:buNone/>
            </a:pPr>
            <a:r>
              <a:rPr lang="en-US" dirty="0">
                <a:solidFill>
                  <a:schemeClr val="tx1"/>
                </a:solidFill>
                <a:latin typeface="Times New Roman" panose="02020603050405020304" pitchFamily="18" charset="0"/>
                <a:cs typeface="Times New Roman" panose="02020603050405020304" pitchFamily="18" charset="0"/>
              </a:rPr>
              <a:t>	- Herbal Research</a:t>
            </a:r>
          </a:p>
          <a:p>
            <a:pPr marL="0" indent="0">
              <a:buNone/>
            </a:pP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Neutraceuticals</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 Cosmetics</a:t>
            </a:r>
          </a:p>
          <a:p>
            <a:pPr marL="0" indent="0">
              <a:buNone/>
            </a:pPr>
            <a:r>
              <a:rPr lang="en-US" dirty="0">
                <a:solidFill>
                  <a:schemeClr val="tx1"/>
                </a:solidFill>
                <a:latin typeface="Times New Roman" panose="02020603050405020304" pitchFamily="18" charset="0"/>
                <a:cs typeface="Times New Roman" panose="02020603050405020304" pitchFamily="18" charset="0"/>
              </a:rPr>
              <a:t>	- Cosmeceuticals</a:t>
            </a:r>
          </a:p>
        </p:txBody>
      </p:sp>
    </p:spTree>
    <p:extLst>
      <p:ext uri="{BB962C8B-B14F-4D97-AF65-F5344CB8AC3E}">
        <p14:creationId xmlns:p14="http://schemas.microsoft.com/office/powerpoint/2010/main" val="246921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55407-AFD6-B3CB-6DD5-A995649E1FF2}"/>
              </a:ext>
            </a:extLst>
          </p:cNvPr>
          <p:cNvSpPr>
            <a:spLocks noGrp="1"/>
          </p:cNvSpPr>
          <p:nvPr>
            <p:ph idx="1"/>
          </p:nvPr>
        </p:nvSpPr>
        <p:spPr>
          <a:xfrm>
            <a:off x="677334" y="1691149"/>
            <a:ext cx="8596668" cy="4350214"/>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Trialcraft SMO has tie-up with various sites all over India to </a:t>
            </a:r>
            <a:r>
              <a:rPr lang="en-US" b="1" dirty="0">
                <a:solidFill>
                  <a:schemeClr val="tx1"/>
                </a:solidFill>
                <a:latin typeface="Times New Roman" panose="02020603050405020304" pitchFamily="18" charset="0"/>
                <a:cs typeface="Times New Roman" panose="02020603050405020304" pitchFamily="18" charset="0"/>
              </a:rPr>
              <a:t>conduct</a:t>
            </a:r>
            <a:r>
              <a:rPr lang="en-US" sz="1800" b="1" dirty="0">
                <a:solidFill>
                  <a:schemeClr val="tx1"/>
                </a:solidFill>
                <a:latin typeface="Times New Roman" panose="02020603050405020304" pitchFamily="18" charset="0"/>
                <a:cs typeface="Times New Roman" panose="02020603050405020304" pitchFamily="18" charset="0"/>
              </a:rPr>
              <a:t> successful clinical trials,  which includes:</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real-world prospective, </a:t>
            </a:r>
            <a:r>
              <a:rPr lang="en-US" i="0" dirty="0">
                <a:solidFill>
                  <a:srgbClr val="242424"/>
                </a:solidFill>
                <a:effectLst/>
                <a:highlight>
                  <a:srgbClr val="FFFFFF"/>
                </a:highlight>
                <a:latin typeface="Times New Roman" panose="02020603050405020304" pitchFamily="18" charset="0"/>
              </a:rPr>
              <a:t>observational study</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on Rh-negative women in India.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Adaptive phase 2 study to evaluate the efficacy and safety of TAK-101in adult subjects with celiac disease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CeD</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Comparative bioavailability study of oral arsenic trioxide solution in acute promyelocytic </a:t>
            </a:r>
            <a:r>
              <a:rPr lang="en-IN" dirty="0" err="1">
                <a:solidFill>
                  <a:schemeClr val="tx1"/>
                </a:solidFill>
                <a:latin typeface="Times New Roman" panose="02020603050405020304" pitchFamily="18" charset="0"/>
                <a:cs typeface="Times New Roman" panose="02020603050405020304" pitchFamily="18" charset="0"/>
              </a:rPr>
              <a:t>leukemia</a:t>
            </a:r>
            <a:r>
              <a:rPr lang="en-IN" dirty="0">
                <a:solidFill>
                  <a:schemeClr val="tx1"/>
                </a:solidFill>
                <a:latin typeface="Times New Roman" panose="02020603050405020304" pitchFamily="18" charset="0"/>
                <a:cs typeface="Times New Roman" panose="02020603050405020304" pitchFamily="18" charset="0"/>
              </a:rPr>
              <a:t> (APL) patients during the consolidation phase of chemotherapy under fasting condition</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Study of Prophylaxis of deep vein thrombosis in patients undergoing knee or hip replacement surgery.</a:t>
            </a: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 Multi-Centric, Active Post Marketing Surveillance Study to Assess the Safety and Efficacy of Etifoxine in Patients with Psychosomatic Manifestations of Anxiety</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F31BF234-84F7-90EC-1659-21D0026D4D79}"/>
              </a:ext>
            </a:extLst>
          </p:cNvPr>
          <p:cNvSpPr>
            <a:spLocks noGrp="1"/>
          </p:cNvSpPr>
          <p:nvPr>
            <p:ph type="title"/>
          </p:nvPr>
        </p:nvSpPr>
        <p:spPr>
          <a:xfrm>
            <a:off x="677863" y="609600"/>
            <a:ext cx="8596312" cy="776748"/>
          </a:xfrm>
          <a:solidFill>
            <a:schemeClr val="accent1">
              <a:lumMod val="60000"/>
              <a:lumOff val="40000"/>
            </a:schemeClr>
          </a:solidFill>
          <a:ln>
            <a:solidFill>
              <a:schemeClr val="accent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PHASES OF TRIALS EXPERTISE</a:t>
            </a:r>
            <a:endParaRPr lang="en-US" dirty="0"/>
          </a:p>
        </p:txBody>
      </p:sp>
    </p:spTree>
    <p:extLst>
      <p:ext uri="{BB962C8B-B14F-4D97-AF65-F5344CB8AC3E}">
        <p14:creationId xmlns:p14="http://schemas.microsoft.com/office/powerpoint/2010/main" val="284855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30FE-7DA6-2E63-7BA1-AFBA874D54FE}"/>
              </a:ext>
            </a:extLst>
          </p:cNvPr>
          <p:cNvSpPr>
            <a:spLocks noGrp="1"/>
          </p:cNvSpPr>
          <p:nvPr>
            <p:ph type="title"/>
          </p:nvPr>
        </p:nvSpPr>
        <p:spPr>
          <a:xfrm>
            <a:off x="677334" y="609600"/>
            <a:ext cx="8596668" cy="639097"/>
          </a:xfrm>
          <a:solidFill>
            <a:schemeClr val="accent1">
              <a:lumMod val="60000"/>
              <a:lumOff val="40000"/>
            </a:schemeClr>
          </a:solidFill>
          <a:ln>
            <a:solidFill>
              <a:schemeClr val="tx1"/>
            </a:solidFill>
          </a:ln>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SITE MANAGEMENT SERVICES</a:t>
            </a:r>
          </a:p>
        </p:txBody>
      </p:sp>
      <p:sp>
        <p:nvSpPr>
          <p:cNvPr id="3" name="Content Placeholder 2">
            <a:extLst>
              <a:ext uri="{FF2B5EF4-FFF2-40B4-BE49-F238E27FC236}">
                <a16:creationId xmlns:a16="http://schemas.microsoft.com/office/drawing/2014/main" id="{E83AE18D-D667-1C3D-E739-F4C8BD33272C}"/>
              </a:ext>
            </a:extLst>
          </p:cNvPr>
          <p:cNvSpPr>
            <a:spLocks noGrp="1"/>
          </p:cNvSpPr>
          <p:nvPr>
            <p:ph idx="1"/>
          </p:nvPr>
        </p:nvSpPr>
        <p:spPr>
          <a:xfrm>
            <a:off x="677334" y="1563329"/>
            <a:ext cx="8596668" cy="447803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Trialcraft SMO coordinates with Sites to organize, conduct and complete successful clinical trials.</a:t>
            </a:r>
          </a:p>
          <a:p>
            <a:pPr marL="0" indent="0">
              <a:buNone/>
            </a:pPr>
            <a:r>
              <a:rPr lang="en-US" dirty="0">
                <a:solidFill>
                  <a:schemeClr val="tx1"/>
                </a:solidFill>
                <a:latin typeface="Times New Roman" panose="02020603050405020304" pitchFamily="18" charset="0"/>
                <a:cs typeface="Times New Roman" panose="02020603050405020304" pitchFamily="18" charset="0"/>
              </a:rPr>
              <a:t>Our services includes:</a:t>
            </a:r>
          </a:p>
          <a:p>
            <a:pPr>
              <a:buClr>
                <a:schemeClr val="tx1"/>
              </a:buClr>
              <a:buFont typeface="+mj-lt"/>
              <a:buAutoNum type="alphaUcPeriod"/>
            </a:pPr>
            <a:r>
              <a:rPr lang="en-US" b="1" dirty="0">
                <a:solidFill>
                  <a:schemeClr val="tx1"/>
                </a:solidFill>
                <a:latin typeface="Times New Roman" panose="02020603050405020304" pitchFamily="18" charset="0"/>
                <a:cs typeface="Times New Roman" panose="02020603050405020304" pitchFamily="18" charset="0"/>
              </a:rPr>
              <a:t>Pre initiation: </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Protocol and EC document preparations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Identification of Potential sites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Faster Feasibility</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Site set up, supplies and other infrastructure needs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Regulatory and IEC / IRB communications</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Rapid negotiation of CTA</a:t>
            </a:r>
          </a:p>
          <a:p>
            <a:pPr>
              <a:buClr>
                <a:schemeClr val="tx1"/>
              </a:buCl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Setting up Standard Operating Procedures (SOPs)</a:t>
            </a:r>
          </a:p>
        </p:txBody>
      </p:sp>
    </p:spTree>
    <p:extLst>
      <p:ext uri="{BB962C8B-B14F-4D97-AF65-F5344CB8AC3E}">
        <p14:creationId xmlns:p14="http://schemas.microsoft.com/office/powerpoint/2010/main" val="147332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9690-D64F-5F23-4803-1831DA01C402}"/>
              </a:ext>
            </a:extLst>
          </p:cNvPr>
          <p:cNvSpPr>
            <a:spLocks noGrp="1"/>
          </p:cNvSpPr>
          <p:nvPr>
            <p:ph type="title"/>
          </p:nvPr>
        </p:nvSpPr>
        <p:spPr>
          <a:xfrm>
            <a:off x="677334" y="609600"/>
            <a:ext cx="8596668" cy="698090"/>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SITE MANAGEMENT SERVICES</a:t>
            </a:r>
          </a:p>
        </p:txBody>
      </p:sp>
      <p:sp>
        <p:nvSpPr>
          <p:cNvPr id="3" name="Content Placeholder 2">
            <a:extLst>
              <a:ext uri="{FF2B5EF4-FFF2-40B4-BE49-F238E27FC236}">
                <a16:creationId xmlns:a16="http://schemas.microsoft.com/office/drawing/2014/main" id="{F322B343-35C4-5966-0935-BDCF8F6E96C6}"/>
              </a:ext>
            </a:extLst>
          </p:cNvPr>
          <p:cNvSpPr>
            <a:spLocks noGrp="1"/>
          </p:cNvSpPr>
          <p:nvPr>
            <p:ph idx="1"/>
          </p:nvPr>
        </p:nvSpPr>
        <p:spPr>
          <a:xfrm>
            <a:off x="677334" y="1602659"/>
            <a:ext cx="8596668" cy="4758812"/>
          </a:xfrm>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B. During Study Duration</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 dedicated trained and experienced CRCs (Clinical Research Coordinators)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Patient recruitment and retention support, maintenance of essential documents, Source documentation as per ALCOA standards (Attributable, Legible, Contemporaneous, Original and Accurate).</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Regular IP (Investigational Product) accountability and storage.</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Completion of CRF’s within timelines.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Faster query resolution.</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Reporting of AE, SAEs within timelines.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Support monitoring visits and Quality Assurance audit action items.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Patient visit Follow up and compliance assistance.</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Preparation of site for monitoring and audits/ inspections.</a:t>
            </a:r>
          </a:p>
        </p:txBody>
      </p:sp>
    </p:spTree>
    <p:extLst>
      <p:ext uri="{BB962C8B-B14F-4D97-AF65-F5344CB8AC3E}">
        <p14:creationId xmlns:p14="http://schemas.microsoft.com/office/powerpoint/2010/main" val="424647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D87E-2884-21F8-9D0D-C8741A1FE488}"/>
              </a:ext>
            </a:extLst>
          </p:cNvPr>
          <p:cNvSpPr>
            <a:spLocks noGrp="1"/>
          </p:cNvSpPr>
          <p:nvPr>
            <p:ph type="title"/>
          </p:nvPr>
        </p:nvSpPr>
        <p:spPr>
          <a:xfrm>
            <a:off x="677334" y="609599"/>
            <a:ext cx="8596668" cy="707923"/>
          </a:xfrm>
          <a:solidFill>
            <a:schemeClr val="accent1">
              <a:lumMod val="60000"/>
              <a:lumOff val="40000"/>
            </a:schemeClr>
          </a:solidFill>
          <a:ln>
            <a:solidFill>
              <a:schemeClr val="tx1"/>
            </a:solidFill>
          </a:ln>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SITE MANAGEMENT SERVICES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A08328-2489-308A-E193-F9397D98982B}"/>
              </a:ext>
            </a:extLst>
          </p:cNvPr>
          <p:cNvSpPr>
            <a:spLocks noGrp="1"/>
          </p:cNvSpPr>
          <p:nvPr>
            <p:ph idx="1"/>
          </p:nvPr>
        </p:nvSpPr>
        <p:spPr>
          <a:xfrm>
            <a:off x="677334" y="1494504"/>
            <a:ext cx="8596668" cy="4596020"/>
          </a:xfrm>
        </p:spPr>
        <p:txBody>
          <a:bodyPr/>
          <a:lstStyle/>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C. Pre close-out and Post close-out:</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Preparation for site close out visit.</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Archiving of the results and documents.</a:t>
            </a: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Preparation and maintenance of quality in case of management of clinical trials data and medications at hospital or institute level.</a:t>
            </a:r>
          </a:p>
          <a:p>
            <a:pPr>
              <a:buClr>
                <a:schemeClr val="tx1"/>
              </a:buCl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Other services such as Bio analytical services, Clinical report preparation, SAS analysis and Quality Management System.</a:t>
            </a:r>
          </a:p>
        </p:txBody>
      </p:sp>
    </p:spTree>
    <p:extLst>
      <p:ext uri="{BB962C8B-B14F-4D97-AF65-F5344CB8AC3E}">
        <p14:creationId xmlns:p14="http://schemas.microsoft.com/office/powerpoint/2010/main" val="262142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0D2-0DBF-3F71-516E-BAB7300B5C78}"/>
              </a:ext>
            </a:extLst>
          </p:cNvPr>
          <p:cNvSpPr>
            <a:spLocks noGrp="1"/>
          </p:cNvSpPr>
          <p:nvPr>
            <p:ph type="title"/>
          </p:nvPr>
        </p:nvSpPr>
        <p:spPr>
          <a:xfrm>
            <a:off x="677334" y="609600"/>
            <a:ext cx="8596668" cy="658761"/>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PATIENT – SITE RELATIONSHIP</a:t>
            </a:r>
          </a:p>
        </p:txBody>
      </p:sp>
      <p:sp>
        <p:nvSpPr>
          <p:cNvPr id="3" name="Content Placeholder 2">
            <a:extLst>
              <a:ext uri="{FF2B5EF4-FFF2-40B4-BE49-F238E27FC236}">
                <a16:creationId xmlns:a16="http://schemas.microsoft.com/office/drawing/2014/main" id="{A5E96EDB-C4C2-7DFF-568A-CA8DE0B12E7B}"/>
              </a:ext>
            </a:extLst>
          </p:cNvPr>
          <p:cNvSpPr>
            <a:spLocks noGrp="1"/>
          </p:cNvSpPr>
          <p:nvPr>
            <p:ph idx="1"/>
          </p:nvPr>
        </p:nvSpPr>
        <p:spPr>
          <a:xfrm>
            <a:off x="677334" y="1651819"/>
            <a:ext cx="8596668" cy="4680155"/>
          </a:xfrm>
        </p:spPr>
        <p:txBody>
          <a:bodyPr>
            <a:no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Trialcraft builds and maintains strong relationship with patients and site by:</a:t>
            </a:r>
          </a:p>
          <a:p>
            <a:pPr>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Identifying</a:t>
            </a:r>
            <a:r>
              <a:rPr lang="en-US" dirty="0">
                <a:solidFill>
                  <a:schemeClr val="tx1"/>
                </a:solidFill>
                <a:latin typeface="Times New Roman" panose="02020603050405020304" pitchFamily="18" charset="0"/>
                <a:cs typeface="Times New Roman" panose="02020603050405020304" pitchFamily="18" charset="0"/>
              </a:rPr>
              <a:t> key factors that draw patients to clinical trials.</a:t>
            </a:r>
          </a:p>
          <a:p>
            <a:pPr marL="0" indent="0">
              <a:buClrTx/>
              <a:buNone/>
            </a:pPr>
            <a:endParaRPr lang="en-US" sz="11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Integrating</a:t>
            </a:r>
            <a:r>
              <a:rPr lang="en-US" dirty="0">
                <a:solidFill>
                  <a:schemeClr val="tx1"/>
                </a:solidFill>
                <a:latin typeface="Times New Roman" panose="02020603050405020304" pitchFamily="18" charset="0"/>
                <a:cs typeface="Times New Roman" panose="02020603050405020304" pitchFamily="18" charset="0"/>
              </a:rPr>
              <a:t> field service specialists with sites.</a:t>
            </a:r>
          </a:p>
          <a:p>
            <a:pPr marL="0" indent="0">
              <a:buClrTx/>
              <a:buNone/>
            </a:pPr>
            <a:endParaRPr lang="en-US" sz="11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Ensuring</a:t>
            </a:r>
            <a:r>
              <a:rPr lang="en-US" dirty="0">
                <a:solidFill>
                  <a:schemeClr val="tx1"/>
                </a:solidFill>
                <a:latin typeface="Times New Roman" panose="02020603050405020304" pitchFamily="18" charset="0"/>
                <a:cs typeface="Times New Roman" panose="02020603050405020304" pitchFamily="18" charset="0"/>
              </a:rPr>
              <a:t> adequate resources for patient recruitment.</a:t>
            </a:r>
          </a:p>
          <a:p>
            <a:pPr marL="0" indent="0">
              <a:buClrTx/>
              <a:buNone/>
            </a:pPr>
            <a:endParaRPr lang="en-US" sz="11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Developing</a:t>
            </a:r>
            <a:r>
              <a:rPr lang="en-US" dirty="0">
                <a:solidFill>
                  <a:schemeClr val="tx1"/>
                </a:solidFill>
                <a:latin typeface="Times New Roman" panose="02020603050405020304" pitchFamily="18" charset="0"/>
                <a:cs typeface="Times New Roman" panose="02020603050405020304" pitchFamily="18" charset="0"/>
              </a:rPr>
              <a:t> patient recruitment and referral centers.</a:t>
            </a:r>
          </a:p>
          <a:p>
            <a:pPr marL="0" indent="0">
              <a:buClrTx/>
              <a:buNone/>
            </a:pPr>
            <a:endParaRPr lang="en-US" sz="11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Automating</a:t>
            </a:r>
            <a:r>
              <a:rPr lang="en-US" dirty="0">
                <a:solidFill>
                  <a:schemeClr val="tx1"/>
                </a:solidFill>
                <a:latin typeface="Times New Roman" panose="02020603050405020304" pitchFamily="18" charset="0"/>
                <a:cs typeface="Times New Roman" panose="02020603050405020304" pitchFamily="18" charset="0"/>
              </a:rPr>
              <a:t> systems to vasty increase efficiency.</a:t>
            </a:r>
          </a:p>
          <a:p>
            <a:pPr marL="0" indent="0">
              <a:buClrTx/>
              <a:buNone/>
            </a:pPr>
            <a:endParaRPr lang="en-US" sz="11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Minimizing</a:t>
            </a:r>
            <a:r>
              <a:rPr lang="en-US" dirty="0">
                <a:solidFill>
                  <a:schemeClr val="tx1"/>
                </a:solidFill>
                <a:latin typeface="Times New Roman" panose="02020603050405020304" pitchFamily="18" charset="0"/>
                <a:cs typeface="Times New Roman" panose="02020603050405020304" pitchFamily="18" charset="0"/>
              </a:rPr>
              <a:t> interference with other physician activities.</a:t>
            </a:r>
          </a:p>
        </p:txBody>
      </p:sp>
    </p:spTree>
    <p:extLst>
      <p:ext uri="{BB962C8B-B14F-4D97-AF65-F5344CB8AC3E}">
        <p14:creationId xmlns:p14="http://schemas.microsoft.com/office/powerpoint/2010/main" val="89566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8254-C45D-DDAB-0873-C92ECD1EA45D}"/>
              </a:ext>
            </a:extLst>
          </p:cNvPr>
          <p:cNvSpPr>
            <a:spLocks noGrp="1"/>
          </p:cNvSpPr>
          <p:nvPr>
            <p:ph type="title"/>
          </p:nvPr>
        </p:nvSpPr>
        <p:spPr>
          <a:xfrm>
            <a:off x="677334" y="609600"/>
            <a:ext cx="8596668" cy="658761"/>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TRIALCRAFT SMO ADVANTAGES</a:t>
            </a:r>
          </a:p>
        </p:txBody>
      </p:sp>
      <p:sp>
        <p:nvSpPr>
          <p:cNvPr id="3" name="Content Placeholder 2">
            <a:extLst>
              <a:ext uri="{FF2B5EF4-FFF2-40B4-BE49-F238E27FC236}">
                <a16:creationId xmlns:a16="http://schemas.microsoft.com/office/drawing/2014/main" id="{C789FE9B-7C90-674E-0B6B-0B92B35A8004}"/>
              </a:ext>
            </a:extLst>
          </p:cNvPr>
          <p:cNvSpPr>
            <a:spLocks noGrp="1"/>
          </p:cNvSpPr>
          <p:nvPr>
            <p:ph idx="1"/>
          </p:nvPr>
        </p:nvSpPr>
        <p:spPr>
          <a:xfrm>
            <a:off x="677334" y="1681317"/>
            <a:ext cx="8596668" cy="4286864"/>
          </a:xfrm>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To deliver effective clinical trial programs, Trialcraft SMO will</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 effective ongoing site relationship training.</a:t>
            </a: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Increase Physician participation in clinical trials.</a:t>
            </a: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 patient drop-out rates.</a:t>
            </a: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Support and enhance Central and local IRB interactions.</a:t>
            </a: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Increase patient enrollment rates.</a:t>
            </a: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Enable the expansion of projects to a large pool of potential patients</a:t>
            </a:r>
          </a:p>
          <a:p>
            <a:pPr>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Build robust databases for future research and outcomes projects.</a:t>
            </a:r>
          </a:p>
        </p:txBody>
      </p:sp>
    </p:spTree>
    <p:extLst>
      <p:ext uri="{BB962C8B-B14F-4D97-AF65-F5344CB8AC3E}">
        <p14:creationId xmlns:p14="http://schemas.microsoft.com/office/powerpoint/2010/main" val="210950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1C84-F87A-F54E-66BA-AC869F97817C}"/>
              </a:ext>
            </a:extLst>
          </p:cNvPr>
          <p:cNvSpPr>
            <a:spLocks noGrp="1"/>
          </p:cNvSpPr>
          <p:nvPr>
            <p:ph type="title"/>
          </p:nvPr>
        </p:nvSpPr>
        <p:spPr>
          <a:xfrm>
            <a:off x="677334" y="609600"/>
            <a:ext cx="8596668" cy="668594"/>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TRIALCRAFT SMO ADVANTAGES</a:t>
            </a:r>
          </a:p>
        </p:txBody>
      </p:sp>
      <p:sp>
        <p:nvSpPr>
          <p:cNvPr id="3" name="Content Placeholder 2">
            <a:extLst>
              <a:ext uri="{FF2B5EF4-FFF2-40B4-BE49-F238E27FC236}">
                <a16:creationId xmlns:a16="http://schemas.microsoft.com/office/drawing/2014/main" id="{31BB843D-32FB-D77E-FFE4-77A02C4EFDD3}"/>
              </a:ext>
            </a:extLst>
          </p:cNvPr>
          <p:cNvSpPr>
            <a:spLocks noGrp="1"/>
          </p:cNvSpPr>
          <p:nvPr>
            <p:ph idx="1"/>
          </p:nvPr>
        </p:nvSpPr>
        <p:spPr>
          <a:xfrm>
            <a:off x="677334" y="1612491"/>
            <a:ext cx="8596668" cy="4428872"/>
          </a:xfrm>
        </p:spPr>
        <p:txBody>
          <a:bodyPr/>
          <a:lstStyle/>
          <a:p>
            <a:pPr>
              <a:spcBef>
                <a:spcPts val="600"/>
              </a:spcBef>
              <a:spcAft>
                <a:spcPts val="600"/>
              </a:spcAft>
            </a:pPr>
            <a:r>
              <a:rPr lang="en-US" dirty="0">
                <a:solidFill>
                  <a:schemeClr val="tx1"/>
                </a:solidFill>
                <a:latin typeface="Times New Roman" panose="02020603050405020304" pitchFamily="18" charset="0"/>
                <a:cs typeface="Times New Roman" panose="02020603050405020304" pitchFamily="18" charset="0"/>
              </a:rPr>
              <a:t>We make recruiting patients easy with our ability to evaluate patient populations for rapid study start-up.</a:t>
            </a:r>
          </a:p>
          <a:p>
            <a:pPr>
              <a:spcBef>
                <a:spcPts val="600"/>
              </a:spcBef>
              <a:spcAft>
                <a:spcPts val="600"/>
              </a:spcAft>
            </a:pPr>
            <a:endParaRPr lang="en-US" dirty="0">
              <a:solidFill>
                <a:schemeClr val="tx1"/>
              </a:solidFill>
              <a:latin typeface="Times New Roman" panose="02020603050405020304" pitchFamily="18" charset="0"/>
              <a:cs typeface="Times New Roman" panose="02020603050405020304" pitchFamily="18" charset="0"/>
            </a:endParaRPr>
          </a:p>
          <a:p>
            <a:pPr>
              <a:spcBef>
                <a:spcPts val="600"/>
              </a:spcBef>
              <a:spcAft>
                <a:spcPts val="600"/>
              </a:spcAft>
            </a:pPr>
            <a:r>
              <a:rPr lang="en-US" dirty="0">
                <a:solidFill>
                  <a:schemeClr val="tx1"/>
                </a:solidFill>
                <a:latin typeface="Times New Roman" panose="02020603050405020304" pitchFamily="18" charset="0"/>
                <a:cs typeface="Times New Roman" panose="02020603050405020304" pitchFamily="18" charset="0"/>
              </a:rPr>
              <a:t>We streamline the negotiation of contracts with centralized contract review and negotiation for rapid turn around. We also establish Master Service agreements with study sponsor.</a:t>
            </a:r>
          </a:p>
          <a:p>
            <a:pPr>
              <a:spcBef>
                <a:spcPts val="600"/>
              </a:spcBef>
              <a:spcAft>
                <a:spcPts val="600"/>
              </a:spcAft>
            </a:pPr>
            <a:endParaRPr lang="en-US" dirty="0">
              <a:solidFill>
                <a:schemeClr val="tx1"/>
              </a:solidFill>
              <a:latin typeface="Times New Roman" panose="02020603050405020304" pitchFamily="18" charset="0"/>
              <a:cs typeface="Times New Roman" panose="02020603050405020304" pitchFamily="18" charset="0"/>
            </a:endParaRPr>
          </a:p>
          <a:p>
            <a:pPr>
              <a:spcBef>
                <a:spcPts val="600"/>
              </a:spcBef>
              <a:spcAft>
                <a:spcPts val="600"/>
              </a:spcAft>
            </a:pPr>
            <a:r>
              <a:rPr lang="en-US" dirty="0">
                <a:solidFill>
                  <a:schemeClr val="tx1"/>
                </a:solidFill>
                <a:latin typeface="Times New Roman" panose="02020603050405020304" pitchFamily="18" charset="0"/>
                <a:cs typeface="Times New Roman" panose="02020603050405020304" pitchFamily="18" charset="0"/>
              </a:rPr>
              <a:t>We find appropriate studies by using strong relationship with sponsors.</a:t>
            </a:r>
          </a:p>
          <a:p>
            <a:pPr>
              <a:spcBef>
                <a:spcPts val="600"/>
              </a:spcBef>
              <a:spcAft>
                <a:spcPts val="600"/>
              </a:spcAft>
            </a:pPr>
            <a:endParaRPr lang="en-US" dirty="0">
              <a:solidFill>
                <a:schemeClr val="tx1"/>
              </a:solidFill>
              <a:latin typeface="Times New Roman" panose="02020603050405020304" pitchFamily="18" charset="0"/>
              <a:cs typeface="Times New Roman" panose="02020603050405020304" pitchFamily="18" charset="0"/>
            </a:endParaRPr>
          </a:p>
          <a:p>
            <a:pPr>
              <a:spcBef>
                <a:spcPts val="600"/>
              </a:spcBef>
              <a:spcAft>
                <a:spcPts val="600"/>
              </a:spcAft>
            </a:pPr>
            <a:r>
              <a:rPr lang="en-US" dirty="0">
                <a:solidFill>
                  <a:schemeClr val="tx1"/>
                </a:solidFill>
                <a:latin typeface="Times New Roman" panose="02020603050405020304" pitchFamily="18" charset="0"/>
                <a:cs typeface="Times New Roman" panose="02020603050405020304" pitchFamily="18" charset="0"/>
              </a:rPr>
              <a:t>We reduce costs by utilizing professional budget analysis, field service specialists to identify and resolve front end issue and Patient Service Center (PSC) networks to optimize operations.</a:t>
            </a:r>
          </a:p>
        </p:txBody>
      </p:sp>
    </p:spTree>
    <p:extLst>
      <p:ext uri="{BB962C8B-B14F-4D97-AF65-F5344CB8AC3E}">
        <p14:creationId xmlns:p14="http://schemas.microsoft.com/office/powerpoint/2010/main" val="46407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4E3D-C5AC-C30C-96BF-2A3776FA980D}"/>
              </a:ext>
            </a:extLst>
          </p:cNvPr>
          <p:cNvSpPr>
            <a:spLocks noGrp="1"/>
          </p:cNvSpPr>
          <p:nvPr>
            <p:ph type="title"/>
          </p:nvPr>
        </p:nvSpPr>
        <p:spPr>
          <a:xfrm>
            <a:off x="677334" y="609600"/>
            <a:ext cx="8596668" cy="717755"/>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WHO WE ARE?</a:t>
            </a:r>
          </a:p>
        </p:txBody>
      </p:sp>
      <p:sp>
        <p:nvSpPr>
          <p:cNvPr id="3" name="Content Placeholder 2">
            <a:extLst>
              <a:ext uri="{FF2B5EF4-FFF2-40B4-BE49-F238E27FC236}">
                <a16:creationId xmlns:a16="http://schemas.microsoft.com/office/drawing/2014/main" id="{0EB97244-1C03-E5F1-7C1C-AA43A4E2A101}"/>
              </a:ext>
            </a:extLst>
          </p:cNvPr>
          <p:cNvSpPr>
            <a:spLocks noGrp="1"/>
          </p:cNvSpPr>
          <p:nvPr>
            <p:ph idx="1"/>
          </p:nvPr>
        </p:nvSpPr>
        <p:spPr>
          <a:xfrm>
            <a:off x="677334" y="1573161"/>
            <a:ext cx="8596668" cy="4778478"/>
          </a:xfrm>
        </p:spPr>
        <p:txBody>
          <a:bodyPr>
            <a:normAutofit/>
          </a:bodyPr>
          <a:lstStyle/>
          <a:p>
            <a:pPr marL="0" indent="0">
              <a:buNone/>
            </a:pPr>
            <a:endParaRPr lang="en-US" sz="800" b="1" dirty="0">
              <a:solidFill>
                <a:schemeClr val="tx1"/>
              </a:solidFill>
              <a:latin typeface="Times New Roman" panose="02020603050405020304" pitchFamily="18" charset="0"/>
              <a:cs typeface="Times New Roman" panose="02020603050405020304" pitchFamily="18" charset="0"/>
            </a:endParaRPr>
          </a:p>
          <a:p>
            <a:pPr marL="0" indent="0">
              <a:spcBef>
                <a:spcPts val="600"/>
              </a:spcBef>
              <a:spcAft>
                <a:spcPts val="600"/>
              </a:spcAft>
              <a:buNone/>
            </a:pPr>
            <a:r>
              <a:rPr lang="en-US" b="1" i="0" dirty="0">
                <a:solidFill>
                  <a:schemeClr val="tx1"/>
                </a:solidFill>
                <a:effectLst/>
                <a:latin typeface="Times New Roman" panose="02020603050405020304" pitchFamily="18" charset="0"/>
                <a:cs typeface="Times New Roman" panose="02020603050405020304" pitchFamily="18" charset="0"/>
              </a:rPr>
              <a:t>Trialcraft Clinical Research Services Pvt. Ltd </a:t>
            </a:r>
            <a:r>
              <a:rPr lang="en-US" b="0" i="0" dirty="0">
                <a:solidFill>
                  <a:schemeClr val="tx1"/>
                </a:solidFill>
                <a:effectLst/>
                <a:latin typeface="Times New Roman" panose="02020603050405020304" pitchFamily="18" charset="0"/>
                <a:cs typeface="Times New Roman" panose="02020603050405020304" pitchFamily="18" charset="0"/>
              </a:rPr>
              <a:t>is a clinical research and site management </a:t>
            </a:r>
            <a:r>
              <a:rPr lang="en-US" b="0" i="0">
                <a:solidFill>
                  <a:schemeClr val="tx1"/>
                </a:solidFill>
                <a:effectLst/>
                <a:latin typeface="Times New Roman" panose="02020603050405020304" pitchFamily="18" charset="0"/>
                <a:cs typeface="Times New Roman" panose="02020603050405020304" pitchFamily="18" charset="0"/>
              </a:rPr>
              <a:t>organization with team </a:t>
            </a:r>
            <a:r>
              <a:rPr lang="en-US" b="0" i="0" dirty="0">
                <a:solidFill>
                  <a:schemeClr val="tx1"/>
                </a:solidFill>
                <a:effectLst/>
                <a:latin typeface="Times New Roman" panose="02020603050405020304" pitchFamily="18" charset="0"/>
                <a:cs typeface="Times New Roman" panose="02020603050405020304" pitchFamily="18" charset="0"/>
              </a:rPr>
              <a:t>of experienced professionals who are highly process-driven in performing global clinical trials.</a:t>
            </a:r>
          </a:p>
          <a:p>
            <a:pPr marL="0" indent="0">
              <a:spcBef>
                <a:spcPts val="600"/>
              </a:spcBef>
              <a:spcAft>
                <a:spcPts val="600"/>
              </a:spcAft>
              <a:buNone/>
            </a:pPr>
            <a:endParaRPr lang="en-US" sz="1000" b="0" i="0" dirty="0">
              <a:solidFill>
                <a:schemeClr val="tx1"/>
              </a:solidFill>
              <a:effectLst/>
              <a:latin typeface="Times New Roman" panose="02020603050405020304" pitchFamily="18" charset="0"/>
              <a:cs typeface="Times New Roman" panose="02020603050405020304" pitchFamily="18" charset="0"/>
            </a:endParaRPr>
          </a:p>
          <a:p>
            <a:pPr marL="0" indent="0">
              <a:spcBef>
                <a:spcPts val="600"/>
              </a:spcBef>
              <a:spcAft>
                <a:spcPts val="600"/>
              </a:spcAft>
              <a:buNone/>
            </a:pPr>
            <a:r>
              <a:rPr lang="en-US" sz="2400" b="1" dirty="0">
                <a:solidFill>
                  <a:schemeClr val="tx1"/>
                </a:solidFill>
                <a:latin typeface="Times New Roman" panose="02020603050405020304" pitchFamily="18" charset="0"/>
                <a:cs typeface="Times New Roman" panose="02020603050405020304" pitchFamily="18" charset="0"/>
              </a:rPr>
              <a:t>Our Vision: </a:t>
            </a:r>
          </a:p>
          <a:p>
            <a:pPr>
              <a:spcBef>
                <a:spcPts val="600"/>
              </a:spcBef>
              <a:spcAft>
                <a:spcPts val="600"/>
              </a:spcAft>
            </a:pPr>
            <a:endParaRPr lang="en-US" b="1" dirty="0">
              <a:solidFill>
                <a:schemeClr val="tx1"/>
              </a:solidFill>
              <a:latin typeface="Times New Roman" panose="02020603050405020304" pitchFamily="18" charset="0"/>
              <a:cs typeface="Times New Roman" panose="02020603050405020304" pitchFamily="18" charset="0"/>
            </a:endParaRPr>
          </a:p>
          <a:p>
            <a:pPr>
              <a:spcBef>
                <a:spcPts val="600"/>
              </a:spcBef>
              <a:spcAft>
                <a:spcPts val="600"/>
              </a:spcAft>
            </a:pPr>
            <a:r>
              <a:rPr lang="en-US" dirty="0">
                <a:solidFill>
                  <a:schemeClr val="tx1"/>
                </a:solidFill>
                <a:latin typeface="Times New Roman" panose="02020603050405020304" pitchFamily="18" charset="0"/>
                <a:cs typeface="Times New Roman" panose="02020603050405020304" pitchFamily="18" charset="0"/>
              </a:rPr>
              <a:t>Our vision is to charter new healthcare solutions for debilitating diseases by providing remarkable and professional clinical trial services. We believe in following the individual study protocols by remaining sticked to the four pillars of Trialcraft – quality, integrity, empathy and modesty.</a:t>
            </a:r>
            <a:r>
              <a:rPr lang="en-US" b="0" i="0" dirty="0">
                <a:solidFill>
                  <a:srgbClr val="FFFFFF"/>
                </a:solidFill>
                <a:effectLst/>
                <a:latin typeface="Poppins" panose="00000500000000000000" pitchFamily="2" charset="0"/>
              </a:rPr>
              <a:t> Visio</a:t>
            </a:r>
          </a:p>
        </p:txBody>
      </p:sp>
    </p:spTree>
    <p:extLst>
      <p:ext uri="{BB962C8B-B14F-4D97-AF65-F5344CB8AC3E}">
        <p14:creationId xmlns:p14="http://schemas.microsoft.com/office/powerpoint/2010/main" val="182811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97C70-EC38-70BE-6B52-6EB235BDFF64}"/>
              </a:ext>
            </a:extLst>
          </p:cNvPr>
          <p:cNvSpPr>
            <a:spLocks noGrp="1"/>
          </p:cNvSpPr>
          <p:nvPr>
            <p:ph idx="1"/>
          </p:nvPr>
        </p:nvSpPr>
        <p:spPr>
          <a:xfrm>
            <a:off x="677334" y="1370945"/>
            <a:ext cx="8832426" cy="4989215"/>
          </a:xfrm>
        </p:spPr>
        <p:txBody>
          <a:bodyPr>
            <a:noAutofit/>
          </a:bodyPr>
          <a:lstStyle/>
          <a:p>
            <a:r>
              <a:rPr lang="en-US" dirty="0">
                <a:latin typeface="Times New Roman" panose="02020603050405020304" pitchFamily="18" charset="0"/>
                <a:cs typeface="Times New Roman" panose="02020603050405020304" pitchFamily="18" charset="0"/>
              </a:rPr>
              <a:t>Trialcraft is open to provide its services for all kind of regulatory submission studies which includes:</a:t>
            </a:r>
          </a:p>
          <a:p>
            <a:pPr>
              <a:buFont typeface="+mj-lt"/>
              <a:buAutoNum type="arabicPeriod"/>
            </a:pPr>
            <a:r>
              <a:rPr lang="en-US"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India</a:t>
            </a:r>
            <a:r>
              <a:rPr lang="en-US"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The Central Drugs Standard Control Organization (CDSCO)</a:t>
            </a:r>
            <a:endParaRPr lang="en-US"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mj-lt"/>
              <a:buAutoNum type="arabicPeriod"/>
            </a:pPr>
            <a:r>
              <a:rPr lang="en-US"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United States</a:t>
            </a:r>
            <a:r>
              <a:rPr lang="en-US"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The Food and Drug Administration (FDA) </a:t>
            </a:r>
          </a:p>
          <a:p>
            <a:pPr>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United Kingdom</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Medicines and Healthcare products Regulatory Agency (MHRA)</a:t>
            </a:r>
            <a:endParaRPr lang="en-US" kern="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Australia</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Therapeutic Goods Administration (</a:t>
            </a:r>
            <a:r>
              <a:rPr lang="en-US">
                <a:effectLst/>
                <a:latin typeface="Times New Roman" panose="02020603050405020304" pitchFamily="18" charset="0"/>
                <a:ea typeface="Calibri" panose="020F0502020204030204" pitchFamily="34" charset="0"/>
                <a:cs typeface="Times New Roman" panose="02020603050405020304" pitchFamily="18" charset="0"/>
              </a:rPr>
              <a:t>TGA)</a:t>
            </a:r>
            <a:endParaRPr lang="en-US" kern="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Canada</a:t>
            </a:r>
            <a:r>
              <a:rPr lang="en-US" dirty="0">
                <a:effectLst/>
                <a:latin typeface="Times New Roman" panose="02020603050405020304" pitchFamily="18" charset="0"/>
                <a:ea typeface="Calibri" panose="020F0502020204030204" pitchFamily="34" charset="0"/>
                <a:cs typeface="Times New Roman" panose="02020603050405020304" pitchFamily="18" charset="0"/>
              </a:rPr>
              <a:t>: Health Canada</a:t>
            </a:r>
            <a:endParaRPr lang="en-US" kern="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European Union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European Medicines Agency (EMA)</a:t>
            </a:r>
            <a:endParaRPr lang="en-US" kern="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Brazil</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Agência</a:t>
            </a:r>
            <a:r>
              <a:rPr lang="en-US" dirty="0">
                <a:effectLst/>
                <a:latin typeface="Times New Roman" panose="02020603050405020304" pitchFamily="18" charset="0"/>
                <a:ea typeface="Calibri" panose="020F0502020204030204" pitchFamily="34" charset="0"/>
                <a:cs typeface="Times New Roman" panose="02020603050405020304" pitchFamily="18" charset="0"/>
              </a:rPr>
              <a:t> Nacional de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Vigilância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Sanitária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(ANVISA)</a:t>
            </a:r>
          </a:p>
          <a:p>
            <a:pPr>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Zimbabwe: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Medicines Control Authority of Zimbabwe (MCAZ)</a:t>
            </a:r>
            <a:endParaRPr lang="en-US" kern="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39AE14A9-E2E4-7678-19D6-49D14131E63F}"/>
              </a:ext>
            </a:extLst>
          </p:cNvPr>
          <p:cNvSpPr txBox="1">
            <a:spLocks/>
          </p:cNvSpPr>
          <p:nvPr/>
        </p:nvSpPr>
        <p:spPr>
          <a:xfrm>
            <a:off x="677334" y="497840"/>
            <a:ext cx="8596668" cy="668594"/>
          </a:xfrm>
          <a:prstGeom prst="rect">
            <a:avLst/>
          </a:prstGeom>
          <a:solidFill>
            <a:schemeClr val="accent1">
              <a:lumMod val="60000"/>
              <a:lumOff val="40000"/>
            </a:schemeClr>
          </a:solidFill>
          <a:ln>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latin typeface="Times New Roman" panose="02020603050405020304" pitchFamily="18" charset="0"/>
                <a:cs typeface="Times New Roman" panose="02020603050405020304" pitchFamily="18" charset="0"/>
              </a:rPr>
              <a:t>REGULATORY BODIES</a:t>
            </a:r>
          </a:p>
        </p:txBody>
      </p:sp>
    </p:spTree>
    <p:extLst>
      <p:ext uri="{BB962C8B-B14F-4D97-AF65-F5344CB8AC3E}">
        <p14:creationId xmlns:p14="http://schemas.microsoft.com/office/powerpoint/2010/main" val="282881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767EA-B01A-8C41-FB48-90DEA21DF1E7}"/>
              </a:ext>
            </a:extLst>
          </p:cNvPr>
          <p:cNvSpPr>
            <a:spLocks noGrp="1"/>
          </p:cNvSpPr>
          <p:nvPr>
            <p:ph idx="1"/>
          </p:nvPr>
        </p:nvSpPr>
        <p:spPr>
          <a:xfrm>
            <a:off x="677334" y="1209369"/>
            <a:ext cx="8596668" cy="483199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indent="0" algn="ctr">
              <a:lnSpc>
                <a:spcPct val="107000"/>
              </a:lnSpc>
              <a:spcBef>
                <a:spcPts val="0"/>
              </a:spcBef>
              <a:spcAft>
                <a:spcPts val="800"/>
              </a:spcAft>
              <a:buNone/>
            </a:pPr>
            <a:endParaRPr lang="en-US" sz="1800" b="1" dirty="0">
              <a:effectLst/>
              <a:latin typeface="Times New Roman" panose="02020603050405020304" pitchFamily="18" charset="0"/>
              <a:ea typeface="Calibri" panose="020F0502020204030204" pitchFamily="34" charset="0"/>
              <a:cs typeface="Cordia New" panose="020B0304020202020204" pitchFamily="34" charset="-34"/>
            </a:endParaRPr>
          </a:p>
          <a:p>
            <a:pPr marL="0" marR="0" indent="0" algn="ctr">
              <a:lnSpc>
                <a:spcPct val="107000"/>
              </a:lnSpc>
              <a:spcBef>
                <a:spcPts val="0"/>
              </a:spcBef>
              <a:spcAft>
                <a:spcPts val="800"/>
              </a:spcAft>
              <a:buNone/>
            </a:pPr>
            <a:endParaRPr lang="en-US" b="1" dirty="0">
              <a:latin typeface="Times New Roman" panose="02020603050405020304" pitchFamily="18" charset="0"/>
              <a:ea typeface="Calibri" panose="020F0502020204030204" pitchFamily="34" charset="0"/>
              <a:cs typeface="Cordia New" panose="020B0304020202020204" pitchFamily="34" charset="-34"/>
            </a:endParaRPr>
          </a:p>
          <a:p>
            <a:pPr marL="0" marR="0" indent="0" algn="ctr">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TRIALCRAFT CLINICAL RESEARCH SERVICES</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gn="ctr">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PRIVATE LIMITED</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gn="ctr">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NO 12A, SARAVANA NAGAR, PERIYA THOTTAM,</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gn="ctr">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LITTLE KANCHIPURAM – 631 501,</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gn="ctr">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Cordia New" panose="020B0304020202020204" pitchFamily="34" charset="-34"/>
              </a:rPr>
              <a:t>CELL: 8110000278/ 8754123616.</a:t>
            </a:r>
            <a:endParaRPr lang="en-US" sz="18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pic>
        <p:nvPicPr>
          <p:cNvPr id="7" name="Picture 6">
            <a:extLst>
              <a:ext uri="{FF2B5EF4-FFF2-40B4-BE49-F238E27FC236}">
                <a16:creationId xmlns:a16="http://schemas.microsoft.com/office/drawing/2014/main" id="{A2A21EE5-6406-98A4-9D76-7942A3669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007" y="1209369"/>
            <a:ext cx="4182829" cy="2092440"/>
          </a:xfrm>
          <a:prstGeom prst="rect">
            <a:avLst/>
          </a:prstGeom>
        </p:spPr>
      </p:pic>
    </p:spTree>
    <p:extLst>
      <p:ext uri="{BB962C8B-B14F-4D97-AF65-F5344CB8AC3E}">
        <p14:creationId xmlns:p14="http://schemas.microsoft.com/office/powerpoint/2010/main" val="363257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FF6ED-E8FB-41F1-C33F-87FE3659DECE}"/>
              </a:ext>
            </a:extLst>
          </p:cNvPr>
          <p:cNvSpPr>
            <a:spLocks noGrp="1"/>
          </p:cNvSpPr>
          <p:nvPr>
            <p:ph idx="1"/>
          </p:nvPr>
        </p:nvSpPr>
        <p:spPr/>
        <p:txBody>
          <a:bodyPr/>
          <a:lstStyle/>
          <a:p>
            <a:endParaRPr lang="en-US" b="1"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400" b="1" i="0" dirty="0">
                <a:solidFill>
                  <a:schemeClr val="tx1"/>
                </a:solidFill>
                <a:effectLst/>
                <a:latin typeface="Times New Roman" panose="02020603050405020304" pitchFamily="18" charset="0"/>
                <a:cs typeface="Times New Roman" panose="02020603050405020304" pitchFamily="18" charset="0"/>
              </a:rPr>
              <a:t>Our Mission: </a:t>
            </a:r>
          </a:p>
          <a:p>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Our mission is to provide Clinical trial services and also to identify potential sites and educate investigators for conducting clinical trials to elevate India’s global share of conducting clinical trials. By using the technology and medical and pharmaceutical science, we aim to meet the service expectations of the Sponsors, Contract Research Organizations, and Investigators to work more effectively in India as well as in the entire globe.</a:t>
            </a:r>
          </a:p>
          <a:p>
            <a:endParaRPr lang="en-US" dirty="0"/>
          </a:p>
        </p:txBody>
      </p:sp>
      <p:sp>
        <p:nvSpPr>
          <p:cNvPr id="4" name="Title 1">
            <a:extLst>
              <a:ext uri="{FF2B5EF4-FFF2-40B4-BE49-F238E27FC236}">
                <a16:creationId xmlns:a16="http://schemas.microsoft.com/office/drawing/2014/main" id="{832C5AB9-39E2-9B3F-DA9A-B0C377C03792}"/>
              </a:ext>
            </a:extLst>
          </p:cNvPr>
          <p:cNvSpPr>
            <a:spLocks noGrp="1"/>
          </p:cNvSpPr>
          <p:nvPr>
            <p:ph type="title"/>
          </p:nvPr>
        </p:nvSpPr>
        <p:spPr>
          <a:xfrm>
            <a:off x="677863" y="609600"/>
            <a:ext cx="8596312" cy="825910"/>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WHO WE ARE?</a:t>
            </a:r>
          </a:p>
        </p:txBody>
      </p:sp>
    </p:spTree>
    <p:extLst>
      <p:ext uri="{BB962C8B-B14F-4D97-AF65-F5344CB8AC3E}">
        <p14:creationId xmlns:p14="http://schemas.microsoft.com/office/powerpoint/2010/main" val="96633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22B8-B915-5897-B8A5-FC6D31B052BF}"/>
              </a:ext>
            </a:extLst>
          </p:cNvPr>
          <p:cNvSpPr>
            <a:spLocks noGrp="1"/>
          </p:cNvSpPr>
          <p:nvPr>
            <p:ph type="title"/>
          </p:nvPr>
        </p:nvSpPr>
        <p:spPr>
          <a:xfrm>
            <a:off x="677334" y="609600"/>
            <a:ext cx="8596668" cy="747252"/>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OUR TEAM</a:t>
            </a:r>
          </a:p>
        </p:txBody>
      </p:sp>
      <p:sp>
        <p:nvSpPr>
          <p:cNvPr id="3" name="Content Placeholder 2">
            <a:extLst>
              <a:ext uri="{FF2B5EF4-FFF2-40B4-BE49-F238E27FC236}">
                <a16:creationId xmlns:a16="http://schemas.microsoft.com/office/drawing/2014/main" id="{C86F8816-B5AB-DADB-55D4-676CBA681F82}"/>
              </a:ext>
            </a:extLst>
          </p:cNvPr>
          <p:cNvSpPr>
            <a:spLocks noGrp="1"/>
          </p:cNvSpPr>
          <p:nvPr>
            <p:ph idx="1"/>
          </p:nvPr>
        </p:nvSpPr>
        <p:spPr>
          <a:xfrm>
            <a:off x="677334" y="1710813"/>
            <a:ext cx="8596668" cy="4330549"/>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Highly experienced and receptive medical writing, Data management, SAS programmer and Quality Assurance team who has been involved in 50plus clinical research projects.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Well trained and potential staffs (ICH-GCP, ICMR and other regulations).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Experience with all phases of clinical trials (Phase II – IV) across multiple therapeutic areas, in both paper and ECD environments.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Immaculate track record for delivery on time and with quality.</a:t>
            </a:r>
          </a:p>
        </p:txBody>
      </p:sp>
    </p:spTree>
    <p:extLst>
      <p:ext uri="{BB962C8B-B14F-4D97-AF65-F5344CB8AC3E}">
        <p14:creationId xmlns:p14="http://schemas.microsoft.com/office/powerpoint/2010/main" val="374350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3221-0C7C-DB68-7BC5-65182E14ED80}"/>
              </a:ext>
            </a:extLst>
          </p:cNvPr>
          <p:cNvSpPr>
            <a:spLocks noGrp="1"/>
          </p:cNvSpPr>
          <p:nvPr>
            <p:ph type="title"/>
          </p:nvPr>
        </p:nvSpPr>
        <p:spPr>
          <a:xfrm>
            <a:off x="677334" y="609600"/>
            <a:ext cx="8596668" cy="698090"/>
          </a:xfrm>
          <a:solidFill>
            <a:schemeClr val="accent1">
              <a:lumMod val="60000"/>
              <a:lumOff val="40000"/>
            </a:schemeClr>
          </a:solidFill>
          <a:ln>
            <a:solidFill>
              <a:schemeClr val="tx1"/>
            </a:solidFill>
          </a:ln>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TRIALCRAFT SMO will strive to:</a:t>
            </a:r>
          </a:p>
        </p:txBody>
      </p:sp>
      <p:sp>
        <p:nvSpPr>
          <p:cNvPr id="3" name="Content Placeholder 2">
            <a:extLst>
              <a:ext uri="{FF2B5EF4-FFF2-40B4-BE49-F238E27FC236}">
                <a16:creationId xmlns:a16="http://schemas.microsoft.com/office/drawing/2014/main" id="{398461C4-CE9F-9015-FA83-FC1FC468BD05}"/>
              </a:ext>
            </a:extLst>
          </p:cNvPr>
          <p:cNvSpPr>
            <a:spLocks noGrp="1"/>
          </p:cNvSpPr>
          <p:nvPr>
            <p:ph idx="1"/>
          </p:nvPr>
        </p:nvSpPr>
        <p:spPr>
          <a:xfrm>
            <a:off x="677334" y="1720645"/>
            <a:ext cx="8596668" cy="4320717"/>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PROVIDE </a:t>
            </a:r>
            <a:r>
              <a:rPr lang="en-US" dirty="0">
                <a:solidFill>
                  <a:schemeClr val="tx1"/>
                </a:solidFill>
                <a:latin typeface="Times New Roman" panose="02020603050405020304" pitchFamily="18" charset="0"/>
                <a:cs typeface="Times New Roman" panose="02020603050405020304" pitchFamily="18" charset="0"/>
              </a:rPr>
              <a:t>you with successful recruiting strategies.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CONNECT</a:t>
            </a:r>
            <a:r>
              <a:rPr lang="en-US" dirty="0">
                <a:solidFill>
                  <a:schemeClr val="tx1"/>
                </a:solidFill>
                <a:latin typeface="Times New Roman" panose="02020603050405020304" pitchFamily="18" charset="0"/>
                <a:cs typeface="Times New Roman" panose="02020603050405020304" pitchFamily="18" charset="0"/>
              </a:rPr>
              <a:t> you with physicians to successfully initiate and operate patient studies.</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DELIVER</a:t>
            </a:r>
            <a:r>
              <a:rPr lang="en-US" dirty="0">
                <a:solidFill>
                  <a:schemeClr val="tx1"/>
                </a:solidFill>
                <a:latin typeface="Times New Roman" panose="02020603050405020304" pitchFamily="18" charset="0"/>
                <a:cs typeface="Times New Roman" panose="02020603050405020304" pitchFamily="18" charset="0"/>
              </a:rPr>
              <a:t> professional, high- quality clinical research through a dedicated network of geographically distinct clinical investigative sites with large, readily available patient populations.</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IMPLEMENT</a:t>
            </a:r>
            <a:r>
              <a:rPr lang="en-US" dirty="0">
                <a:solidFill>
                  <a:schemeClr val="tx1"/>
                </a:solidFill>
                <a:latin typeface="Times New Roman" panose="02020603050405020304" pitchFamily="18" charset="0"/>
                <a:cs typeface="Times New Roman" panose="02020603050405020304" pitchFamily="18" charset="0"/>
              </a:rPr>
              <a:t> a fully integrated network of field and patient service centers that benefit your organization.</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9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0AF5-039A-81DE-56D8-FA58A4371F37}"/>
              </a:ext>
            </a:extLst>
          </p:cNvPr>
          <p:cNvSpPr>
            <a:spLocks noGrp="1"/>
          </p:cNvSpPr>
          <p:nvPr>
            <p:ph type="title"/>
          </p:nvPr>
        </p:nvSpPr>
        <p:spPr>
          <a:xfrm>
            <a:off x="677334" y="609600"/>
            <a:ext cx="8596668" cy="678426"/>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OUR STRENGTHS</a:t>
            </a:r>
          </a:p>
        </p:txBody>
      </p:sp>
      <p:sp>
        <p:nvSpPr>
          <p:cNvPr id="3" name="Content Placeholder 2">
            <a:extLst>
              <a:ext uri="{FF2B5EF4-FFF2-40B4-BE49-F238E27FC236}">
                <a16:creationId xmlns:a16="http://schemas.microsoft.com/office/drawing/2014/main" id="{BBAAB9E9-B442-574E-B549-A9D4D8BEF2C8}"/>
              </a:ext>
            </a:extLst>
          </p:cNvPr>
          <p:cNvSpPr>
            <a:spLocks noGrp="1"/>
          </p:cNvSpPr>
          <p:nvPr>
            <p:ph idx="1"/>
          </p:nvPr>
        </p:nvSpPr>
        <p:spPr>
          <a:xfrm>
            <a:off x="677334" y="1651819"/>
            <a:ext cx="8596668" cy="4866968"/>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Manage global as well as domestic clinical trials with precision and perfection.</a:t>
            </a:r>
          </a:p>
          <a:p>
            <a:r>
              <a:rPr lang="en-US" dirty="0">
                <a:solidFill>
                  <a:schemeClr val="tx1"/>
                </a:solidFill>
                <a:latin typeface="Times New Roman" panose="02020603050405020304" pitchFamily="18" charset="0"/>
                <a:cs typeface="Times New Roman" panose="02020603050405020304" pitchFamily="18" charset="0"/>
              </a:rPr>
              <a:t>Having comprehensive medical writing team, Data management team, SAS analysis team and  project management, quality expert team and potential site coordinators.</a:t>
            </a:r>
          </a:p>
          <a:p>
            <a:r>
              <a:rPr lang="en-US" dirty="0">
                <a:solidFill>
                  <a:schemeClr val="tx1"/>
                </a:solidFill>
                <a:latin typeface="Times New Roman" panose="02020603050405020304" pitchFamily="18" charset="0"/>
                <a:cs typeface="Times New Roman" panose="02020603050405020304" pitchFamily="18" charset="0"/>
              </a:rPr>
              <a:t>Timely execution of Sponsor / CRO requirements.</a:t>
            </a:r>
          </a:p>
          <a:p>
            <a:r>
              <a:rPr lang="en-US" dirty="0">
                <a:solidFill>
                  <a:schemeClr val="tx1"/>
                </a:solidFill>
                <a:latin typeface="Times New Roman" panose="02020603050405020304" pitchFamily="18" charset="0"/>
                <a:cs typeface="Times New Roman" panose="02020603050405020304" pitchFamily="18" charset="0"/>
              </a:rPr>
              <a:t>Potential Investigators and sites.</a:t>
            </a:r>
          </a:p>
          <a:p>
            <a:r>
              <a:rPr lang="en-US" dirty="0">
                <a:solidFill>
                  <a:schemeClr val="tx1"/>
                </a:solidFill>
                <a:latin typeface="Times New Roman" panose="02020603050405020304" pitchFamily="18" charset="0"/>
                <a:cs typeface="Times New Roman" panose="02020603050405020304" pitchFamily="18" charset="0"/>
              </a:rPr>
              <a:t>Faster patient recruitment.</a:t>
            </a:r>
          </a:p>
          <a:p>
            <a:r>
              <a:rPr lang="en-US" dirty="0">
                <a:solidFill>
                  <a:schemeClr val="tx1"/>
                </a:solidFill>
                <a:latin typeface="Times New Roman" panose="02020603050405020304" pitchFamily="18" charset="0"/>
                <a:cs typeface="Times New Roman" panose="02020603050405020304" pitchFamily="18" charset="0"/>
              </a:rPr>
              <a:t>Maintaining quality of the data.</a:t>
            </a:r>
          </a:p>
          <a:p>
            <a:r>
              <a:rPr lang="en-US" dirty="0">
                <a:solidFill>
                  <a:schemeClr val="tx1"/>
                </a:solidFill>
                <a:latin typeface="Times New Roman" panose="02020603050405020304" pitchFamily="18" charset="0"/>
                <a:cs typeface="Times New Roman" panose="02020603050405020304" pitchFamily="18" charset="0"/>
              </a:rPr>
              <a:t>Resolving and responding to all the queries within the timelines.</a:t>
            </a:r>
          </a:p>
          <a:p>
            <a:r>
              <a:rPr lang="en-US" dirty="0">
                <a:solidFill>
                  <a:schemeClr val="tx1"/>
                </a:solidFill>
                <a:latin typeface="Times New Roman" panose="02020603050405020304" pitchFamily="18" charset="0"/>
                <a:cs typeface="Times New Roman" panose="02020603050405020304" pitchFamily="18" charset="0"/>
              </a:rPr>
              <a:t>Strict compliance with the study timelines and protocol.</a:t>
            </a:r>
          </a:p>
          <a:p>
            <a:r>
              <a:rPr lang="en-US" dirty="0">
                <a:solidFill>
                  <a:schemeClr val="tx1"/>
                </a:solidFill>
                <a:latin typeface="Times New Roman" panose="02020603050405020304" pitchFamily="18" charset="0"/>
                <a:cs typeface="Times New Roman" panose="02020603050405020304" pitchFamily="18" charset="0"/>
              </a:rPr>
              <a:t>Compliance with local regulatory and ICH-GCP guidelines.</a:t>
            </a:r>
          </a:p>
          <a:p>
            <a:r>
              <a:rPr lang="en-US" dirty="0">
                <a:solidFill>
                  <a:schemeClr val="tx1"/>
                </a:solidFill>
                <a:latin typeface="Times New Roman" panose="02020603050405020304" pitchFamily="18" charset="0"/>
                <a:cs typeface="Times New Roman" panose="02020603050405020304" pitchFamily="18" charset="0"/>
              </a:rPr>
              <a:t>Effective communication.</a:t>
            </a:r>
          </a:p>
        </p:txBody>
      </p:sp>
    </p:spTree>
    <p:extLst>
      <p:ext uri="{BB962C8B-B14F-4D97-AF65-F5344CB8AC3E}">
        <p14:creationId xmlns:p14="http://schemas.microsoft.com/office/powerpoint/2010/main" val="187349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F318-BFB1-3665-EFCC-934BBDA37426}"/>
              </a:ext>
            </a:extLst>
          </p:cNvPr>
          <p:cNvSpPr>
            <a:spLocks noGrp="1"/>
          </p:cNvSpPr>
          <p:nvPr>
            <p:ph type="title"/>
          </p:nvPr>
        </p:nvSpPr>
        <p:spPr>
          <a:xfrm>
            <a:off x="677334" y="609600"/>
            <a:ext cx="8596668" cy="825910"/>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WHY TO CHOOSE TRIALCRAFT SMO</a:t>
            </a:r>
          </a:p>
        </p:txBody>
      </p:sp>
      <p:sp>
        <p:nvSpPr>
          <p:cNvPr id="3" name="Content Placeholder 2">
            <a:extLst>
              <a:ext uri="{FF2B5EF4-FFF2-40B4-BE49-F238E27FC236}">
                <a16:creationId xmlns:a16="http://schemas.microsoft.com/office/drawing/2014/main" id="{D0137E73-896F-993A-955B-36B4EFB29056}"/>
              </a:ext>
            </a:extLst>
          </p:cNvPr>
          <p:cNvSpPr>
            <a:spLocks noGrp="1"/>
          </p:cNvSpPr>
          <p:nvPr>
            <p:ph idx="1"/>
          </p:nvPr>
        </p:nvSpPr>
        <p:spPr>
          <a:xfrm>
            <a:off x="677334" y="1779639"/>
            <a:ext cx="8596668" cy="4261723"/>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present qualified, pre-screened Principal Investigators for participation in clinical trials, virtually in any specialty area.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ensure timely and accurate regulatory board submission and data collection.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provide access to large patient study population.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provide ongoing and effective communication between sites, Investigators and Customers.</a:t>
            </a:r>
          </a:p>
        </p:txBody>
      </p:sp>
    </p:spTree>
    <p:extLst>
      <p:ext uri="{BB962C8B-B14F-4D97-AF65-F5344CB8AC3E}">
        <p14:creationId xmlns:p14="http://schemas.microsoft.com/office/powerpoint/2010/main" val="118781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4EEC-3EEE-EF31-39D2-9156FABF7D7B}"/>
              </a:ext>
            </a:extLst>
          </p:cNvPr>
          <p:cNvSpPr>
            <a:spLocks noGrp="1"/>
          </p:cNvSpPr>
          <p:nvPr>
            <p:ph type="title"/>
          </p:nvPr>
        </p:nvSpPr>
        <p:spPr>
          <a:xfrm>
            <a:off x="677334" y="609600"/>
            <a:ext cx="8596668" cy="737419"/>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OUR SERVICES</a:t>
            </a:r>
          </a:p>
        </p:txBody>
      </p:sp>
      <p:sp>
        <p:nvSpPr>
          <p:cNvPr id="3" name="Content Placeholder 2">
            <a:extLst>
              <a:ext uri="{FF2B5EF4-FFF2-40B4-BE49-F238E27FC236}">
                <a16:creationId xmlns:a16="http://schemas.microsoft.com/office/drawing/2014/main" id="{7DA3F671-ED40-E89E-AF7D-56C56EB68908}"/>
              </a:ext>
            </a:extLst>
          </p:cNvPr>
          <p:cNvSpPr>
            <a:spLocks noGrp="1"/>
          </p:cNvSpPr>
          <p:nvPr>
            <p:ph idx="1"/>
          </p:nvPr>
        </p:nvSpPr>
        <p:spPr>
          <a:xfrm>
            <a:off x="677334" y="1641987"/>
            <a:ext cx="8596668" cy="4837471"/>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We offer a broad range of specialized services to assist pharmaceutical, biotechnology and medical device companies to bring new drugs to the market faster.</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We offer:</a:t>
            </a:r>
          </a:p>
          <a:p>
            <a:r>
              <a:rPr lang="en-US" dirty="0">
                <a:latin typeface="Times New Roman" panose="02020603050405020304" pitchFamily="18" charset="0"/>
                <a:cs typeface="Times New Roman" panose="02020603050405020304" pitchFamily="18" charset="0"/>
              </a:rPr>
              <a:t>End-to-end clinical trial service</a:t>
            </a:r>
          </a:p>
          <a:p>
            <a:r>
              <a:rPr lang="en-US" dirty="0">
                <a:latin typeface="Times New Roman" panose="02020603050405020304" pitchFamily="18" charset="0"/>
                <a:cs typeface="Times New Roman" panose="02020603050405020304" pitchFamily="18" charset="0"/>
              </a:rPr>
              <a:t>Site selection and site feasibility.</a:t>
            </a:r>
          </a:p>
          <a:p>
            <a:r>
              <a:rPr lang="en-US" dirty="0">
                <a:latin typeface="Times New Roman" panose="02020603050405020304" pitchFamily="18" charset="0"/>
                <a:cs typeface="Times New Roman" panose="02020603050405020304" pitchFamily="18" charset="0"/>
              </a:rPr>
              <a:t>Project management.</a:t>
            </a:r>
          </a:p>
          <a:p>
            <a:r>
              <a:rPr lang="en-US" dirty="0">
                <a:latin typeface="Times New Roman" panose="02020603050405020304" pitchFamily="18" charset="0"/>
                <a:cs typeface="Times New Roman" panose="02020603050405020304" pitchFamily="18" charset="0"/>
              </a:rPr>
              <a:t>Site initiation and closeout services.</a:t>
            </a:r>
          </a:p>
          <a:p>
            <a:r>
              <a:rPr lang="en-US" dirty="0">
                <a:latin typeface="Times New Roman" panose="02020603050405020304" pitchFamily="18" charset="0"/>
                <a:cs typeface="Times New Roman" panose="02020603050405020304" pitchFamily="18" charset="0"/>
              </a:rPr>
              <a:t>Monitoring </a:t>
            </a:r>
          </a:p>
          <a:p>
            <a:r>
              <a:rPr lang="en-US" dirty="0">
                <a:latin typeface="Times New Roman" panose="02020603050405020304" pitchFamily="18" charset="0"/>
                <a:cs typeface="Times New Roman" panose="02020603050405020304" pitchFamily="18" charset="0"/>
              </a:rPr>
              <a:t>Safety management</a:t>
            </a:r>
          </a:p>
          <a:p>
            <a:r>
              <a:rPr lang="en-US" dirty="0">
                <a:latin typeface="Times New Roman" panose="02020603050405020304" pitchFamily="18" charset="0"/>
                <a:cs typeface="Times New Roman" panose="02020603050405020304" pitchFamily="18" charset="0"/>
              </a:rPr>
              <a:t>Complete process of site evaluation, site initiation, site management and finally site closeout – so we can ensure prompt response at every stage of the study. </a:t>
            </a:r>
          </a:p>
          <a:p>
            <a:r>
              <a:rPr lang="en-US" dirty="0">
                <a:latin typeface="Times New Roman" panose="02020603050405020304" pitchFamily="18" charset="0"/>
                <a:cs typeface="Times New Roman" panose="02020603050405020304" pitchFamily="18" charset="0"/>
              </a:rPr>
              <a:t>Home visit for patients, if required as per the protocol requirements</a:t>
            </a:r>
          </a:p>
        </p:txBody>
      </p:sp>
    </p:spTree>
    <p:extLst>
      <p:ext uri="{BB962C8B-B14F-4D97-AF65-F5344CB8AC3E}">
        <p14:creationId xmlns:p14="http://schemas.microsoft.com/office/powerpoint/2010/main" val="180517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61153-C5C0-FF64-4E33-E03937A6E983}"/>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In addition we also provide other services such as:</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Medical writing</a:t>
            </a:r>
          </a:p>
          <a:p>
            <a:r>
              <a:rPr lang="en-US" dirty="0">
                <a:latin typeface="Times New Roman" panose="02020603050405020304" pitchFamily="18" charset="0"/>
                <a:cs typeface="Times New Roman" panose="02020603050405020304" pitchFamily="18" charset="0"/>
              </a:rPr>
              <a:t>Data management</a:t>
            </a:r>
          </a:p>
          <a:p>
            <a:r>
              <a:rPr lang="en-US" dirty="0">
                <a:latin typeface="Times New Roman" panose="02020603050405020304" pitchFamily="18" charset="0"/>
                <a:cs typeface="Times New Roman" panose="02020603050405020304" pitchFamily="18" charset="0"/>
              </a:rPr>
              <a:t>PK and SAS analysis</a:t>
            </a:r>
          </a:p>
          <a:p>
            <a:r>
              <a:rPr lang="en-US" dirty="0">
                <a:latin typeface="Times New Roman" panose="02020603050405020304" pitchFamily="18" charset="0"/>
                <a:cs typeface="Times New Roman" panose="02020603050405020304" pitchFamily="18" charset="0"/>
              </a:rPr>
              <a:t>Quality Management system</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We have well experienced professionals for all kind of end-to-end Clinical research service. </a:t>
            </a:r>
          </a:p>
        </p:txBody>
      </p:sp>
      <p:sp>
        <p:nvSpPr>
          <p:cNvPr id="4" name="Title 1">
            <a:extLst>
              <a:ext uri="{FF2B5EF4-FFF2-40B4-BE49-F238E27FC236}">
                <a16:creationId xmlns:a16="http://schemas.microsoft.com/office/drawing/2014/main" id="{CBD106D4-EA8F-BD95-0299-EEF403351100}"/>
              </a:ext>
            </a:extLst>
          </p:cNvPr>
          <p:cNvSpPr>
            <a:spLocks noGrp="1"/>
          </p:cNvSpPr>
          <p:nvPr>
            <p:ph type="title"/>
          </p:nvPr>
        </p:nvSpPr>
        <p:spPr>
          <a:xfrm>
            <a:off x="677334" y="609600"/>
            <a:ext cx="8596668" cy="737419"/>
          </a:xfrm>
          <a:solidFill>
            <a:schemeClr val="accent1">
              <a:lumMod val="60000"/>
              <a:lumOff val="40000"/>
            </a:schemeClr>
          </a:solidFill>
          <a:ln>
            <a:solidFill>
              <a:schemeClr val="tx1"/>
            </a:solidFill>
          </a:ln>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OUR SERVICES</a:t>
            </a:r>
          </a:p>
        </p:txBody>
      </p:sp>
    </p:spTree>
    <p:extLst>
      <p:ext uri="{BB962C8B-B14F-4D97-AF65-F5344CB8AC3E}">
        <p14:creationId xmlns:p14="http://schemas.microsoft.com/office/powerpoint/2010/main" val="1282365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818</TotalTime>
  <Words>1483</Words>
  <Application>Microsoft Office PowerPoint</Application>
  <PresentationFormat>Widescreen</PresentationFormat>
  <Paragraphs>202</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Poppins</vt:lpstr>
      <vt:lpstr>Times New Roman</vt:lpstr>
      <vt:lpstr>Trebuchet MS</vt:lpstr>
      <vt:lpstr>Wingdings</vt:lpstr>
      <vt:lpstr>Wingdings 3</vt:lpstr>
      <vt:lpstr>Facet</vt:lpstr>
      <vt:lpstr>Turning Discoveries into Life Saving Treatments, when “The Art Of Medicine Meets The Science Of Innovation”</vt:lpstr>
      <vt:lpstr>WHO WE ARE?</vt:lpstr>
      <vt:lpstr>WHO WE ARE?</vt:lpstr>
      <vt:lpstr>OUR TEAM</vt:lpstr>
      <vt:lpstr>TRIALCRAFT SMO will strive to:</vt:lpstr>
      <vt:lpstr>OUR STRENGTHS</vt:lpstr>
      <vt:lpstr>WHY TO CHOOSE TRIALCRAFT SMO</vt:lpstr>
      <vt:lpstr>OUR SERVICES</vt:lpstr>
      <vt:lpstr>OUR SERVICES</vt:lpstr>
      <vt:lpstr>THERAPEUTIC AREA EXPERTISE</vt:lpstr>
      <vt:lpstr>THERAPEUTIC AREA EXPERTISE</vt:lpstr>
      <vt:lpstr>THERAPEUTIC AREA EXPERTISE</vt:lpstr>
      <vt:lpstr>PHASES OF TRIALS EXPERTISE</vt:lpstr>
      <vt:lpstr>SITE MANAGEMENT SERVICES</vt:lpstr>
      <vt:lpstr>SITE MANAGEMENT SERVICES</vt:lpstr>
      <vt:lpstr>SITE MANAGEMENT SERVICES</vt:lpstr>
      <vt:lpstr>PATIENT – SITE RELATIONSHIP</vt:lpstr>
      <vt:lpstr>TRIALCRAFT SMO ADVANTAGES</vt:lpstr>
      <vt:lpstr>TRIALCRAFT SMO ADVANTAGES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Shahina S</dc:creator>
  <cp:lastModifiedBy>Shahina S</cp:lastModifiedBy>
  <cp:revision>8</cp:revision>
  <dcterms:created xsi:type="dcterms:W3CDTF">2024-03-11T08:40:00Z</dcterms:created>
  <dcterms:modified xsi:type="dcterms:W3CDTF">2024-07-03T05:39:06Z</dcterms:modified>
</cp:coreProperties>
</file>