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1080"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0" d="100"/>
          <a:sy n="60" d="100"/>
        </p:scale>
        <p:origin x="872"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255936070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24748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dirty="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dirty="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308486705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dirty="0"/>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dirty="0"/>
              <a:t>1</a:t>
            </a:r>
            <a:endParaRPr lang="en-GB" dirty="0"/>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4132658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extLst>
              <p:ext uri="{D42A27DB-BD31-4B8C-83A1-F6EECF244321}">
                <p14:modId xmlns:p14="http://schemas.microsoft.com/office/powerpoint/2010/main" val="2011095845"/>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7" imgW="270" imgH="270" progId="TCLayout.ActiveDocument.1">
                  <p:embed/>
                </p:oleObj>
              </mc:Choice>
              <mc:Fallback>
                <p:oleObj name="think-cell Slide" r:id="rId7" imgW="270" imgH="270" progId="TCLayout.ActiveDocument.1">
                  <p:embed/>
                  <p:pic>
                    <p:nvPicPr>
                      <p:cNvPr id="21" name="Object 20"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Capgemini Financial Services | Global Cards &amp; Payments Practice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1081946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328" y="115775"/>
            <a:ext cx="10947772" cy="594140"/>
          </a:xfrm>
        </p:spPr>
        <p:txBody>
          <a:bodyPr anchor="ctr"/>
          <a:lstStyle/>
          <a:p>
            <a:r>
              <a:rPr lang="en-IN" sz="2000" dirty="0"/>
              <a:t>Consultant</a:t>
            </a:r>
          </a:p>
        </p:txBody>
      </p:sp>
      <p:grpSp>
        <p:nvGrpSpPr>
          <p:cNvPr id="6" name="Group 5">
            <a:extLst>
              <a:ext uri="{FF2B5EF4-FFF2-40B4-BE49-F238E27FC236}">
                <a16:creationId xmlns:a16="http://schemas.microsoft.com/office/drawing/2014/main" id="{60C9F1D8-1BC3-4B2E-B666-A72103BA4B23}"/>
              </a:ext>
            </a:extLst>
          </p:cNvPr>
          <p:cNvGrpSpPr/>
          <p:nvPr/>
        </p:nvGrpSpPr>
        <p:grpSpPr>
          <a:xfrm rot="9836959">
            <a:off x="470626" y="377694"/>
            <a:ext cx="2399269" cy="3421913"/>
            <a:chOff x="3689968" y="-3920"/>
            <a:chExt cx="4679881" cy="7150176"/>
          </a:xfrm>
        </p:grpSpPr>
        <p:pic>
          <p:nvPicPr>
            <p:cNvPr id="7" name="Picture 6">
              <a:extLst>
                <a:ext uri="{FF2B5EF4-FFF2-40B4-BE49-F238E27FC236}">
                  <a16:creationId xmlns:a16="http://schemas.microsoft.com/office/drawing/2014/main" id="{FDDACC90-8124-40D9-9B8B-928797F0CF45}"/>
                </a:ext>
              </a:extLst>
            </p:cNvPr>
            <p:cNvPicPr>
              <a:picLocks noChangeAspect="1"/>
            </p:cNvPicPr>
            <p:nvPr userDrawn="1"/>
          </p:nvPicPr>
          <p:blipFill>
            <a:blip r:embed="rId2"/>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2495C838-1CA1-40A4-A4D9-CE6840A799DA}"/>
                </a:ext>
              </a:extLst>
            </p:cNvPr>
            <p:cNvPicPr>
              <a:picLocks noChangeAspect="1"/>
            </p:cNvPicPr>
            <p:nvPr userDrawn="1"/>
          </p:nvPicPr>
          <p:blipFill>
            <a:blip r:embed="rId3"/>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B201DEBD-FCF1-4F15-8CA3-2E9C7F31D5DD}"/>
                </a:ext>
              </a:extLst>
            </p:cNvPr>
            <p:cNvPicPr>
              <a:picLocks noChangeAspect="1"/>
            </p:cNvPicPr>
            <p:nvPr userDrawn="1"/>
          </p:nvPicPr>
          <p:blipFill>
            <a:blip r:embed="rId4"/>
            <a:stretch>
              <a:fillRect/>
            </a:stretch>
          </p:blipFill>
          <p:spPr>
            <a:xfrm>
              <a:off x="5814582" y="1137677"/>
              <a:ext cx="2555267" cy="6008579"/>
            </a:xfrm>
            <a:prstGeom prst="rect">
              <a:avLst/>
            </a:prstGeom>
          </p:spPr>
        </p:pic>
      </p:grpSp>
      <p:sp>
        <p:nvSpPr>
          <p:cNvPr id="11" name="Text Placeholder 4">
            <a:extLst>
              <a:ext uri="{FF2B5EF4-FFF2-40B4-BE49-F238E27FC236}">
                <a16:creationId xmlns:a16="http://schemas.microsoft.com/office/drawing/2014/main" id="{49C7BCDD-BA84-4BB7-A96C-CE9E3E041E6F}"/>
              </a:ext>
            </a:extLst>
          </p:cNvPr>
          <p:cNvSpPr txBox="1">
            <a:spLocks/>
          </p:cNvSpPr>
          <p:nvPr/>
        </p:nvSpPr>
        <p:spPr>
          <a:xfrm>
            <a:off x="564550" y="3401227"/>
            <a:ext cx="2462735" cy="412363"/>
          </a:xfrm>
          <a:prstGeom prst="rect">
            <a:avLst/>
          </a:prstGeom>
        </p:spPr>
        <p:txBody>
          <a:bodyPr lIns="36005" tIns="36005" rIns="36005" bIns="36005"/>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b="1" dirty="0">
                <a:solidFill>
                  <a:srgbClr val="0070AD"/>
                </a:solidFill>
                <a:latin typeface="Ubuntu"/>
              </a:rPr>
              <a:t>Raj Kumar</a:t>
            </a:r>
          </a:p>
        </p:txBody>
      </p:sp>
      <p:sp>
        <p:nvSpPr>
          <p:cNvPr id="12" name="Text Placeholder 3">
            <a:extLst>
              <a:ext uri="{FF2B5EF4-FFF2-40B4-BE49-F238E27FC236}">
                <a16:creationId xmlns:a16="http://schemas.microsoft.com/office/drawing/2014/main" id="{08C042C6-B562-4492-B0C8-C9F014A4689F}"/>
              </a:ext>
            </a:extLst>
          </p:cNvPr>
          <p:cNvSpPr txBox="1">
            <a:spLocks/>
          </p:cNvSpPr>
          <p:nvPr/>
        </p:nvSpPr>
        <p:spPr>
          <a:xfrm>
            <a:off x="566797" y="3726540"/>
            <a:ext cx="2372043" cy="658819"/>
          </a:xfrm>
          <a:prstGeom prst="rect">
            <a:avLst/>
          </a:prstGeom>
        </p:spPr>
        <p:txBody>
          <a:bodyPr lIns="36005" tIns="36005" rIns="36005" bIns="36005"/>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kumimoji="0" lang="en-GB" sz="1600" b="0" i="1" u="none" strike="noStrike" kern="1200" cap="none" spc="0" normalizeH="0" baseline="0" noProof="0" dirty="0">
                <a:ln>
                  <a:noFill/>
                </a:ln>
                <a:solidFill>
                  <a:srgbClr val="0070AD"/>
                </a:solidFill>
                <a:effectLst/>
                <a:uLnTx/>
                <a:uFillTx/>
                <a:latin typeface="Ubuntu"/>
                <a:ea typeface="+mn-ea"/>
                <a:cs typeface="+mn-cs"/>
              </a:rPr>
              <a:t>Software Engineer</a:t>
            </a:r>
            <a:endParaRPr kumimoji="0" lang="en-GB" sz="2000" b="0" i="1" u="none" strike="noStrike" kern="1200" cap="none" spc="0" normalizeH="0" baseline="0" noProof="0" dirty="0">
              <a:ln>
                <a:noFill/>
              </a:ln>
              <a:solidFill>
                <a:srgbClr val="0070AD"/>
              </a:solidFill>
              <a:effectLst/>
              <a:uLnTx/>
              <a:uFillTx/>
              <a:latin typeface="Ubuntu"/>
              <a:ea typeface="+mn-ea"/>
              <a:cs typeface="+mn-cs"/>
            </a:endParaRPr>
          </a:p>
        </p:txBody>
      </p:sp>
      <p:grpSp>
        <p:nvGrpSpPr>
          <p:cNvPr id="23" name="Group 22">
            <a:extLst>
              <a:ext uri="{FF2B5EF4-FFF2-40B4-BE49-F238E27FC236}">
                <a16:creationId xmlns:a16="http://schemas.microsoft.com/office/drawing/2014/main" id="{EB725A27-CB7A-47BF-9E29-5F24334CEFA4}"/>
              </a:ext>
            </a:extLst>
          </p:cNvPr>
          <p:cNvGrpSpPr/>
          <p:nvPr/>
        </p:nvGrpSpPr>
        <p:grpSpPr>
          <a:xfrm>
            <a:off x="3701686" y="696937"/>
            <a:ext cx="8241019" cy="6049360"/>
            <a:chOff x="4899564" y="1073419"/>
            <a:chExt cx="6869016" cy="5667755"/>
          </a:xfrm>
        </p:grpSpPr>
        <p:sp>
          <p:nvSpPr>
            <p:cNvPr id="14" name="Text Placeholder 3">
              <a:extLst>
                <a:ext uri="{FF2B5EF4-FFF2-40B4-BE49-F238E27FC236}">
                  <a16:creationId xmlns:a16="http://schemas.microsoft.com/office/drawing/2014/main" id="{BEC6D5FE-526E-4B6E-B905-2F577BBC5D69}"/>
                </a:ext>
              </a:extLst>
            </p:cNvPr>
            <p:cNvSpPr txBox="1">
              <a:spLocks/>
            </p:cNvSpPr>
            <p:nvPr/>
          </p:nvSpPr>
          <p:spPr>
            <a:xfrm>
              <a:off x="4992807" y="1090748"/>
              <a:ext cx="3220057" cy="252640"/>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12ABDB"/>
                  </a:solidFill>
                  <a:effectLst/>
                  <a:uLnTx/>
                  <a:uFillTx/>
                  <a:latin typeface="Ubuntu"/>
                  <a:ea typeface="+mn-ea"/>
                  <a:cs typeface="+mn-cs"/>
                </a:rPr>
                <a:t>Profile</a:t>
              </a:r>
            </a:p>
          </p:txBody>
        </p:sp>
        <p:sp>
          <p:nvSpPr>
            <p:cNvPr id="16" name="Rectangle 15">
              <a:extLst>
                <a:ext uri="{FF2B5EF4-FFF2-40B4-BE49-F238E27FC236}">
                  <a16:creationId xmlns:a16="http://schemas.microsoft.com/office/drawing/2014/main" id="{C7AE8C5C-C5CE-4898-A883-0B01445A61A8}"/>
                </a:ext>
              </a:extLst>
            </p:cNvPr>
            <p:cNvSpPr/>
            <p:nvPr/>
          </p:nvSpPr>
          <p:spPr>
            <a:xfrm>
              <a:off x="8547983" y="1096217"/>
              <a:ext cx="3220597" cy="5641143"/>
            </a:xfrm>
            <a:prstGeom prst="rect">
              <a:avLst/>
            </a:prstGeom>
            <a:solidFill>
              <a:schemeClr val="bg2"/>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dirty="0">
                <a:ln>
                  <a:noFill/>
                </a:ln>
                <a:solidFill>
                  <a:srgbClr val="FFFFFF"/>
                </a:solidFill>
                <a:effectLst/>
                <a:uLnTx/>
                <a:uFillTx/>
                <a:latin typeface="Ubuntu"/>
                <a:ea typeface="+mn-ea"/>
                <a:cs typeface="+mn-cs"/>
              </a:endParaRPr>
            </a:p>
          </p:txBody>
        </p:sp>
        <p:sp>
          <p:nvSpPr>
            <p:cNvPr id="17" name="Text Placeholder 3">
              <a:extLst>
                <a:ext uri="{FF2B5EF4-FFF2-40B4-BE49-F238E27FC236}">
                  <a16:creationId xmlns:a16="http://schemas.microsoft.com/office/drawing/2014/main" id="{530A05C4-36F7-4C8E-9F2B-C6DFE0B9E482}"/>
                </a:ext>
              </a:extLst>
            </p:cNvPr>
            <p:cNvSpPr txBox="1">
              <a:spLocks/>
            </p:cNvSpPr>
            <p:nvPr/>
          </p:nvSpPr>
          <p:spPr>
            <a:xfrm>
              <a:off x="8644095" y="1073419"/>
              <a:ext cx="2995918" cy="269969"/>
            </a:xfrm>
            <a:prstGeom prst="rect">
              <a:avLst/>
            </a:prstGeom>
            <a:noFill/>
          </p:spPr>
          <p:txBody>
            <a:bodyPr vert="horz" lIns="0" tIns="0" rIns="0" bIns="0" rtlCol="0" anchor="ct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12ABDB"/>
                  </a:solidFill>
                  <a:effectLst/>
                  <a:uLnTx/>
                  <a:uFillTx/>
                  <a:latin typeface="Ubuntu"/>
                  <a:ea typeface="+mn-ea"/>
                  <a:cs typeface="+mn-cs"/>
                </a:rPr>
                <a:t>Experience</a:t>
              </a:r>
            </a:p>
          </p:txBody>
        </p:sp>
        <p:sp>
          <p:nvSpPr>
            <p:cNvPr id="19" name="Rectangle 18">
              <a:extLst>
                <a:ext uri="{FF2B5EF4-FFF2-40B4-BE49-F238E27FC236}">
                  <a16:creationId xmlns:a16="http://schemas.microsoft.com/office/drawing/2014/main" id="{DCB735E6-9874-4CF9-BF58-BA40A8C2DD10}"/>
                </a:ext>
              </a:extLst>
            </p:cNvPr>
            <p:cNvSpPr/>
            <p:nvPr/>
          </p:nvSpPr>
          <p:spPr>
            <a:xfrm>
              <a:off x="4899564" y="1096217"/>
              <a:ext cx="3433838" cy="3241346"/>
            </a:xfrm>
            <a:prstGeom prst="rect">
              <a:avLst/>
            </a:prstGeom>
            <a:no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Ubuntu"/>
                <a:ea typeface="+mn-ea"/>
                <a:cs typeface="+mn-cs"/>
              </a:endParaRPr>
            </a:p>
          </p:txBody>
        </p:sp>
        <p:sp>
          <p:nvSpPr>
            <p:cNvPr id="20" name="Rectangle 19">
              <a:extLst>
                <a:ext uri="{FF2B5EF4-FFF2-40B4-BE49-F238E27FC236}">
                  <a16:creationId xmlns:a16="http://schemas.microsoft.com/office/drawing/2014/main" id="{5CF3B90D-32B7-49F2-82F0-E87686EA1306}"/>
                </a:ext>
              </a:extLst>
            </p:cNvPr>
            <p:cNvSpPr/>
            <p:nvPr/>
          </p:nvSpPr>
          <p:spPr>
            <a:xfrm>
              <a:off x="4899564" y="4622867"/>
              <a:ext cx="3433838" cy="2118307"/>
            </a:xfrm>
            <a:prstGeom prst="rect">
              <a:avLst/>
            </a:prstGeom>
            <a:solidFill>
              <a:schemeClr val="bg2"/>
            </a:solidFill>
            <a:ln w="2857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Ubuntu"/>
                <a:ea typeface="+mn-ea"/>
                <a:cs typeface="+mn-cs"/>
              </a:endParaRPr>
            </a:p>
          </p:txBody>
        </p:sp>
        <p:sp>
          <p:nvSpPr>
            <p:cNvPr id="21" name="Text Placeholder 3">
              <a:extLst>
                <a:ext uri="{FF2B5EF4-FFF2-40B4-BE49-F238E27FC236}">
                  <a16:creationId xmlns:a16="http://schemas.microsoft.com/office/drawing/2014/main" id="{5D4AE3F3-F3E5-4A61-97CE-760841C1756C}"/>
                </a:ext>
              </a:extLst>
            </p:cNvPr>
            <p:cNvSpPr txBox="1">
              <a:spLocks/>
            </p:cNvSpPr>
            <p:nvPr/>
          </p:nvSpPr>
          <p:spPr>
            <a:xfrm>
              <a:off x="4996771" y="4668948"/>
              <a:ext cx="3220057" cy="197566"/>
            </a:xfrm>
            <a:prstGeom prst="rect">
              <a:avLst/>
            </a:prstGeom>
            <a:noFill/>
          </p:spPr>
          <p:txBody>
            <a:bodyPr vert="horz" lIns="0" tIns="0" rIns="0" bIns="0" rtlCol="0" anchor="ctr">
              <a:normAutofit lnSpcReduction="1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12ABDB"/>
                  </a:solidFill>
                  <a:effectLst/>
                  <a:uLnTx/>
                  <a:uFillTx/>
                  <a:latin typeface="Ubuntu"/>
                  <a:ea typeface="+mn-ea"/>
                  <a:cs typeface="+mn-cs"/>
                </a:rPr>
                <a:t>Competencies</a:t>
              </a:r>
            </a:p>
          </p:txBody>
        </p:sp>
        <p:sp>
          <p:nvSpPr>
            <p:cNvPr id="22" name="Text Placeholder 8">
              <a:extLst>
                <a:ext uri="{FF2B5EF4-FFF2-40B4-BE49-F238E27FC236}">
                  <a16:creationId xmlns:a16="http://schemas.microsoft.com/office/drawing/2014/main" id="{DE3755AC-65E6-400E-9C75-776CEE1444C5}"/>
                </a:ext>
              </a:extLst>
            </p:cNvPr>
            <p:cNvSpPr txBox="1">
              <a:spLocks/>
            </p:cNvSpPr>
            <p:nvPr/>
          </p:nvSpPr>
          <p:spPr>
            <a:xfrm>
              <a:off x="4993348" y="4727707"/>
              <a:ext cx="3280076" cy="2009652"/>
            </a:xfrm>
            <a:prstGeom prst="rect">
              <a:avLst/>
            </a:prstGeom>
          </p:spPr>
          <p:txBody>
            <a:bodyPr vert="horz" lIns="0" tIns="0" rIns="0" bIns="0" rtlCol="0" anchor="t">
              <a:noAutofit/>
            </a:bodyPr>
            <a:lstStyle/>
            <a:p>
              <a:pPr marL="171450" marR="0" indent="-171450">
                <a:spcBef>
                  <a:spcPts val="0"/>
                </a:spcBef>
                <a:spcAft>
                  <a:spcPts val="0"/>
                </a:spcAft>
                <a:buClr>
                  <a:srgbClr val="0070AD"/>
                </a:buClr>
                <a:buFont typeface="Wingdings" panose="05000000000000000000" pitchFamily="2" charset="2"/>
                <a:buChar char="§"/>
                <a:defRPr/>
              </a:pPr>
              <a:endParaRPr lang="en-US" sz="1000" dirty="0"/>
            </a:p>
            <a:p>
              <a:pPr marL="171450" marR="0" indent="-171450">
                <a:spcBef>
                  <a:spcPts val="0"/>
                </a:spcBef>
                <a:spcAft>
                  <a:spcPts val="0"/>
                </a:spcAft>
                <a:buClr>
                  <a:srgbClr val="0070AD"/>
                </a:buClr>
                <a:buFont typeface="Wingdings" panose="05000000000000000000" pitchFamily="2" charset="2"/>
                <a:buChar char="§"/>
                <a:defRPr/>
              </a:pPr>
              <a:r>
                <a:rPr lang="en-US" sz="1000" b="1" dirty="0"/>
                <a:t>Java Version</a:t>
              </a:r>
              <a:r>
                <a:rPr lang="en-US" sz="1000" dirty="0"/>
                <a:t>: Java 1.7, Java 1.8, Java 11</a:t>
              </a:r>
            </a:p>
            <a:p>
              <a:pPr marL="171450" marR="0" indent="-171450">
                <a:spcBef>
                  <a:spcPts val="0"/>
                </a:spcBef>
                <a:spcAft>
                  <a:spcPts val="0"/>
                </a:spcAft>
                <a:buClr>
                  <a:srgbClr val="0070AD"/>
                </a:buClr>
                <a:buFont typeface="Wingdings" panose="05000000000000000000" pitchFamily="2" charset="2"/>
                <a:buChar char="§"/>
                <a:defRPr/>
              </a:pPr>
              <a:r>
                <a:rPr lang="en-US" sz="1000" b="1" dirty="0"/>
                <a:t>Programming Language</a:t>
              </a:r>
              <a:r>
                <a:rPr lang="en-US" sz="1000" dirty="0"/>
                <a:t>: Core Java, Spring Boot, Hibernate, JUnit, Swagger, Docker, Collection,  </a:t>
              </a:r>
              <a:r>
                <a:rPr lang="en-US" sz="1000" dirty="0" err="1"/>
                <a:t>Jsp</a:t>
              </a:r>
              <a:r>
                <a:rPr lang="en-US" sz="1000" dirty="0"/>
                <a:t>-Servlet, JDBC, JSTL, SQL, HQL, JPA, Web Services-API, Spring </a:t>
              </a:r>
              <a:r>
                <a:rPr lang="en-US" sz="1000" dirty="0" err="1"/>
                <a:t>Mvc</a:t>
              </a:r>
              <a:r>
                <a:rPr lang="en-US" sz="1000" dirty="0"/>
                <a:t>, Thyme leaf, JWT, Eureka Server, Kafka </a:t>
              </a:r>
              <a:endParaRPr lang="en-IN" sz="1000" dirty="0"/>
            </a:p>
            <a:p>
              <a:pPr marL="171450" marR="0" indent="-171450">
                <a:spcBef>
                  <a:spcPts val="0"/>
                </a:spcBef>
                <a:spcAft>
                  <a:spcPts val="0"/>
                </a:spcAft>
                <a:buClr>
                  <a:srgbClr val="0070AD"/>
                </a:buClr>
                <a:buFont typeface="Wingdings" panose="05000000000000000000" pitchFamily="2" charset="2"/>
                <a:buChar char="§"/>
                <a:defRPr/>
              </a:pPr>
              <a:r>
                <a:rPr lang="en-US" sz="1000" b="1" dirty="0"/>
                <a:t>Cloud Services</a:t>
              </a:r>
              <a:r>
                <a:rPr lang="en-IN" sz="1000" dirty="0"/>
                <a:t>: </a:t>
              </a:r>
              <a:r>
                <a:rPr lang="en-US" sz="1000" dirty="0"/>
                <a:t>Azure Cloud, Jira, AWS</a:t>
              </a:r>
              <a:endParaRPr lang="en-IN" sz="1000" dirty="0"/>
            </a:p>
            <a:p>
              <a:pPr marL="171450" marR="0" indent="-171450">
                <a:spcBef>
                  <a:spcPts val="0"/>
                </a:spcBef>
                <a:spcAft>
                  <a:spcPts val="0"/>
                </a:spcAft>
                <a:buClr>
                  <a:srgbClr val="0070AD"/>
                </a:buClr>
                <a:buFont typeface="Wingdings" panose="05000000000000000000" pitchFamily="2" charset="2"/>
                <a:buChar char="§"/>
                <a:defRPr/>
              </a:pPr>
              <a:r>
                <a:rPr lang="en-IN" sz="1000" b="1" dirty="0"/>
                <a:t>Comm &amp; </a:t>
              </a:r>
              <a:r>
                <a:rPr lang="en-IN" sz="1000" b="1" dirty="0" err="1"/>
                <a:t>Msg</a:t>
              </a:r>
              <a:r>
                <a:rPr lang="en-IN" sz="1000" b="1" dirty="0"/>
                <a:t> System</a:t>
              </a:r>
              <a:r>
                <a:rPr lang="en-IN" sz="1000" dirty="0"/>
                <a:t>: Rest API, Kafka</a:t>
              </a:r>
            </a:p>
            <a:p>
              <a:pPr marL="171450" marR="0" indent="-171450">
                <a:spcBef>
                  <a:spcPts val="0"/>
                </a:spcBef>
                <a:spcAft>
                  <a:spcPts val="0"/>
                </a:spcAft>
                <a:buClr>
                  <a:srgbClr val="0070AD"/>
                </a:buClr>
                <a:buFont typeface="Wingdings" panose="05000000000000000000" pitchFamily="2" charset="2"/>
                <a:buChar char="§"/>
                <a:defRPr/>
              </a:pPr>
              <a:r>
                <a:rPr lang="en-IN" sz="1000" b="1" dirty="0"/>
                <a:t>Dev ops : </a:t>
              </a:r>
              <a:r>
                <a:rPr lang="en-IN" sz="1000" dirty="0"/>
                <a:t>Jenkins, Docker, Kubernetes, Concourse</a:t>
              </a:r>
            </a:p>
            <a:p>
              <a:pPr marL="171450" marR="0" indent="-171450">
                <a:spcBef>
                  <a:spcPts val="0"/>
                </a:spcBef>
                <a:spcAft>
                  <a:spcPts val="0"/>
                </a:spcAft>
                <a:buClr>
                  <a:srgbClr val="0070AD"/>
                </a:buClr>
                <a:buFont typeface="Wingdings" panose="05000000000000000000" pitchFamily="2" charset="2"/>
                <a:buChar char="§"/>
                <a:defRPr/>
              </a:pPr>
              <a:r>
                <a:rPr lang="en-US" sz="1000" b="1" dirty="0"/>
                <a:t>Architecture:</a:t>
              </a:r>
              <a:r>
                <a:rPr lang="en-US" sz="1000" dirty="0"/>
                <a:t> Microservice, Monolithic</a:t>
              </a:r>
            </a:p>
            <a:p>
              <a:pPr marL="171450" marR="0" indent="-171450">
                <a:spcBef>
                  <a:spcPts val="0"/>
                </a:spcBef>
                <a:spcAft>
                  <a:spcPts val="0"/>
                </a:spcAft>
                <a:buClr>
                  <a:srgbClr val="0070AD"/>
                </a:buClr>
                <a:buFont typeface="Wingdings" panose="05000000000000000000" pitchFamily="2" charset="2"/>
                <a:buChar char="§"/>
                <a:defRPr/>
              </a:pPr>
              <a:r>
                <a:rPr lang="en-US" sz="1000" b="1" dirty="0"/>
                <a:t>Database Technologies</a:t>
              </a:r>
              <a:r>
                <a:rPr lang="en-US" sz="1000" dirty="0"/>
                <a:t>: MySQL, MS SQL</a:t>
              </a:r>
              <a:r>
                <a:rPr lang="en-US" sz="1000" b="1" dirty="0"/>
                <a:t>,</a:t>
              </a:r>
              <a:r>
                <a:rPr lang="en-US" sz="1000" dirty="0"/>
                <a:t> PostgreSQL</a:t>
              </a:r>
              <a:endParaRPr lang="en-US" sz="1000" b="1" dirty="0"/>
            </a:p>
            <a:p>
              <a:pPr marL="171450" marR="0" indent="-171450">
                <a:spcBef>
                  <a:spcPts val="0"/>
                </a:spcBef>
                <a:spcAft>
                  <a:spcPts val="0"/>
                </a:spcAft>
                <a:buClr>
                  <a:srgbClr val="0070AD"/>
                </a:buClr>
                <a:buFont typeface="Wingdings" panose="05000000000000000000" pitchFamily="2" charset="2"/>
                <a:buChar char="§"/>
                <a:defRPr/>
              </a:pPr>
              <a:r>
                <a:rPr lang="en-US" sz="1000" b="1" dirty="0"/>
                <a:t>Configuration Tool </a:t>
              </a:r>
              <a:r>
                <a:rPr lang="en-US" sz="1000" dirty="0"/>
                <a:t>: </a:t>
              </a:r>
              <a:r>
                <a:rPr lang="en-IN" sz="1000" dirty="0"/>
                <a:t>Maven, Bitbucket,</a:t>
              </a:r>
              <a:r>
                <a:rPr lang="en-IN" sz="1200" dirty="0"/>
                <a:t> </a:t>
              </a:r>
              <a:r>
                <a:rPr lang="en-US" sz="1000" dirty="0"/>
                <a:t>GitHub, Git,</a:t>
              </a:r>
              <a:r>
                <a:rPr lang="en-IN" sz="1200" dirty="0"/>
                <a:t> </a:t>
              </a:r>
              <a:r>
                <a:rPr lang="en-IN" sz="1000" dirty="0"/>
                <a:t>Log4J.</a:t>
              </a:r>
            </a:p>
            <a:p>
              <a:pPr marL="171450" marR="0" indent="-171450">
                <a:spcBef>
                  <a:spcPts val="0"/>
                </a:spcBef>
                <a:spcAft>
                  <a:spcPts val="0"/>
                </a:spcAft>
                <a:buClr>
                  <a:srgbClr val="0070AD"/>
                </a:buClr>
                <a:buFont typeface="Wingdings" panose="05000000000000000000" pitchFamily="2" charset="2"/>
                <a:buChar char="§"/>
                <a:defRPr/>
              </a:pPr>
              <a:r>
                <a:rPr lang="en-IN" sz="1000" b="1" dirty="0"/>
                <a:t>Design Tools</a:t>
              </a:r>
              <a:r>
                <a:rPr lang="en-IN" sz="1000" dirty="0"/>
                <a:t>: STAR </a:t>
              </a:r>
              <a:r>
                <a:rPr lang="en-IN" sz="1000" b="1" dirty="0"/>
                <a:t>UML</a:t>
              </a:r>
              <a:r>
                <a:rPr lang="en-IN" sz="1000" dirty="0"/>
                <a:t>, </a:t>
              </a:r>
              <a:r>
                <a:rPr lang="en-IN" sz="1000" b="1" dirty="0"/>
                <a:t>IO Draw</a:t>
              </a:r>
              <a:r>
                <a:rPr lang="en-IN" sz="1000" dirty="0"/>
                <a:t> and RSA.</a:t>
              </a:r>
            </a:p>
            <a:p>
              <a:pPr marL="171450" marR="0" indent="-171450">
                <a:spcBef>
                  <a:spcPts val="0"/>
                </a:spcBef>
                <a:spcAft>
                  <a:spcPts val="0"/>
                </a:spcAft>
                <a:buClr>
                  <a:srgbClr val="0070AD"/>
                </a:buClr>
                <a:buFont typeface="Wingdings" panose="05000000000000000000" pitchFamily="2" charset="2"/>
                <a:buChar char="§"/>
                <a:defRPr/>
              </a:pPr>
              <a:r>
                <a:rPr lang="en-IN" sz="1000" b="1" dirty="0"/>
                <a:t>Servers</a:t>
              </a:r>
              <a:r>
                <a:rPr lang="en-IN" sz="1000" dirty="0"/>
                <a:t> : </a:t>
              </a:r>
              <a:r>
                <a:rPr lang="en-IN" sz="1000" b="1" dirty="0"/>
                <a:t>Tomcat</a:t>
              </a:r>
              <a:endParaRPr lang="en-US" sz="1000" dirty="0"/>
            </a:p>
          </p:txBody>
        </p:sp>
        <p:sp>
          <p:nvSpPr>
            <p:cNvPr id="15" name="Text Placeholder 8">
              <a:extLst>
                <a:ext uri="{FF2B5EF4-FFF2-40B4-BE49-F238E27FC236}">
                  <a16:creationId xmlns:a16="http://schemas.microsoft.com/office/drawing/2014/main" id="{C3E83975-3171-480E-9F60-1C3DEA2FC39E}"/>
                </a:ext>
              </a:extLst>
            </p:cNvPr>
            <p:cNvSpPr txBox="1">
              <a:spLocks/>
            </p:cNvSpPr>
            <p:nvPr/>
          </p:nvSpPr>
          <p:spPr>
            <a:xfrm>
              <a:off x="4992807" y="1343389"/>
              <a:ext cx="3279871" cy="3040256"/>
            </a:xfrm>
            <a:prstGeom prst="rect">
              <a:avLst/>
            </a:prstGeom>
          </p:spPr>
          <p:txBody>
            <a:bodyPr vert="horz" lIns="0" tIns="0" rIns="0" bIns="0" rtlCol="0" anchor="t">
              <a:noAutofit/>
            </a:bodyPr>
            <a:lstStyle/>
            <a:p>
              <a:pPr marL="171450" indent="-171450">
                <a:buClr>
                  <a:srgbClr val="0070AD"/>
                </a:buClr>
                <a:buFont typeface="Wingdings" panose="05000000000000000000" pitchFamily="2" charset="2"/>
                <a:buChar char="§"/>
                <a:defRPr/>
              </a:pPr>
              <a:r>
                <a:rPr lang="en-US" sz="900" dirty="0"/>
                <a:t>Worked on JAVA based Technology. </a:t>
              </a:r>
            </a:p>
            <a:p>
              <a:pPr marL="171450" indent="-171450">
                <a:buClr>
                  <a:srgbClr val="0070AD"/>
                </a:buClr>
                <a:buFont typeface="Wingdings" panose="05000000000000000000" pitchFamily="2" charset="2"/>
                <a:buChar char="§"/>
                <a:defRPr/>
              </a:pPr>
              <a:r>
                <a:rPr lang="en-US" sz="900" dirty="0"/>
                <a:t>Having Experience in implementation of oAuth2(Swagger).</a:t>
              </a:r>
            </a:p>
            <a:p>
              <a:pPr marL="171450" indent="-171450">
                <a:buClr>
                  <a:srgbClr val="0070AD"/>
                </a:buClr>
                <a:buFont typeface="Wingdings" panose="05000000000000000000" pitchFamily="2" charset="2"/>
                <a:buChar char="§"/>
                <a:defRPr/>
              </a:pPr>
              <a:r>
                <a:rPr lang="en-US" sz="900" dirty="0"/>
                <a:t>Familiarity with Git or similar versioning systems. </a:t>
              </a:r>
            </a:p>
            <a:p>
              <a:pPr marL="171450" indent="-171450">
                <a:buClr>
                  <a:srgbClr val="0070AD"/>
                </a:buClr>
                <a:buFont typeface="Wingdings" panose="05000000000000000000" pitchFamily="2" charset="2"/>
                <a:buChar char="§"/>
                <a:defRPr/>
              </a:pPr>
              <a:r>
                <a:rPr lang="en-US" sz="900" dirty="0"/>
                <a:t>Developed Web Applications using Apache Web Server.  </a:t>
              </a:r>
            </a:p>
            <a:p>
              <a:pPr marL="171450" indent="-171450">
                <a:buClr>
                  <a:srgbClr val="0070AD"/>
                </a:buClr>
                <a:buFont typeface="Wingdings" panose="05000000000000000000" pitchFamily="2" charset="2"/>
                <a:buChar char="§"/>
                <a:defRPr/>
              </a:pPr>
              <a:r>
                <a:rPr lang="en-US" sz="900" dirty="0"/>
                <a:t>Deploy the Project on Server using Putty. </a:t>
              </a:r>
            </a:p>
            <a:p>
              <a:pPr marL="171450" indent="-171450">
                <a:buClr>
                  <a:srgbClr val="0070AD"/>
                </a:buClr>
                <a:buFont typeface="Wingdings" panose="05000000000000000000" pitchFamily="2" charset="2"/>
                <a:buChar char="§"/>
                <a:defRPr/>
              </a:pPr>
              <a:r>
                <a:rPr lang="en-US" sz="900" dirty="0"/>
                <a:t>Experience with REST Web Services, JSON.</a:t>
              </a:r>
            </a:p>
            <a:p>
              <a:pPr marL="171450" indent="-171450">
                <a:buClr>
                  <a:srgbClr val="0070AD"/>
                </a:buClr>
                <a:buFont typeface="Wingdings" panose="05000000000000000000" pitchFamily="2" charset="2"/>
                <a:buChar char="§"/>
                <a:defRPr/>
              </a:pPr>
              <a:r>
                <a:rPr lang="en-US" sz="900" dirty="0"/>
                <a:t>Having Experience in Junit / Mockito unit test cases. </a:t>
              </a:r>
            </a:p>
            <a:p>
              <a:pPr marL="171450" indent="-171450">
                <a:buClr>
                  <a:srgbClr val="0070AD"/>
                </a:buClr>
                <a:buFont typeface="Wingdings" panose="05000000000000000000" pitchFamily="2" charset="2"/>
                <a:buChar char="§"/>
                <a:defRPr/>
              </a:pPr>
              <a:r>
                <a:rPr lang="en-US" sz="900" dirty="0"/>
                <a:t>Basic Knowledge in Azure Cloud, Docker, Kubernetes. </a:t>
              </a:r>
            </a:p>
            <a:p>
              <a:pPr marL="171450" indent="-171450">
                <a:buClr>
                  <a:srgbClr val="0070AD"/>
                </a:buClr>
                <a:buFont typeface="Wingdings" panose="05000000000000000000" pitchFamily="2" charset="2"/>
                <a:buChar char="§"/>
                <a:defRPr/>
              </a:pPr>
              <a:r>
                <a:rPr lang="en-US" sz="900" dirty="0"/>
                <a:t>Experience in Jira tool. </a:t>
              </a:r>
            </a:p>
            <a:p>
              <a:pPr marL="171450" indent="-171450">
                <a:buClr>
                  <a:srgbClr val="0070AD"/>
                </a:buClr>
                <a:buFont typeface="Wingdings" panose="05000000000000000000" pitchFamily="2" charset="2"/>
                <a:buChar char="§"/>
                <a:defRPr/>
              </a:pPr>
              <a:r>
                <a:rPr lang="en-US" sz="900" dirty="0"/>
                <a:t>Having Experience in Spring + Hibernate and Sonar Lint (Locally) And Javadoc. </a:t>
              </a:r>
            </a:p>
            <a:p>
              <a:pPr marL="171450" indent="-171450">
                <a:buClr>
                  <a:srgbClr val="0070AD"/>
                </a:buClr>
                <a:buFont typeface="Wingdings" panose="05000000000000000000" pitchFamily="2" charset="2"/>
                <a:buChar char="§"/>
                <a:defRPr/>
              </a:pPr>
              <a:r>
                <a:rPr lang="en-US" sz="900" dirty="0"/>
                <a:t>Have work experience in Support Application like Maximo, Ticketing tools etc. </a:t>
              </a:r>
            </a:p>
            <a:p>
              <a:pPr marL="171450" indent="-171450">
                <a:buClr>
                  <a:srgbClr val="0070AD"/>
                </a:buClr>
                <a:buFont typeface="Wingdings" panose="05000000000000000000" pitchFamily="2" charset="2"/>
                <a:buChar char="§"/>
                <a:defRPr/>
              </a:pPr>
              <a:r>
                <a:rPr lang="en-US" sz="900" dirty="0"/>
                <a:t>Ability to handle a team of developers.</a:t>
              </a:r>
            </a:p>
            <a:p>
              <a:pPr marL="171450" indent="-171450">
                <a:buClr>
                  <a:srgbClr val="0070AD"/>
                </a:buClr>
                <a:buFont typeface="Wingdings" panose="05000000000000000000" pitchFamily="2" charset="2"/>
                <a:buChar char="§"/>
                <a:defRPr/>
              </a:pPr>
              <a:r>
                <a:rPr lang="en-US" sz="900" dirty="0"/>
                <a:t>Have work experience of Analysis, Design &amp; Use case analysis.</a:t>
              </a:r>
            </a:p>
            <a:p>
              <a:pPr marL="171450" indent="-171450">
                <a:buClr>
                  <a:srgbClr val="0070AD"/>
                </a:buClr>
                <a:buFont typeface="Wingdings" panose="05000000000000000000" pitchFamily="2" charset="2"/>
                <a:buChar char="§"/>
                <a:defRPr/>
              </a:pPr>
              <a:r>
                <a:rPr lang="en-US" sz="900" dirty="0"/>
                <a:t>Coding as per as requirement. </a:t>
              </a:r>
            </a:p>
            <a:p>
              <a:pPr marL="171450" indent="-171450">
                <a:buClr>
                  <a:srgbClr val="0070AD"/>
                </a:buClr>
                <a:buFont typeface="Wingdings" panose="05000000000000000000" pitchFamily="2" charset="2"/>
                <a:buChar char="§"/>
                <a:defRPr/>
              </a:pPr>
              <a:r>
                <a:rPr lang="en-US" sz="900" dirty="0"/>
                <a:t>Having Experience in Spring Boot Caching (Use of Cacheable annotation)</a:t>
              </a:r>
            </a:p>
            <a:p>
              <a:pPr marL="171450" indent="-171450">
                <a:buClr>
                  <a:srgbClr val="0070AD"/>
                </a:buClr>
                <a:buFont typeface="Wingdings" panose="05000000000000000000" pitchFamily="2" charset="2"/>
                <a:buChar char="§"/>
                <a:defRPr/>
              </a:pPr>
              <a:r>
                <a:rPr lang="en-US" sz="900" dirty="0"/>
                <a:t>Worked on Aws </a:t>
              </a:r>
              <a:r>
                <a:rPr lang="en-US" sz="900" dirty="0" err="1"/>
                <a:t>Poc</a:t>
              </a:r>
              <a:r>
                <a:rPr lang="en-US" sz="900" dirty="0"/>
                <a:t> (pushing Json data into stream using </a:t>
              </a:r>
              <a:r>
                <a:rPr lang="en-US" sz="900" dirty="0" err="1"/>
                <a:t>aws</a:t>
              </a:r>
              <a:r>
                <a:rPr lang="en-US" sz="900" dirty="0"/>
                <a:t> using Firehose) </a:t>
              </a:r>
            </a:p>
            <a:p>
              <a:pPr marL="171450" indent="-171450">
                <a:buClr>
                  <a:srgbClr val="0070AD"/>
                </a:buClr>
                <a:buFont typeface="Wingdings" panose="05000000000000000000" pitchFamily="2" charset="2"/>
                <a:buChar char="§"/>
                <a:defRPr/>
              </a:pPr>
              <a:r>
                <a:rPr lang="en-US" sz="900" dirty="0"/>
                <a:t>By using JD-GUI, we can check object is created or not inside jar file.</a:t>
              </a:r>
            </a:p>
            <a:p>
              <a:pPr marL="171450" indent="-171450">
                <a:buClr>
                  <a:srgbClr val="0070AD"/>
                </a:buClr>
                <a:buFont typeface="Wingdings" panose="05000000000000000000" pitchFamily="2" charset="2"/>
                <a:buChar char="§"/>
                <a:defRPr/>
              </a:pPr>
              <a:r>
                <a:rPr lang="en-US" sz="900" dirty="0"/>
                <a:t>Having Experience for merging code while pull requests in GitHub.</a:t>
              </a:r>
            </a:p>
            <a:p>
              <a:pPr marL="171450" indent="-171450">
                <a:buClr>
                  <a:srgbClr val="0070AD"/>
                </a:buClr>
                <a:buFont typeface="Wingdings" panose="05000000000000000000" pitchFamily="2" charset="2"/>
                <a:buChar char="§"/>
                <a:defRPr/>
              </a:pPr>
              <a:r>
                <a:rPr lang="en-US" sz="900" dirty="0"/>
                <a:t>Worked on Json Schema to Java (POJO)</a:t>
              </a:r>
              <a:endParaRPr lang="en-IN" sz="900" b="1" dirty="0"/>
            </a:p>
          </p:txBody>
        </p:sp>
      </p:grpSp>
      <p:sp>
        <p:nvSpPr>
          <p:cNvPr id="25" name="Text Placeholder 8">
            <a:extLst>
              <a:ext uri="{FF2B5EF4-FFF2-40B4-BE49-F238E27FC236}">
                <a16:creationId xmlns:a16="http://schemas.microsoft.com/office/drawing/2014/main" id="{C618F83E-52A4-410D-9C8B-D249569EC454}"/>
              </a:ext>
            </a:extLst>
          </p:cNvPr>
          <p:cNvSpPr txBox="1">
            <a:spLocks/>
          </p:cNvSpPr>
          <p:nvPr/>
        </p:nvSpPr>
        <p:spPr>
          <a:xfrm>
            <a:off x="8151687" y="990600"/>
            <a:ext cx="3791018" cy="5867399"/>
          </a:xfrm>
          <a:prstGeom prst="rect">
            <a:avLst/>
          </a:prstGeom>
        </p:spPr>
        <p:txBody>
          <a:bodyPr vert="horz" lIns="0" tIns="0" rIns="0" bIns="0" rtlCol="0">
            <a:noAutofit/>
          </a:bodyPr>
          <a:lstStyle/>
          <a:p>
            <a:r>
              <a:rPr lang="en-IN" sz="1000" b="1" dirty="0"/>
              <a:t>Capgemini, Bangalore. Consultant</a:t>
            </a:r>
          </a:p>
          <a:p>
            <a:r>
              <a:rPr lang="en-IN" sz="1000" dirty="0"/>
              <a:t>July 2025 – </a:t>
            </a:r>
            <a:r>
              <a:rPr lang="en-IN" sz="1000"/>
              <a:t>till now</a:t>
            </a:r>
            <a:endParaRPr lang="en-IN" sz="1000" dirty="0"/>
          </a:p>
          <a:p>
            <a:pPr lvl="0">
              <a:lnSpc>
                <a:spcPct val="110000"/>
              </a:lnSpc>
              <a:spcAft>
                <a:spcPts val="45"/>
              </a:spcAft>
            </a:pPr>
            <a:r>
              <a:rPr lang="en-IN" sz="1000" b="1" dirty="0"/>
              <a:t>Cognizant , Kolkata. Associate</a:t>
            </a:r>
          </a:p>
          <a:p>
            <a:pPr lvl="0">
              <a:lnSpc>
                <a:spcPct val="110000"/>
              </a:lnSpc>
              <a:spcAft>
                <a:spcPts val="45"/>
              </a:spcAft>
            </a:pPr>
            <a:r>
              <a:rPr lang="en-IN" sz="1000" dirty="0"/>
              <a:t>June 2022 - July 2025</a:t>
            </a:r>
          </a:p>
          <a:p>
            <a:r>
              <a:rPr lang="en-US" sz="1000" b="1" dirty="0"/>
              <a:t>Project Name – EDM </a:t>
            </a:r>
            <a:r>
              <a:rPr lang="en-US" sz="1000" dirty="0"/>
              <a:t>(</a:t>
            </a:r>
            <a:r>
              <a:rPr lang="en-US" sz="1000" b="1" dirty="0"/>
              <a:t>Encounter Data Manager</a:t>
            </a:r>
            <a:r>
              <a:rPr lang="en-US" sz="1000" dirty="0"/>
              <a:t>)</a:t>
            </a:r>
            <a:endParaRPr lang="en-IN" sz="1000" dirty="0"/>
          </a:p>
          <a:p>
            <a:r>
              <a:rPr lang="en-US" sz="1000" b="1" dirty="0"/>
              <a:t>Client Name </a:t>
            </a:r>
            <a:r>
              <a:rPr lang="en-US" sz="1000" dirty="0"/>
              <a:t>– TRIZETTO</a:t>
            </a:r>
            <a:endParaRPr lang="en-IN" sz="1000" dirty="0"/>
          </a:p>
          <a:p>
            <a:r>
              <a:rPr lang="en-US" sz="1000" b="1" dirty="0"/>
              <a:t>Description: </a:t>
            </a:r>
            <a:r>
              <a:rPr lang="en-US" sz="1000" dirty="0"/>
              <a:t>Designed and developed a healthcare microservice application to manage, validate, and submit encounter data in compliance with CMS guidelines. The project was built as part of the TriZetto product suite to streamline provider-to-payer data exchange.</a:t>
            </a:r>
            <a:endParaRPr lang="en-IN" sz="1000" dirty="0"/>
          </a:p>
          <a:p>
            <a:endParaRPr lang="en-IN" sz="1000" dirty="0"/>
          </a:p>
          <a:p>
            <a:pPr marL="171450" lvl="0" indent="-171450">
              <a:lnSpc>
                <a:spcPct val="110000"/>
              </a:lnSpc>
              <a:spcAft>
                <a:spcPts val="45"/>
              </a:spcAft>
              <a:buClr>
                <a:srgbClr val="0070AD"/>
              </a:buClr>
              <a:buFont typeface="Wingdings" panose="05000000000000000000" pitchFamily="2" charset="2"/>
              <a:buChar char="§"/>
              <a:defRPr/>
            </a:pPr>
            <a:r>
              <a:rPr lang="en-US" sz="1000" dirty="0"/>
              <a:t>Developed RESTful APIs using </a:t>
            </a:r>
            <a:r>
              <a:rPr lang="en-US" sz="1000" b="1" dirty="0"/>
              <a:t>Spring Boot </a:t>
            </a:r>
            <a:r>
              <a:rPr lang="en-US" sz="1000" dirty="0"/>
              <a:t>for ingesting and processing healthcare encounter data.</a:t>
            </a:r>
          </a:p>
          <a:p>
            <a:pPr marL="171450" lvl="0" indent="-171450">
              <a:lnSpc>
                <a:spcPct val="110000"/>
              </a:lnSpc>
              <a:spcAft>
                <a:spcPts val="45"/>
              </a:spcAft>
              <a:buClr>
                <a:srgbClr val="0070AD"/>
              </a:buClr>
              <a:buFont typeface="Wingdings" panose="05000000000000000000" pitchFamily="2" charset="2"/>
              <a:buChar char="§"/>
              <a:defRPr/>
            </a:pPr>
            <a:r>
              <a:rPr lang="en-US" sz="1000" dirty="0"/>
              <a:t>Implemented </a:t>
            </a:r>
            <a:r>
              <a:rPr lang="en-US" sz="1000" b="1" dirty="0"/>
              <a:t>Spring Data JPA </a:t>
            </a:r>
            <a:r>
              <a:rPr lang="en-US" sz="1000" dirty="0"/>
              <a:t>to handle relational data storage and complex queries with MySQL.</a:t>
            </a:r>
          </a:p>
          <a:p>
            <a:pPr marL="171450" lvl="0" indent="-171450">
              <a:lnSpc>
                <a:spcPct val="110000"/>
              </a:lnSpc>
              <a:spcAft>
                <a:spcPts val="45"/>
              </a:spcAft>
              <a:buClr>
                <a:srgbClr val="0070AD"/>
              </a:buClr>
              <a:buFont typeface="Wingdings" panose="05000000000000000000" pitchFamily="2" charset="2"/>
              <a:buChar char="§"/>
              <a:defRPr/>
            </a:pPr>
            <a:r>
              <a:rPr lang="en-IN" sz="1000" dirty="0"/>
              <a:t>Integrated robust data validation, logging, and error-handling mechanisms to support HIPAA compliance.</a:t>
            </a:r>
          </a:p>
          <a:p>
            <a:pPr marL="171450" lvl="0" indent="-171450">
              <a:lnSpc>
                <a:spcPct val="110000"/>
              </a:lnSpc>
              <a:spcAft>
                <a:spcPts val="45"/>
              </a:spcAft>
              <a:buClr>
                <a:srgbClr val="0070AD"/>
              </a:buClr>
              <a:buFont typeface="Wingdings" panose="05000000000000000000" pitchFamily="2" charset="2"/>
              <a:buChar char="§"/>
              <a:defRPr/>
            </a:pPr>
            <a:r>
              <a:rPr lang="en-IN" sz="1000" dirty="0"/>
              <a:t>Containerized the application using </a:t>
            </a:r>
            <a:r>
              <a:rPr lang="en-IN" sz="1000" b="1" dirty="0"/>
              <a:t>Docker </a:t>
            </a:r>
            <a:r>
              <a:rPr lang="en-IN" sz="1000" dirty="0"/>
              <a:t>for environment consistency and easier deployment.</a:t>
            </a:r>
          </a:p>
          <a:p>
            <a:pPr marL="171450" lvl="0" indent="-171450">
              <a:lnSpc>
                <a:spcPct val="110000"/>
              </a:lnSpc>
              <a:spcAft>
                <a:spcPts val="45"/>
              </a:spcAft>
              <a:buClr>
                <a:srgbClr val="0070AD"/>
              </a:buClr>
              <a:buFont typeface="Wingdings" panose="05000000000000000000" pitchFamily="2" charset="2"/>
              <a:buChar char="§"/>
              <a:defRPr/>
            </a:pPr>
            <a:r>
              <a:rPr lang="en-IN" sz="1000" dirty="0"/>
              <a:t>Implemented </a:t>
            </a:r>
            <a:r>
              <a:rPr lang="en-IN" sz="1000" b="1" dirty="0"/>
              <a:t>CI/CD pipeline using GitHub Actions</a:t>
            </a:r>
            <a:r>
              <a:rPr lang="en-IN" sz="1000" dirty="0"/>
              <a:t>, automating build, test, and deployment processes.</a:t>
            </a:r>
          </a:p>
          <a:p>
            <a:pPr marL="171450" lvl="0" indent="-171450">
              <a:lnSpc>
                <a:spcPct val="110000"/>
              </a:lnSpc>
              <a:spcAft>
                <a:spcPts val="45"/>
              </a:spcAft>
              <a:buClr>
                <a:srgbClr val="0070AD"/>
              </a:buClr>
              <a:buFont typeface="Wingdings" panose="05000000000000000000" pitchFamily="2" charset="2"/>
              <a:buChar char="§"/>
              <a:defRPr/>
            </a:pPr>
            <a:r>
              <a:rPr lang="en-IN" sz="1000" dirty="0"/>
              <a:t>Collaborated via </a:t>
            </a:r>
            <a:r>
              <a:rPr lang="en-IN" sz="1000" b="1" dirty="0"/>
              <a:t>GitHub </a:t>
            </a:r>
            <a:r>
              <a:rPr lang="en-IN" sz="1000" dirty="0"/>
              <a:t>for source control and pull request-based code reviews.</a:t>
            </a:r>
            <a:endParaRPr lang="en-US" sz="1000" b="1" dirty="0"/>
          </a:p>
          <a:p>
            <a:pPr lvl="0">
              <a:lnSpc>
                <a:spcPct val="110000"/>
              </a:lnSpc>
              <a:spcAft>
                <a:spcPts val="45"/>
              </a:spcAft>
              <a:buClr>
                <a:srgbClr val="0070AD"/>
              </a:buClr>
              <a:defRPr/>
            </a:pPr>
            <a:r>
              <a:rPr lang="en-IN" sz="1000" b="1" dirty="0"/>
              <a:t>Accenture, Kolkata, Application Developer Analyst</a:t>
            </a:r>
          </a:p>
          <a:p>
            <a:pPr lvl="0">
              <a:lnSpc>
                <a:spcPct val="110000"/>
              </a:lnSpc>
              <a:spcAft>
                <a:spcPts val="45"/>
              </a:spcAft>
            </a:pPr>
            <a:r>
              <a:rPr lang="en-IN" sz="1000" dirty="0"/>
              <a:t>Apr 2021 – June 2022</a:t>
            </a:r>
          </a:p>
          <a:p>
            <a:r>
              <a:rPr lang="en-US" sz="1000" b="1" dirty="0"/>
              <a:t>Project Name </a:t>
            </a:r>
            <a:r>
              <a:rPr lang="en-US" sz="1000" dirty="0"/>
              <a:t>– </a:t>
            </a:r>
            <a:r>
              <a:rPr lang="en-US" sz="1000" b="1" dirty="0"/>
              <a:t>Mondelez Fenix Federation</a:t>
            </a:r>
            <a:endParaRPr lang="en-IN" sz="1000" dirty="0"/>
          </a:p>
          <a:p>
            <a:r>
              <a:rPr lang="en-US" sz="1000" b="1" dirty="0"/>
              <a:t>Project Description: </a:t>
            </a:r>
            <a:r>
              <a:rPr lang="en-US" sz="1000" dirty="0"/>
              <a:t>Fenix Federation establishes a federated network of transport and logistics actors across Europe, enabling sharing of information and services. All the Platforms which are part of the</a:t>
            </a:r>
            <a:r>
              <a:rPr lang="en-IN" sz="1000" dirty="0"/>
              <a:t> </a:t>
            </a:r>
            <a:r>
              <a:rPr lang="en-US" sz="1000" dirty="0"/>
              <a:t>federated network has to develop a Fenix Connector to interact with the Federation and also with other platforms to reach out to its resources. Mondelez is one of the Platform.</a:t>
            </a:r>
            <a:br>
              <a:rPr lang="en-US" sz="1000" dirty="0"/>
            </a:br>
            <a:r>
              <a:rPr lang="en-US" sz="1000" b="1" dirty="0"/>
              <a:t>Responsibilities: </a:t>
            </a:r>
            <a:r>
              <a:rPr lang="en-US" sz="1000" dirty="0"/>
              <a:t>Developed API’s using Spring Boot, Developed the Maven Project and Build. Worked on Junit/Mockito unit test cases and Analyze the Sonar Lint issues.</a:t>
            </a:r>
            <a:endParaRPr lang="en-IN" sz="1000" dirty="0"/>
          </a:p>
          <a:p>
            <a:r>
              <a:rPr lang="en-US" dirty="0"/>
              <a:t> </a:t>
            </a:r>
            <a:endParaRPr lang="en-IN" dirty="0"/>
          </a:p>
          <a:p>
            <a:endParaRPr lang="en-US" sz="1000" dirty="0"/>
          </a:p>
          <a:p>
            <a:endParaRPr lang="en-IN" sz="1000" dirty="0"/>
          </a:p>
          <a:p>
            <a:pPr lvl="0">
              <a:lnSpc>
                <a:spcPct val="110000"/>
              </a:lnSpc>
              <a:spcAft>
                <a:spcPts val="45"/>
              </a:spcAft>
            </a:pPr>
            <a:endParaRPr lang="en-IN" sz="1200" dirty="0"/>
          </a:p>
        </p:txBody>
      </p:sp>
      <p:sp>
        <p:nvSpPr>
          <p:cNvPr id="24" name="TextBox 23">
            <a:extLst>
              <a:ext uri="{FF2B5EF4-FFF2-40B4-BE49-F238E27FC236}">
                <a16:creationId xmlns:a16="http://schemas.microsoft.com/office/drawing/2014/main" id="{D1725CB9-F96B-4F76-A199-4DD4B9C4857A}"/>
              </a:ext>
            </a:extLst>
          </p:cNvPr>
          <p:cNvSpPr txBox="1"/>
          <p:nvPr/>
        </p:nvSpPr>
        <p:spPr>
          <a:xfrm>
            <a:off x="501634" y="5297811"/>
            <a:ext cx="3011587" cy="892552"/>
          </a:xfrm>
          <a:prstGeom prst="rect">
            <a:avLst/>
          </a:prstGeom>
          <a:noFill/>
        </p:spPr>
        <p:txBody>
          <a:bodyPr wrap="square">
            <a:spAutoFit/>
          </a:bodyPr>
          <a:lstStyle/>
          <a:p>
            <a:pPr marL="74930">
              <a:spcBef>
                <a:spcPts val="680"/>
              </a:spcBef>
            </a:pPr>
            <a:endParaRPr lang="en-US" sz="1600" i="1" dirty="0">
              <a:solidFill>
                <a:srgbClr val="0070AD"/>
              </a:solidFill>
              <a:latin typeface="Ubuntu"/>
            </a:endParaRPr>
          </a:p>
          <a:p>
            <a:pPr marL="171450" indent="-171450">
              <a:buClr>
                <a:srgbClr val="0070AD"/>
              </a:buClr>
              <a:buFont typeface="Wingdings" panose="05000000000000000000" pitchFamily="2" charset="2"/>
              <a:buChar char="v"/>
              <a:defRPr/>
            </a:pPr>
            <a:r>
              <a:rPr lang="en-US" sz="1200" dirty="0">
                <a:solidFill>
                  <a:srgbClr val="000000">
                    <a:lumMod val="50000"/>
                  </a:srgbClr>
                </a:solidFill>
                <a:latin typeface="Ubuntu"/>
                <a:ea typeface="Verdana" panose="020B0604030504040204" pitchFamily="34" charset="0"/>
              </a:rPr>
              <a:t>BE, Computer Science Engineer and Engineering , </a:t>
            </a:r>
            <a:endParaRPr lang="en-IN" sz="1200" dirty="0">
              <a:solidFill>
                <a:srgbClr val="000000">
                  <a:lumMod val="50000"/>
                </a:srgbClr>
              </a:solidFill>
              <a:latin typeface="Ubuntu"/>
              <a:ea typeface="Verdana" panose="020B0604030504040204" pitchFamily="34" charset="0"/>
            </a:endParaRPr>
          </a:p>
          <a:p>
            <a:pPr marL="171450" indent="-171450">
              <a:buClr>
                <a:srgbClr val="0070AD"/>
              </a:buClr>
              <a:buFont typeface="Wingdings" panose="05000000000000000000" pitchFamily="2" charset="2"/>
              <a:buChar char="v"/>
              <a:defRPr/>
            </a:pPr>
            <a:r>
              <a:rPr lang="en-US" sz="1200" dirty="0">
                <a:solidFill>
                  <a:srgbClr val="000000">
                    <a:lumMod val="50000"/>
                  </a:srgbClr>
                </a:solidFill>
                <a:latin typeface="Ubuntu"/>
                <a:ea typeface="Verdana" panose="020B0604030504040204" pitchFamily="34" charset="0"/>
              </a:rPr>
              <a:t>RGPV, Bhopal, MP, India.</a:t>
            </a:r>
            <a:endParaRPr lang="en-IN" sz="1200" dirty="0">
              <a:solidFill>
                <a:srgbClr val="000000">
                  <a:lumMod val="50000"/>
                </a:srgbClr>
              </a:solidFill>
              <a:latin typeface="Ubuntu"/>
              <a:ea typeface="Verdana" panose="020B0604030504040204" pitchFamily="34" charset="0"/>
            </a:endParaRPr>
          </a:p>
        </p:txBody>
      </p:sp>
      <p:sp>
        <p:nvSpPr>
          <p:cNvPr id="27" name="TextBox 26">
            <a:extLst>
              <a:ext uri="{FF2B5EF4-FFF2-40B4-BE49-F238E27FC236}">
                <a16:creationId xmlns:a16="http://schemas.microsoft.com/office/drawing/2014/main" id="{0D665FA2-6F9E-4FBE-9B8E-B7D148651A65}"/>
              </a:ext>
            </a:extLst>
          </p:cNvPr>
          <p:cNvSpPr txBox="1"/>
          <p:nvPr/>
        </p:nvSpPr>
        <p:spPr>
          <a:xfrm>
            <a:off x="521678" y="4785341"/>
            <a:ext cx="1770722" cy="646331"/>
          </a:xfrm>
          <a:prstGeom prst="rect">
            <a:avLst/>
          </a:prstGeom>
          <a:noFill/>
        </p:spPr>
        <p:txBody>
          <a:bodyPr wrap="square">
            <a:spAutoFit/>
          </a:bodyPr>
          <a:lstStyle/>
          <a:p>
            <a:endParaRPr kumimoji="0" lang="en-GB" sz="1800" b="1" i="0" u="none" strike="noStrike" kern="1200" cap="none" spc="0" normalizeH="0" baseline="0" noProof="0" dirty="0">
              <a:ln>
                <a:noFill/>
              </a:ln>
              <a:solidFill>
                <a:srgbClr val="12ABDB"/>
              </a:solidFill>
              <a:effectLst/>
              <a:uLnTx/>
              <a:uFillTx/>
              <a:latin typeface="Ubuntu"/>
              <a:ea typeface="+mn-ea"/>
              <a:cs typeface="+mn-cs"/>
            </a:endParaRPr>
          </a:p>
          <a:p>
            <a:r>
              <a:rPr kumimoji="0" lang="en-GB" sz="1800" b="1" i="0" u="sng" strike="noStrike" kern="1200" cap="none" spc="0" normalizeH="0" baseline="0" noProof="0" dirty="0">
                <a:ln>
                  <a:noFill/>
                </a:ln>
                <a:solidFill>
                  <a:srgbClr val="12ABDB"/>
                </a:solidFill>
                <a:effectLst/>
                <a:uLnTx/>
                <a:uFillTx/>
                <a:latin typeface="Ubuntu"/>
                <a:ea typeface="+mn-ea"/>
                <a:cs typeface="+mn-cs"/>
              </a:rPr>
              <a:t>Education</a:t>
            </a:r>
            <a:endParaRPr lang="en-IN" u="sng" dirty="0"/>
          </a:p>
        </p:txBody>
      </p:sp>
      <p:pic>
        <p:nvPicPr>
          <p:cNvPr id="10" name="Picture 9" descr="Cowboy male outline">
            <a:extLst>
              <a:ext uri="{FF2B5EF4-FFF2-40B4-BE49-F238E27FC236}">
                <a16:creationId xmlns:a16="http://schemas.microsoft.com/office/drawing/2014/main" id="{A671276B-D6B8-469F-B79B-EE57AADC28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731684" y="1212651"/>
            <a:ext cx="1819495" cy="1819495"/>
          </a:xfrm>
          <a:prstGeom prst="rect">
            <a:avLst/>
          </a:prstGeom>
        </p:spPr>
      </p:pic>
      <p:pic>
        <p:nvPicPr>
          <p:cNvPr id="4" name="Picture 3" descr="A person sitting in front of a window&#10;&#10;AI-generated content may be incorrect.">
            <a:extLst>
              <a:ext uri="{FF2B5EF4-FFF2-40B4-BE49-F238E27FC236}">
                <a16:creationId xmlns:a16="http://schemas.microsoft.com/office/drawing/2014/main" id="{2C966ECC-FDD2-6E30-8199-37A7ADD172E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27315">
            <a:off x="857561" y="999622"/>
            <a:ext cx="1364762" cy="1814957"/>
          </a:xfrm>
          <a:prstGeom prst="rect">
            <a:avLst/>
          </a:prstGeom>
        </p:spPr>
      </p:pic>
    </p:spTree>
    <p:extLst>
      <p:ext uri="{BB962C8B-B14F-4D97-AF65-F5344CB8AC3E}">
        <p14:creationId xmlns:p14="http://schemas.microsoft.com/office/powerpoint/2010/main" val="31675724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docProps/app.xml><?xml version="1.0" encoding="utf-8"?>
<Properties xmlns="http://schemas.openxmlformats.org/officeDocument/2006/extended-properties" xmlns:vt="http://schemas.openxmlformats.org/officeDocument/2006/docPropsVTypes">
  <TotalTime>6948</TotalTime>
  <Words>614</Words>
  <Application>Microsoft Office PowerPoint</Application>
  <PresentationFormat>Widescreen</PresentationFormat>
  <Paragraphs>61</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Ubuntu</vt:lpstr>
      <vt:lpstr>Ubuntu Medium</vt:lpstr>
      <vt:lpstr>Wingdings</vt:lpstr>
      <vt:lpstr>Capgemini Master 2021</vt:lpstr>
      <vt:lpstr>think-cell Slide</vt:lpstr>
      <vt:lpstr>Consultant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First Name Last Name_Payments Quality Analyst</dc:title>
  <dc:creator>Muralidharan, Rahul</dc:creator>
  <cp:lastModifiedBy>Kumar, Raj</cp:lastModifiedBy>
  <cp:revision>153</cp:revision>
  <dcterms:created xsi:type="dcterms:W3CDTF">2021-06-22T14:56:11Z</dcterms:created>
  <dcterms:modified xsi:type="dcterms:W3CDTF">2025-10-14T18:49:32Z</dcterms:modified>
</cp:coreProperties>
</file>