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5D8217-406C-4956-A648-56D77047D615}" type="doc">
      <dgm:prSet loTypeId="urn:microsoft.com/office/officeart/2024/3/layout/verticalVisualTextBlock1" loCatId="Picture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31D0E1-8868-442A-9888-40D5EE5348B6}">
      <dgm:prSet/>
      <dgm:spPr/>
      <dgm:t>
        <a:bodyPr/>
        <a:lstStyle/>
        <a:p>
          <a:pPr>
            <a:defRPr b="1"/>
          </a:pPr>
          <a:r>
            <a:rPr lang="en-US"/>
            <a:t>Comparing Data Versioning Tools</a:t>
          </a:r>
        </a:p>
      </dgm:t>
    </dgm:pt>
    <dgm:pt modelId="{2B614F52-238A-4A61-813E-2E3E4CFA9665}" type="parTrans" cxnId="{B40AB1BD-71A9-4E05-84ED-A60A12D40295}">
      <dgm:prSet/>
      <dgm:spPr/>
      <dgm:t>
        <a:bodyPr/>
        <a:lstStyle/>
        <a:p>
          <a:endParaRPr lang="en-US"/>
        </a:p>
      </dgm:t>
    </dgm:pt>
    <dgm:pt modelId="{7C543FFB-A6B4-4418-B03C-00A2DE48EC85}" type="sibTrans" cxnId="{B40AB1BD-71A9-4E05-84ED-A60A12D40295}">
      <dgm:prSet/>
      <dgm:spPr/>
      <dgm:t>
        <a:bodyPr/>
        <a:lstStyle/>
        <a:p>
          <a:pPr>
            <a:defRPr b="1"/>
          </a:pPr>
          <a:endParaRPr lang="en-US"/>
        </a:p>
      </dgm:t>
    </dgm:pt>
    <dgm:pt modelId="{936A7DE6-C8ED-41E0-971E-E4DB9CC66E28}">
      <dgm:prSet/>
      <dgm:spPr/>
      <dgm:t>
        <a:bodyPr/>
        <a:lstStyle/>
        <a:p>
          <a:r>
            <a:rPr lang="en-US"/>
            <a:t>lakeFS vs Weight and Biases  </a:t>
          </a:r>
        </a:p>
      </dgm:t>
    </dgm:pt>
    <dgm:pt modelId="{5D1AB791-925D-4499-96EA-B6EFEA47D958}" type="parTrans" cxnId="{F86C3A40-8EC7-4DEE-832D-DECAC48B272D}">
      <dgm:prSet/>
      <dgm:spPr/>
      <dgm:t>
        <a:bodyPr/>
        <a:lstStyle/>
        <a:p>
          <a:endParaRPr lang="en-US"/>
        </a:p>
      </dgm:t>
    </dgm:pt>
    <dgm:pt modelId="{C998F36F-0E8A-499B-8372-1B7642BADD79}" type="sibTrans" cxnId="{F86C3A40-8EC7-4DEE-832D-DECAC48B272D}">
      <dgm:prSet/>
      <dgm:spPr/>
      <dgm:t>
        <a:bodyPr/>
        <a:lstStyle/>
        <a:p>
          <a:endParaRPr lang="en-US"/>
        </a:p>
      </dgm:t>
    </dgm:pt>
    <dgm:pt modelId="{36F74D8B-B3E3-445C-8212-09BA7FCF15F8}">
      <dgm:prSet/>
      <dgm:spPr/>
      <dgm:t>
        <a:bodyPr/>
        <a:lstStyle/>
        <a:p>
          <a:pPr>
            <a:defRPr b="1"/>
          </a:pPr>
          <a:r>
            <a:rPr lang="en-US"/>
            <a:t>Impact of Differential Privacy on model Accuracy/Metrics </a:t>
          </a:r>
        </a:p>
      </dgm:t>
    </dgm:pt>
    <dgm:pt modelId="{AAF85DB8-4925-4586-A08C-E4E8B87BD951}" type="parTrans" cxnId="{E2333239-0464-417B-A2C2-26CFE92051A0}">
      <dgm:prSet/>
      <dgm:spPr/>
      <dgm:t>
        <a:bodyPr/>
        <a:lstStyle/>
        <a:p>
          <a:endParaRPr lang="en-US"/>
        </a:p>
      </dgm:t>
    </dgm:pt>
    <dgm:pt modelId="{59E89F1C-024C-48CF-9F07-ECE06B926269}" type="sibTrans" cxnId="{E2333239-0464-417B-A2C2-26CFE92051A0}">
      <dgm:prSet/>
      <dgm:spPr/>
      <dgm:t>
        <a:bodyPr/>
        <a:lstStyle/>
        <a:p>
          <a:pPr>
            <a:defRPr b="1"/>
          </a:pPr>
          <a:endParaRPr lang="en-US"/>
        </a:p>
      </dgm:t>
    </dgm:pt>
    <dgm:pt modelId="{D8D83184-1B5A-48C4-A113-6A8BBAEA358F}">
      <dgm:prSet/>
      <dgm:spPr/>
      <dgm:t>
        <a:bodyPr/>
        <a:lstStyle/>
        <a:p>
          <a:r>
            <a:rPr lang="en-US"/>
            <a:t>Applying privacy techniques ensures sensitive data remains protected in machine learning workflows at the cost of accuracy. </a:t>
          </a:r>
        </a:p>
      </dgm:t>
    </dgm:pt>
    <dgm:pt modelId="{144B4867-E38E-4BC4-BEDA-DF4D08DD56E9}" type="parTrans" cxnId="{2954C947-4B00-4531-8717-55CB796554F9}">
      <dgm:prSet/>
      <dgm:spPr/>
      <dgm:t>
        <a:bodyPr/>
        <a:lstStyle/>
        <a:p>
          <a:endParaRPr lang="en-US"/>
        </a:p>
      </dgm:t>
    </dgm:pt>
    <dgm:pt modelId="{162F471D-5042-4981-8A88-49F5F8FD5A5F}" type="sibTrans" cxnId="{2954C947-4B00-4531-8717-55CB796554F9}">
      <dgm:prSet/>
      <dgm:spPr/>
      <dgm:t>
        <a:bodyPr/>
        <a:lstStyle/>
        <a:p>
          <a:endParaRPr lang="en-US"/>
        </a:p>
      </dgm:t>
    </dgm:pt>
    <dgm:pt modelId="{1D3A223C-F766-4CDD-A366-E07003E65209}" type="pres">
      <dgm:prSet presAssocID="{0E5D8217-406C-4956-A648-56D77047D615}" presName="Root" presStyleCnt="0">
        <dgm:presLayoutVars>
          <dgm:dir/>
          <dgm:resizeHandles val="exact"/>
        </dgm:presLayoutVars>
      </dgm:prSet>
      <dgm:spPr/>
    </dgm:pt>
    <dgm:pt modelId="{70926F51-A54D-444F-BE76-A44784F80900}" type="pres">
      <dgm:prSet presAssocID="{CC31D0E1-8868-442A-9888-40D5EE5348B6}" presName="Composite" presStyleCnt="0"/>
      <dgm:spPr/>
    </dgm:pt>
    <dgm:pt modelId="{E8125A93-11BE-44A8-84C5-0E8C084EAC97}" type="pres">
      <dgm:prSet presAssocID="{CC31D0E1-8868-442A-9888-40D5EE5348B6}" presName="Picture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r="173" b="-4"/>
          <a:stretch>
            <a:fillRect l="-33000" r="-33000"/>
          </a:stretch>
        </a:blipFill>
      </dgm:spPr>
      <dgm:extLst>
        <a:ext uri="{E40237B7-FDA0-4F09-8148-C483321AD2D9}">
          <dgm14:cNvPr xmlns:dgm14="http://schemas.microsoft.com/office/drawing/2010/diagram" id="0" name="" descr="Abstract background"/>
        </a:ext>
      </dgm:extLst>
    </dgm:pt>
    <dgm:pt modelId="{806E670E-0596-4D50-9993-A5F428264041}" type="pres">
      <dgm:prSet presAssocID="{CC31D0E1-8868-442A-9888-40D5EE5348B6}" presName="Subtitle" presStyleLbl="revTx" presStyleIdx="0" presStyleCnt="4">
        <dgm:presLayoutVars>
          <dgm:chMax val="0"/>
          <dgm:bulletEnabled/>
        </dgm:presLayoutVars>
      </dgm:prSet>
      <dgm:spPr/>
    </dgm:pt>
    <dgm:pt modelId="{4EB4104A-CF86-455E-BF1D-A99990075D59}" type="pres">
      <dgm:prSet presAssocID="{CC31D0E1-8868-442A-9888-40D5EE5348B6}" presName="Description" presStyleLbl="revTx" presStyleIdx="1" presStyleCnt="4">
        <dgm:presLayoutVars>
          <dgm:bulletEnabled/>
        </dgm:presLayoutVars>
      </dgm:prSet>
      <dgm:spPr/>
    </dgm:pt>
    <dgm:pt modelId="{51830899-6914-4459-B40C-42BAFB689AA7}" type="pres">
      <dgm:prSet presAssocID="{7C543FFB-A6B4-4418-B03C-00A2DE48EC85}" presName="sibTrans" presStyleLbl="sibTrans2D1" presStyleIdx="0" presStyleCnt="0"/>
      <dgm:spPr/>
    </dgm:pt>
    <dgm:pt modelId="{9E763330-0CDC-48ED-890F-5192C61D337D}" type="pres">
      <dgm:prSet presAssocID="{36F74D8B-B3E3-445C-8212-09BA7FCF15F8}" presName="Composite" presStyleCnt="0"/>
      <dgm:spPr/>
    </dgm:pt>
    <dgm:pt modelId="{445A58E3-555A-4196-A049-4D93D4A30C1E}" type="pres">
      <dgm:prSet presAssocID="{36F74D8B-B3E3-445C-8212-09BA7FCF15F8}" presName="Picture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9" b="-8"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ttp://teekid.com/istockphoto/banner/banner3.jpg"/>
        </a:ext>
      </dgm:extLst>
    </dgm:pt>
    <dgm:pt modelId="{485805A1-1D6C-4884-ADEC-7A3F5CD599D4}" type="pres">
      <dgm:prSet presAssocID="{36F74D8B-B3E3-445C-8212-09BA7FCF15F8}" presName="Subtitle" presStyleLbl="revTx" presStyleIdx="2" presStyleCnt="4">
        <dgm:presLayoutVars>
          <dgm:chMax val="0"/>
          <dgm:bulletEnabled/>
        </dgm:presLayoutVars>
      </dgm:prSet>
      <dgm:spPr/>
    </dgm:pt>
    <dgm:pt modelId="{B5A3BB86-C2BF-45BF-AB66-E2CD42FB3650}" type="pres">
      <dgm:prSet presAssocID="{36F74D8B-B3E3-445C-8212-09BA7FCF15F8}" presName="Description" presStyleLbl="revTx" presStyleIdx="3" presStyleCnt="4">
        <dgm:presLayoutVars>
          <dgm:bulletEnabled/>
        </dgm:presLayoutVars>
      </dgm:prSet>
      <dgm:spPr/>
    </dgm:pt>
  </dgm:ptLst>
  <dgm:cxnLst>
    <dgm:cxn modelId="{E2333239-0464-417B-A2C2-26CFE92051A0}" srcId="{0E5D8217-406C-4956-A648-56D77047D615}" destId="{36F74D8B-B3E3-445C-8212-09BA7FCF15F8}" srcOrd="1" destOrd="0" parTransId="{AAF85DB8-4925-4586-A08C-E4E8B87BD951}" sibTransId="{59E89F1C-024C-48CF-9F07-ECE06B926269}"/>
    <dgm:cxn modelId="{F86C3A40-8EC7-4DEE-832D-DECAC48B272D}" srcId="{CC31D0E1-8868-442A-9888-40D5EE5348B6}" destId="{936A7DE6-C8ED-41E0-971E-E4DB9CC66E28}" srcOrd="0" destOrd="0" parTransId="{5D1AB791-925D-4499-96EA-B6EFEA47D958}" sibTransId="{C998F36F-0E8A-499B-8372-1B7642BADD79}"/>
    <dgm:cxn modelId="{174AD164-8FE0-4A0D-95A9-B1A2622A00CB}" type="presOf" srcId="{CC31D0E1-8868-442A-9888-40D5EE5348B6}" destId="{806E670E-0596-4D50-9993-A5F428264041}" srcOrd="0" destOrd="0" presId="urn:microsoft.com/office/officeart/2024/3/layout/verticalVisualTextBlock1"/>
    <dgm:cxn modelId="{2954C947-4B00-4531-8717-55CB796554F9}" srcId="{36F74D8B-B3E3-445C-8212-09BA7FCF15F8}" destId="{D8D83184-1B5A-48C4-A113-6A8BBAEA358F}" srcOrd="0" destOrd="0" parTransId="{144B4867-E38E-4BC4-BEDA-DF4D08DD56E9}" sibTransId="{162F471D-5042-4981-8A88-49F5F8FD5A5F}"/>
    <dgm:cxn modelId="{0FA11169-48D2-4F5B-990F-D1B45F2AEFB5}" type="presOf" srcId="{0E5D8217-406C-4956-A648-56D77047D615}" destId="{1D3A223C-F766-4CDD-A366-E07003E65209}" srcOrd="0" destOrd="0" presId="urn:microsoft.com/office/officeart/2024/3/layout/verticalVisualTextBlock1"/>
    <dgm:cxn modelId="{6816857A-8AF1-455F-A947-963E7BB15D65}" type="presOf" srcId="{D8D83184-1B5A-48C4-A113-6A8BBAEA358F}" destId="{B5A3BB86-C2BF-45BF-AB66-E2CD42FB3650}" srcOrd="0" destOrd="0" presId="urn:microsoft.com/office/officeart/2024/3/layout/verticalVisualTextBlock1"/>
    <dgm:cxn modelId="{C573347D-D09A-41A7-AC9F-7272CDCD0D2F}" type="presOf" srcId="{7C543FFB-A6B4-4418-B03C-00A2DE48EC85}" destId="{51830899-6914-4459-B40C-42BAFB689AA7}" srcOrd="0" destOrd="0" presId="urn:microsoft.com/office/officeart/2024/3/layout/verticalVisualTextBlock1"/>
    <dgm:cxn modelId="{807AFA99-DDCB-45D7-BA32-AF579CDD7EF7}" type="presOf" srcId="{936A7DE6-C8ED-41E0-971E-E4DB9CC66E28}" destId="{4EB4104A-CF86-455E-BF1D-A99990075D59}" srcOrd="0" destOrd="0" presId="urn:microsoft.com/office/officeart/2024/3/layout/verticalVisualTextBlock1"/>
    <dgm:cxn modelId="{49E5E1A0-1833-4B86-BA29-48E7F266E7A3}" type="presOf" srcId="{36F74D8B-B3E3-445C-8212-09BA7FCF15F8}" destId="{485805A1-1D6C-4884-ADEC-7A3F5CD599D4}" srcOrd="0" destOrd="0" presId="urn:microsoft.com/office/officeart/2024/3/layout/verticalVisualTextBlock1"/>
    <dgm:cxn modelId="{B40AB1BD-71A9-4E05-84ED-A60A12D40295}" srcId="{0E5D8217-406C-4956-A648-56D77047D615}" destId="{CC31D0E1-8868-442A-9888-40D5EE5348B6}" srcOrd="0" destOrd="0" parTransId="{2B614F52-238A-4A61-813E-2E3E4CFA9665}" sibTransId="{7C543FFB-A6B4-4418-B03C-00A2DE48EC85}"/>
    <dgm:cxn modelId="{512B9A2E-054B-4B02-B1E7-C9AB11D1550D}" type="presParOf" srcId="{1D3A223C-F766-4CDD-A366-E07003E65209}" destId="{70926F51-A54D-444F-BE76-A44784F80900}" srcOrd="0" destOrd="0" presId="urn:microsoft.com/office/officeart/2024/3/layout/verticalVisualTextBlock1"/>
    <dgm:cxn modelId="{E39B5D41-B5E4-4B68-A2AF-56D0E1F6EC44}" type="presParOf" srcId="{70926F51-A54D-444F-BE76-A44784F80900}" destId="{E8125A93-11BE-44A8-84C5-0E8C084EAC97}" srcOrd="0" destOrd="0" presId="urn:microsoft.com/office/officeart/2024/3/layout/verticalVisualTextBlock1"/>
    <dgm:cxn modelId="{ECE0EC1F-77FC-4DB6-95D9-F31C04F9F15C}" type="presParOf" srcId="{70926F51-A54D-444F-BE76-A44784F80900}" destId="{806E670E-0596-4D50-9993-A5F428264041}" srcOrd="1" destOrd="0" presId="urn:microsoft.com/office/officeart/2024/3/layout/verticalVisualTextBlock1"/>
    <dgm:cxn modelId="{7A3DB8E9-D34F-4E79-B79A-6959E332E7DB}" type="presParOf" srcId="{70926F51-A54D-444F-BE76-A44784F80900}" destId="{4EB4104A-CF86-455E-BF1D-A99990075D59}" srcOrd="2" destOrd="0" presId="urn:microsoft.com/office/officeart/2024/3/layout/verticalVisualTextBlock1"/>
    <dgm:cxn modelId="{9F517D12-CC86-4F9D-B2DC-82909419CFCE}" type="presParOf" srcId="{1D3A223C-F766-4CDD-A366-E07003E65209}" destId="{51830899-6914-4459-B40C-42BAFB689AA7}" srcOrd="1" destOrd="0" presId="urn:microsoft.com/office/officeart/2024/3/layout/verticalVisualTextBlock1"/>
    <dgm:cxn modelId="{857E1C23-2819-4FFE-876D-683B06E3B968}" type="presParOf" srcId="{1D3A223C-F766-4CDD-A366-E07003E65209}" destId="{9E763330-0CDC-48ED-890F-5192C61D337D}" srcOrd="2" destOrd="0" presId="urn:microsoft.com/office/officeart/2024/3/layout/verticalVisualTextBlock1"/>
    <dgm:cxn modelId="{EE751AEA-3672-465B-A004-4705794A790C}" type="presParOf" srcId="{9E763330-0CDC-48ED-890F-5192C61D337D}" destId="{445A58E3-555A-4196-A049-4D93D4A30C1E}" srcOrd="0" destOrd="0" presId="urn:microsoft.com/office/officeart/2024/3/layout/verticalVisualTextBlock1"/>
    <dgm:cxn modelId="{9CF8649D-4A78-494C-871E-C27E89261BE9}" type="presParOf" srcId="{9E763330-0CDC-48ED-890F-5192C61D337D}" destId="{485805A1-1D6C-4884-ADEC-7A3F5CD599D4}" srcOrd="1" destOrd="0" presId="urn:microsoft.com/office/officeart/2024/3/layout/verticalVisualTextBlock1"/>
    <dgm:cxn modelId="{D4EB661E-94B7-4DB2-9008-69F5E5DB856A}" type="presParOf" srcId="{9E763330-0CDC-48ED-890F-5192C61D337D}" destId="{B5A3BB86-C2BF-45BF-AB66-E2CD42FB3650}" srcOrd="2" destOrd="0" presId="urn:microsoft.com/office/officeart/2024/3/layout/verticalVisualTextBlock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25A93-11BE-44A8-84C5-0E8C084EAC97}">
      <dsp:nvSpPr>
        <dsp:cNvPr id="0" name=""/>
        <dsp:cNvSpPr/>
      </dsp:nvSpPr>
      <dsp:spPr>
        <a:xfrm>
          <a:off x="0" y="0"/>
          <a:ext cx="1196767" cy="11967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25" r="173" b="-4"/>
          <a:stretch>
            <a:fillRect l="-33000" r="-33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6E670E-0596-4D50-9993-A5F428264041}">
      <dsp:nvSpPr>
        <dsp:cNvPr id="0" name=""/>
        <dsp:cNvSpPr/>
      </dsp:nvSpPr>
      <dsp:spPr>
        <a:xfrm>
          <a:off x="1376767" y="0"/>
          <a:ext cx="2195673" cy="528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1590" rIns="21590" bIns="2159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Comparing Data Versioning Tools</a:t>
          </a:r>
        </a:p>
      </dsp:txBody>
      <dsp:txXfrm>
        <a:off x="1376767" y="0"/>
        <a:ext cx="2195673" cy="528442"/>
      </dsp:txXfrm>
    </dsp:sp>
    <dsp:sp modelId="{4EB4104A-CF86-455E-BF1D-A99990075D59}">
      <dsp:nvSpPr>
        <dsp:cNvPr id="0" name=""/>
        <dsp:cNvSpPr/>
      </dsp:nvSpPr>
      <dsp:spPr>
        <a:xfrm>
          <a:off x="1376767" y="528442"/>
          <a:ext cx="2195673" cy="2362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510" rIns="16510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lakeFS vs Weight and Biases  </a:t>
          </a:r>
        </a:p>
      </dsp:txBody>
      <dsp:txXfrm>
        <a:off x="1376767" y="528442"/>
        <a:ext cx="2195673" cy="2362437"/>
      </dsp:txXfrm>
    </dsp:sp>
    <dsp:sp modelId="{445A58E3-555A-4196-A049-4D93D4A30C1E}">
      <dsp:nvSpPr>
        <dsp:cNvPr id="0" name=""/>
        <dsp:cNvSpPr/>
      </dsp:nvSpPr>
      <dsp:spPr>
        <a:xfrm>
          <a:off x="0" y="3122150"/>
          <a:ext cx="1196767" cy="119676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9" b="-8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5805A1-1D6C-4884-ADEC-7A3F5CD599D4}">
      <dsp:nvSpPr>
        <dsp:cNvPr id="0" name=""/>
        <dsp:cNvSpPr/>
      </dsp:nvSpPr>
      <dsp:spPr>
        <a:xfrm>
          <a:off x="1376767" y="3122150"/>
          <a:ext cx="2195673" cy="767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1590" rIns="21590" bIns="2159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Impact of Differential Privacy on model Accuracy/Metrics </a:t>
          </a:r>
        </a:p>
      </dsp:txBody>
      <dsp:txXfrm>
        <a:off x="1376767" y="3122150"/>
        <a:ext cx="2195673" cy="767797"/>
      </dsp:txXfrm>
    </dsp:sp>
    <dsp:sp modelId="{B5A3BB86-C2BF-45BF-AB66-E2CD42FB3650}">
      <dsp:nvSpPr>
        <dsp:cNvPr id="0" name=""/>
        <dsp:cNvSpPr/>
      </dsp:nvSpPr>
      <dsp:spPr>
        <a:xfrm>
          <a:off x="1376767" y="3889948"/>
          <a:ext cx="2195673" cy="212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510" rIns="16510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Applying privacy techniques ensures sensitive data remains protected in machine learning workflows at the cost of accuracy. </a:t>
          </a:r>
        </a:p>
      </dsp:txBody>
      <dsp:txXfrm>
        <a:off x="1376767" y="3889948"/>
        <a:ext cx="2195673" cy="2123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24/3/layout/verticalVisualTextBlock1">
  <dgm:title val="Vertical Visual Text Blocks"/>
  <dgm:desc val="Pictures with short bits of text with formatted headers. Use as an easier-to-read alternative to a bulleted list."/>
  <dgm:catLst>
    <dgm:cat type="picture" pri="1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Root">
    <dgm:varLst>
      <dgm:dir/>
      <dgm:resizeHandles val="exact"/>
    </dgm:varLst>
    <dgm:choose name="BasedOnLanguageDirection">
      <dgm:if name="LeftToRight" func="var" arg="dir" op="equ" val="norm">
        <dgm:alg type="lin">
          <dgm:param type="linDir" val="fromT"/>
          <dgm:param type="vertAlign" val="t"/>
          <dgm:param type="horzAlign" val="l"/>
        </dgm:alg>
      </dgm:if>
      <dgm:else name="RightToLeft">
        <dgm:alg type="lin">
          <dgm:param type="linDir" val="fromT"/>
          <dgm:param type="vertAlign" val="t"/>
          <dgm:param type="horzAlign" val="r"/>
        </dgm:alg>
      </dgm:else>
    </dgm:choose>
    <dgm:presOf/>
    <dgm:constrLst>
      <dgm:constr type="primFontSz" for="des" forName="Subtitle" op="equ" val="18"/>
      <dgm:constr type="primFontSz" for="des" forName="Description" refType="primFontSz" refFor="des" refForName="Subtitle" op="equ" fact="0.77"/>
      <dgm:constr type="w" for="ch" forName="Composite" refType="w"/>
      <dgm:constr type="h" for="ch" forName="Composite" refType="h"/>
      <dgm:constr type="h" for="ch" forName="sibTrans" refType="h" refFor="ch" refForName="Composite" fact="0.08"/>
      <dgm:constr type="sp" refType="w" refFor="ch" refForName="Composite" op="equ" fact="0.1"/>
    </dgm:constrLst>
    <dgm:ruleLst/>
    <dgm:forEach name="DirectChildrenOfRoot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Picture" refType="w" fact="0.335"/>
          <dgm:constr type="h" for="ch" forName="Picture" refType="w" refFor="ch" refForName="Picture" op="equ"/>
          <dgm:constr type="h" for="ch" forName="Picture" refType="h" op="lte"/>
          <dgm:constr type="l" for="ch" forName="Subtitle" refType="r" refFor="ch" refForName="Picture"/>
          <dgm:constr type="lOff" for="ch" forName="Subtitle" val="5"/>
          <dgm:constr type="h" for="ch" forName="Subtitle" refType="h" fact="0.1"/>
          <dgm:constr type="t" for="ch" forName="Description" refType="b" refFor="ch" refForName="Subtitle"/>
          <dgm:constr type="l" for="ch" forName="Description" refType="r" refFor="ch" refForName="Picture"/>
          <dgm:constr type="lOff" for="ch" forName="Description" val="5"/>
        </dgm:constrLst>
        <dgm:ruleLst/>
        <dgm:layoutNode name="Picture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ubtitle" styleLbl="revTx">
          <dgm:varLst>
            <dgm:chMax val="0"/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hoose name="SubtitleConstraintsBasedOnLanguageDirection">
            <dgm:if name="SubtitleIsLeftToRight" func="var" arg="dir" op="equ" val="norm">
              <dgm:constrLst>
                <dgm:constr type="h" refType="w" op="lte" fact="0.4"/>
                <dgm:constr type="lMarg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SubtitleIsRightToLeft">
              <dgm:constrLst>
                <dgm:constr type="h" refType="w" op="lte" fact="0.4"/>
                <dgm:constr type="rMarg"/>
                <dgm:constr type="lMarg" refType="primFontSz" fact="0.1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h" val="INF" fact="NaN" max="NaN"/>
            <dgm:rule type="primFontSz" val="5" fact="NaN" max="NaN"/>
          </dgm:ruleLst>
        </dgm:layoutNode>
        <dgm:layoutNode name="Description" styleLbl="revTx">
          <dgm:varLst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hoose name="DescriptionConstraintsBasedOnLanguageDirection">
            <dgm:if name="DescriptionIsLeftToRight" func="var" arg="dir" op="equ" val="norm">
              <dgm:constrLst>
                <dgm:constr type="lMarg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DescriptionIsRightToLeft">
              <dgm:constrLst>
                <dgm:constr type="lMarg" refType="primFontSz" fact="0.1"/>
                <dgm:constr type="rMarg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22207-2187-4979-99C6-4327AD57ED4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7E2E6-89FD-47C3-9935-5933011E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29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A9AD6-D9ED-4FC5-82C2-880D5E327E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8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7347-9069-E976-65AE-ED7E3D8EA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33BF8-C10A-B01F-7406-870DC368B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DDB36-02AE-7239-0B06-7CC705D5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EE34-139E-4519-A302-66F987D10F9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37BE1-ACDB-8C00-8A5E-B1A8363B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C71C5-12AF-4DAB-6AE4-4D97A712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38D7-87D2-4657-8F68-D1AAD958F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8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8AC4-C64D-25D0-EA3F-CE76C37A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D037B-7B5E-FD0B-EB38-AD6D40BCD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59EA6-6232-26B0-5A4C-4274AB0D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EE34-139E-4519-A302-66F987D10F9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EF62B-87FA-4123-651F-DFADDA56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29483-6525-A7B1-1D4D-25C31E56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38D7-87D2-4657-8F68-D1AAD958F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0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B14BB-CE52-578A-56E9-2BE43E0C4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A4F2B-23C5-2008-5B76-77A890A0B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2BA02-8E7D-C965-9F8F-F67D5CF2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EE34-139E-4519-A302-66F987D10F9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3D04A-46CE-AA8D-6713-19069E93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36CE-C7AA-A6F4-5CB6-716C5742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38D7-87D2-4657-8F68-D1AAD958F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8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491-F448-FFF0-A1B4-29A09B95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1D5D1-C138-27C4-B9B1-891FDEDA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80298-19A4-6CBF-DC07-476E38DF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EE34-139E-4519-A302-66F987D10F9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64E58-7F81-42C7-12AF-03B23D31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0AFE6-B144-2640-8512-4A92EB3F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38D7-87D2-4657-8F68-D1AAD958F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61A4-E7F7-19B8-9431-460F7363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5DD4D-2D36-0A12-F39F-181DBB82A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6193E-8C05-B41B-CAEB-10F4B896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EE34-139E-4519-A302-66F987D10F9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3A5FA-FE23-2519-A2C4-1595FD4C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A6547-2369-222F-E0C2-F88AB9B0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38D7-87D2-4657-8F68-D1AAD958F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2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A8A7-6BF0-7735-0377-90A02BFB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83529-9C11-CB80-9C9E-DCBB08AEC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79A81-7076-9F3B-CFC6-7A77EFF61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147CB-5257-1BF2-B92F-E40595CA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EE34-139E-4519-A302-66F987D10F9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E6A98-E18B-F2F8-2E11-1DD3EC86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C56AE-2C94-0947-527A-89CC1B9E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38D7-87D2-4657-8F68-D1AAD958F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0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44FA-3CD3-C74C-D142-13650F22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B0DDC-42A0-9356-F0F8-492D8CDFC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2ADA6-C702-2F66-5289-569B58F1A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25C4D-5BEB-AE99-6E43-03E58D259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8EE79-0F5B-BCCE-C04D-93C3EED73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96096-6A9E-4259-F079-4A59CE64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EE34-139E-4519-A302-66F987D10F9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76D76-88B6-AFF6-E0F3-F8FB4B36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ADE46-DD0F-AE24-D548-CA4B1CEB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38D7-87D2-4657-8F68-D1AAD958F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7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05D5-5654-8AE0-BA56-5B9C7C03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EC2D2-CE19-F4A1-8C4E-C6856201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EE34-139E-4519-A302-66F987D10F9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A53FF-6E6E-44B2-06CA-3E43DB5A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726D4-8524-1466-45AC-BE0E281E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38D7-87D2-4657-8F68-D1AAD958F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6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D4608-D477-CA88-782F-B47F9D3F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EE34-139E-4519-A302-66F987D10F9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277EE-871E-95C9-69ED-5A2AC0DD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1C6F2-ED82-7736-5139-902EC0AB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38D7-87D2-4657-8F68-D1AAD958F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6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F74E-1B7B-5FFF-D69F-94BDFA9F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163B9-8A3A-447D-1251-99BDC8A4F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22E97-B53E-6A15-3146-3C2FA6EA2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75715-03ED-150C-D8E8-51E91BD9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EE34-139E-4519-A302-66F987D10F9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F77A2-9EB3-E808-F235-31319079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6C678-9AA2-550A-0B65-73DBA467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38D7-87D2-4657-8F68-D1AAD958F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8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C8AC-807C-B9E1-8748-4E3583CA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C2025-9906-9412-AC57-6D2A2E95A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17E1B-7295-2680-17C7-062B1D076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5B0CE-236C-372C-E073-A243DC69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EE34-139E-4519-A302-66F987D10F9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B8056-40F5-6E2F-B2C3-25ABD741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E74C7-1C63-17C3-AA29-78DB2903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38D7-87D2-4657-8F68-D1AAD958F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7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3FEDE-5319-B9D5-CF98-C344CBAE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D8AA5-EE79-62D2-9FB7-952B89C2C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06F26-9320-DCBB-15AC-CA5862298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95EE34-139E-4519-A302-66F987D10F9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4E49A-01A5-7E51-1DA3-F2D99B01D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F401C-6CF3-21FE-F285-4BFD4B4B4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C838D7-87D2-4657-8F68-D1AAD958F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9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B0F95-B9BB-F274-D169-F50EED18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MLOPS Assignment 1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Bimal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10/23/25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7A0E570-020D-4A8A-9D2A-81E0E148E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05030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VisualTitledTextBox"/>
                  </p202:designTagLst>
                </p202:designPr>
              </p:ext>
            </p:extLst>
          </p:nvPr>
        </p:nvGraphicFramePr>
        <p:xfrm>
          <a:off x="4581727" y="649480"/>
          <a:ext cx="3572441" cy="6016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23346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B4910-8E21-9B78-BCF2-A623017C6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defRPr b="1"/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Comparing Data Versioning Tools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383926-9E02-3FED-90CD-54F0200A0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192" y="1966293"/>
            <a:ext cx="901961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6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38B9EA-FA6B-D5CC-C2DD-7F4B434A7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9FF9F-DC43-B8B6-C72C-C5D62B7C0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2500" b="1"/>
              <a:t>Impact of Differential Privacy on model Accuracy/Metrics </a:t>
            </a:r>
            <a:br>
              <a:rPr lang="en-US" sz="2500" b="1"/>
            </a:br>
            <a:endParaRPr lang="en-US" sz="2500" b="1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5AE1B-3FE1-BBE3-EB73-3AFF57A9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00"/>
              <a:t>The DP model introduces noise during training to protect individual data points. Despite this, the performance degradation is minimal:</a:t>
            </a:r>
          </a:p>
          <a:p>
            <a:r>
              <a:rPr lang="en-US" sz="1300"/>
              <a:t>RMSE increased by only 0.14 units.</a:t>
            </a:r>
          </a:p>
          <a:p>
            <a:r>
              <a:rPr lang="en-US" sz="1300"/>
              <a:t>R² dropped by just 0.0011.</a:t>
            </a:r>
          </a:p>
          <a:p>
            <a:r>
              <a:rPr lang="en-US" sz="1300"/>
              <a:t>This shows that the DP model maintains strong predictive power while offering privacy guarantees.</a:t>
            </a:r>
          </a:p>
          <a:p>
            <a:r>
              <a:rPr lang="en-US" sz="1300"/>
              <a:t>Both models perform very well. The non-DP model is slightly more accurate, but the DP model is nearly as good and provides privacy protection. If privacy is a concern (e.g., sensitive athlete data), the DP model is a highly viable choice with minimal trade-off in accuracy.</a:t>
            </a:r>
          </a:p>
          <a:p>
            <a:r>
              <a:rPr lang="en-US" sz="1300"/>
              <a:t>An ε of 10.81 indicates weaker privacy guarantees than typical DP applications (which usually target ε between 1-8). However, since our v2 dataset contains no sensitive personal information (e.g., names, addresses), this higher privacy budget is acceptable for our use case.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22A54C-4F80-A2A7-BA40-3F358712B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1249" y="774285"/>
            <a:ext cx="4319955" cy="258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4C6F50-F7D3-B48B-2910-BFAF5D05F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67" y="4514983"/>
            <a:ext cx="4389120" cy="7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3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215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MLOPS Assignment 1  Bimal 10/23/25</vt:lpstr>
      <vt:lpstr>Comparing Data Versioning Tools</vt:lpstr>
      <vt:lpstr>Impact of Differential Privacy on model Accuracy/Metrics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Rajbhandari, Bimalsen</dc:creator>
  <cp:lastModifiedBy>Rajbhandari, Bimalsen</cp:lastModifiedBy>
  <cp:revision>3</cp:revision>
  <dcterms:created xsi:type="dcterms:W3CDTF">2025-10-23T18:43:19Z</dcterms:created>
  <dcterms:modified xsi:type="dcterms:W3CDTF">2025-10-23T19:38:16Z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b86c14-7a6f-495c-8ad3-202986669410_Enabled">
    <vt:lpwstr>true</vt:lpwstr>
  </property>
  <property fmtid="{D5CDD505-2E9C-101B-9397-08002B2CF9AE}" pid="3" name="MSIP_Label_b1b86c14-7a6f-495c-8ad3-202986669410_SetDate">
    <vt:lpwstr>2025-10-23T19:32:00Z</vt:lpwstr>
  </property>
  <property fmtid="{D5CDD505-2E9C-101B-9397-08002B2CF9AE}" pid="4" name="MSIP_Label_b1b86c14-7a6f-495c-8ad3-202986669410_Method">
    <vt:lpwstr>Standard</vt:lpwstr>
  </property>
  <property fmtid="{D5CDD505-2E9C-101B-9397-08002B2CF9AE}" pid="5" name="MSIP_Label_b1b86c14-7a6f-495c-8ad3-202986669410_Name">
    <vt:lpwstr>Internal</vt:lpwstr>
  </property>
  <property fmtid="{D5CDD505-2E9C-101B-9397-08002B2CF9AE}" pid="6" name="MSIP_Label_b1b86c14-7a6f-495c-8ad3-202986669410_SiteId">
    <vt:lpwstr>2596038f-3ea4-4f0c-aed1-066eb6544c3b</vt:lpwstr>
  </property>
  <property fmtid="{D5CDD505-2E9C-101B-9397-08002B2CF9AE}" pid="7" name="MSIP_Label_b1b86c14-7a6f-495c-8ad3-202986669410_ActionId">
    <vt:lpwstr>ba825585-b0fb-4c46-aca2-a780d2f5e0cd</vt:lpwstr>
  </property>
  <property fmtid="{D5CDD505-2E9C-101B-9397-08002B2CF9AE}" pid="8" name="MSIP_Label_b1b86c14-7a6f-495c-8ad3-202986669410_ContentBits">
    <vt:lpwstr>0</vt:lpwstr>
  </property>
  <property fmtid="{D5CDD505-2E9C-101B-9397-08002B2CF9AE}" pid="9" name="MSIP_Label_b1b86c14-7a6f-495c-8ad3-202986669410_Tag">
    <vt:lpwstr>10, 3, 0, 1</vt:lpwstr>
  </property>
</Properties>
</file>