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8" r:id="rId6"/>
    <p:sldId id="311" r:id="rId7"/>
    <p:sldId id="299" r:id="rId8"/>
    <p:sldId id="300" r:id="rId9"/>
    <p:sldId id="314" r:id="rId10"/>
    <p:sldId id="315" r:id="rId11"/>
    <p:sldId id="316" r:id="rId12"/>
    <p:sldId id="298" r:id="rId13"/>
    <p:sldId id="317" r:id="rId14"/>
    <p:sldId id="312" r:id="rId15"/>
    <p:sldId id="318" r:id="rId16"/>
    <p:sldId id="297" r:id="rId17"/>
    <p:sldId id="301" r:id="rId18"/>
    <p:sldId id="319" r:id="rId19"/>
    <p:sldId id="320" r:id="rId20"/>
    <p:sldId id="321" r:id="rId21"/>
    <p:sldId id="322" r:id="rId22"/>
    <p:sldId id="323" r:id="rId23"/>
    <p:sldId id="313" r:id="rId24"/>
    <p:sldId id="309" r:id="rId25"/>
    <p:sldId id="310" r:id="rId26"/>
  </p:sldIdLst>
  <p:sldSz cx="12192000" cy="6858000"/>
  <p:notesSz cx="7315200" cy="9601200"/>
  <p:embeddedFontLst>
    <p:embeddedFont>
      <p:font typeface="Calibri" panose="020F0502020204030204" pitchFamily="34" charset="0"/>
      <p:regular r:id="rId28"/>
      <p:bold r:id="rId29"/>
      <p:italic r:id="rId30"/>
      <p:boldItalic r:id="rId31"/>
    </p:embeddedFont>
    <p:embeddedFont>
      <p:font typeface="Garamond" panose="02020404030301010803" pitchFamily="18" charset="0"/>
      <p:regular r:id="rId32"/>
      <p:bold r:id="rId33"/>
      <p:italic r:id="rId34"/>
      <p:boldItalic r:id="rId35"/>
    </p:embeddedFont>
    <p:embeddedFont>
      <p:font typeface="Georgia" panose="02040502050405020303"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gSHTGM29VF0eCxVkxoQ9/td2EVF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09114F-662A-6E2B-25F3-57AD1093FA29}" name="Kadochnikov, Nick" initials="KN" userId="S::NKadochnikov@williamblair.com::025768b6-6d27-4a60-ab06-0ed678368598" providerId="AD"/>
  <p188:author id="{D50285A0-FB38-4CC5-C8DA-66EB317CD623}" name="Jonathan Douglas Williams" initials="JW" userId="S::jonathan@UCHICAGO.EDU::ca91de04-2133-4ce8-9d0b-5614b2e43b2c" providerId="AD"/>
  <p188:author id="{F48161A4-A549-D00D-30F8-1FD1687C54A9}" name="Austin Sky-Kappler" initials="ASK" userId="Austin Sky-Kappler" providerId="None"/>
  <p188:author id="{4C86E6D8-C763-8415-7887-FA2E93748CE2}" name="Austin Sky-Kappler" initials="AS" userId="S::austinskykappler@uchicago.edu::854647c8-e762-48e8-ba59-3931a9a739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186A7-363A-49B5-BAD9-9338DD9419D5}" v="11" dt="2023-03-09T05:47:46.902"/>
    <p1510:client id="{16D52A32-738D-4212-9CD6-A19D7B0260D0}" v="475" dt="2023-03-09T08:55:39.771"/>
    <p1510:client id="{75ECBBF0-3389-4263-840A-A3E5DF94BFC2}" v="977" dt="2023-03-09T04:54:31.216"/>
    <p1510:client id="{8A8E6BB9-0CE4-494C-A5F0-FF563AE3A37F}" v="331" dt="2023-03-09T22:11:59.106"/>
    <p1510:client id="{A645E197-1C19-4A3C-BA8B-08582D8EC7B8}" v="27" dt="2023-03-09T18:53:14.812"/>
    <p1510:client id="{A826BCEA-1F1F-4A1E-B9E0-EA3A19EF88E4}" v="1736" vWet="1738" dt="2023-03-09T22:10:39.535"/>
    <p1510:client id="{CFE46A7A-D48A-435B-AECE-AF6BE9121EC2}" v="88" dt="2023-03-09T22:44:02.691"/>
    <p1510:client id="{D61E0A8D-0AC4-4553-9733-749F53EECB91}" v="634" dt="2023-03-09T03:26:09.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67" Type="http://schemas.microsoft.com/office/2015/10/relationships/revisionInfo" Target="revisionInfo.xml"/><Relationship Id="rId20" Type="http://schemas.openxmlformats.org/officeDocument/2006/relationships/slide" Target="slides/slide16.xml"/><Relationship Id="rId6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20" name="Google Shape;2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08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07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2253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526470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087702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73685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15103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757399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231634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56957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4041040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25650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80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67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61740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61395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4878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2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86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hicago">
  <p:cSld name="UChicago">
    <p:spTree>
      <p:nvGrpSpPr>
        <p:cNvPr id="1" name="Shape 8"/>
        <p:cNvGrpSpPr/>
        <p:nvPr/>
      </p:nvGrpSpPr>
      <p:grpSpPr>
        <a:xfrm>
          <a:off x="0" y="0"/>
          <a:ext cx="0" cy="0"/>
          <a:chOff x="0" y="0"/>
          <a:chExt cx="0" cy="0"/>
        </a:xfrm>
      </p:grpSpPr>
      <p:sp>
        <p:nvSpPr>
          <p:cNvPr id="9" name="Google Shape;9;p31"/>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UChicago">
  <p:cSld name="2_UChicago">
    <p:spTree>
      <p:nvGrpSpPr>
        <p:cNvPr id="1" name="Shape 10"/>
        <p:cNvGrpSpPr/>
        <p:nvPr/>
      </p:nvGrpSpPr>
      <p:grpSpPr>
        <a:xfrm>
          <a:off x="0" y="0"/>
          <a:ext cx="0" cy="0"/>
          <a:chOff x="0" y="0"/>
          <a:chExt cx="0" cy="0"/>
        </a:xfrm>
      </p:grpSpPr>
      <p:sp>
        <p:nvSpPr>
          <p:cNvPr id="11" name="Google Shape;11;p32"/>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Georgia"/>
                <a:ea typeface="Georgia"/>
                <a:cs typeface="Georgia"/>
                <a:sym typeface="Georgia"/>
              </a:defRPr>
            </a:lvl1pPr>
            <a:lvl2pPr marL="0" marR="0" lvl="1" indent="0" algn="r" rtl="0">
              <a:spcBef>
                <a:spcPts val="0"/>
              </a:spcBef>
              <a:buNone/>
              <a:defRPr sz="1000" b="0" i="0" u="none" strike="noStrike" cap="none">
                <a:solidFill>
                  <a:schemeClr val="lt1"/>
                </a:solidFill>
                <a:latin typeface="Georgia"/>
                <a:ea typeface="Georgia"/>
                <a:cs typeface="Georgia"/>
                <a:sym typeface="Georgia"/>
              </a:defRPr>
            </a:lvl2pPr>
            <a:lvl3pPr marL="0" marR="0" lvl="2" indent="0" algn="r" rtl="0">
              <a:spcBef>
                <a:spcPts val="0"/>
              </a:spcBef>
              <a:buNone/>
              <a:defRPr sz="1000" b="0" i="0" u="none" strike="noStrike" cap="none">
                <a:solidFill>
                  <a:schemeClr val="lt1"/>
                </a:solidFill>
                <a:latin typeface="Georgia"/>
                <a:ea typeface="Georgia"/>
                <a:cs typeface="Georgia"/>
                <a:sym typeface="Georgia"/>
              </a:defRPr>
            </a:lvl3pPr>
            <a:lvl4pPr marL="0" marR="0" lvl="3" indent="0" algn="r" rtl="0">
              <a:spcBef>
                <a:spcPts val="0"/>
              </a:spcBef>
              <a:buNone/>
              <a:defRPr sz="1000" b="0" i="0" u="none" strike="noStrike" cap="none">
                <a:solidFill>
                  <a:schemeClr val="lt1"/>
                </a:solidFill>
                <a:latin typeface="Georgia"/>
                <a:ea typeface="Georgia"/>
                <a:cs typeface="Georgia"/>
                <a:sym typeface="Georgia"/>
              </a:defRPr>
            </a:lvl4pPr>
            <a:lvl5pPr marL="0" marR="0" lvl="4" indent="0" algn="r" rtl="0">
              <a:spcBef>
                <a:spcPts val="0"/>
              </a:spcBef>
              <a:buNone/>
              <a:defRPr sz="1000" b="0" i="0" u="none" strike="noStrike" cap="none">
                <a:solidFill>
                  <a:schemeClr val="lt1"/>
                </a:solidFill>
                <a:latin typeface="Georgia"/>
                <a:ea typeface="Georgia"/>
                <a:cs typeface="Georgia"/>
                <a:sym typeface="Georgia"/>
              </a:defRPr>
            </a:lvl5pPr>
            <a:lvl6pPr marL="0" marR="0" lvl="5" indent="0" algn="r" rtl="0">
              <a:spcBef>
                <a:spcPts val="0"/>
              </a:spcBef>
              <a:buNone/>
              <a:defRPr sz="1000" b="0" i="0" u="none" strike="noStrike" cap="none">
                <a:solidFill>
                  <a:schemeClr val="lt1"/>
                </a:solidFill>
                <a:latin typeface="Georgia"/>
                <a:ea typeface="Georgia"/>
                <a:cs typeface="Georgia"/>
                <a:sym typeface="Georgia"/>
              </a:defRPr>
            </a:lvl6pPr>
            <a:lvl7pPr marL="0" marR="0" lvl="6" indent="0" algn="r" rtl="0">
              <a:spcBef>
                <a:spcPts val="0"/>
              </a:spcBef>
              <a:buNone/>
              <a:defRPr sz="1000" b="0" i="0" u="none" strike="noStrike" cap="none">
                <a:solidFill>
                  <a:schemeClr val="lt1"/>
                </a:solidFill>
                <a:latin typeface="Georgia"/>
                <a:ea typeface="Georgia"/>
                <a:cs typeface="Georgia"/>
                <a:sym typeface="Georgia"/>
              </a:defRPr>
            </a:lvl7pPr>
            <a:lvl8pPr marL="0" marR="0" lvl="7" indent="0" algn="r" rtl="0">
              <a:spcBef>
                <a:spcPts val="0"/>
              </a:spcBef>
              <a:buNone/>
              <a:defRPr sz="1000" b="0" i="0" u="none" strike="noStrike" cap="none">
                <a:solidFill>
                  <a:schemeClr val="lt1"/>
                </a:solidFill>
                <a:latin typeface="Georgia"/>
                <a:ea typeface="Georgia"/>
                <a:cs typeface="Georgia"/>
                <a:sym typeface="Georgia"/>
              </a:defRPr>
            </a:lvl8pPr>
            <a:lvl9pPr marL="0" marR="0" lvl="8" indent="0" algn="r" rtl="0">
              <a:spcBef>
                <a:spcPts val="0"/>
              </a:spcBef>
              <a:buNone/>
              <a:defRPr sz="1000" b="0" i="0" u="none" strike="noStrike" cap="none">
                <a:solidFill>
                  <a:schemeClr val="lt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cxnSp>
        <p:nvCxnSpPr>
          <p:cNvPr id="12" name="Google Shape;12;p32"/>
          <p:cNvCxnSpPr/>
          <p:nvPr/>
        </p:nvCxnSpPr>
        <p:spPr>
          <a:xfrm>
            <a:off x="523189" y="1221564"/>
            <a:ext cx="5943600" cy="0"/>
          </a:xfrm>
          <a:prstGeom prst="straightConnector1">
            <a:avLst/>
          </a:prstGeom>
          <a:noFill/>
          <a:ln w="38100" cap="flat" cmpd="sng">
            <a:solidFill>
              <a:srgbClr val="C2C3C2"/>
            </a:solidFill>
            <a:prstDash val="solid"/>
            <a:miter lim="800000"/>
            <a:headEnd type="none" w="sm" len="sm"/>
            <a:tailEnd type="none" w="sm" len="sm"/>
          </a:ln>
        </p:spPr>
      </p:cxnSp>
      <p:sp>
        <p:nvSpPr>
          <p:cNvPr id="13" name="Google Shape;13;p32"/>
          <p:cNvSpPr txBox="1">
            <a:spLocks noGrp="1"/>
          </p:cNvSpPr>
          <p:nvPr>
            <p:ph type="title"/>
          </p:nvPr>
        </p:nvSpPr>
        <p:spPr>
          <a:xfrm>
            <a:off x="838200" y="332692"/>
            <a:ext cx="5486400" cy="8672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p:nvPr/>
        </p:nvSpPr>
        <p:spPr>
          <a:xfrm>
            <a:off x="0" y="6061435"/>
            <a:ext cx="12192000" cy="80599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 name="Google Shape;7;p30"/>
          <p:cNvPicPr preferRelativeResize="0"/>
          <p:nvPr/>
        </p:nvPicPr>
        <p:blipFill rotWithShape="1">
          <a:blip r:embed="rId4">
            <a:alphaModFix/>
          </a:blip>
          <a:srcRect/>
          <a:stretch/>
        </p:blipFill>
        <p:spPr>
          <a:xfrm>
            <a:off x="402697" y="6236499"/>
            <a:ext cx="2095137" cy="4206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urrencytransfer.com/blog/expert-analysis/inflation-impact-on-the-econom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github.com/rajbhanb/TimeSeriesClass/" TargetMode="External"/><Relationship Id="rId5" Type="http://schemas.openxmlformats.org/officeDocument/2006/relationships/hyperlink" Target="https://www.kaggle.com/datasets/varpit94/us-inflation-data-updated-till-may-2021" TargetMode="External"/><Relationship Id="rId4" Type="http://schemas.openxmlformats.org/officeDocument/2006/relationships/hyperlink" Target="https://capital.com/inflation-defini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0" y="-56561"/>
            <a:ext cx="12192000" cy="62122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
          <p:cNvSpPr txBox="1"/>
          <p:nvPr/>
        </p:nvSpPr>
        <p:spPr>
          <a:xfrm>
            <a:off x="2725918" y="256021"/>
            <a:ext cx="6740164" cy="492402"/>
          </a:xfrm>
          <a:prstGeom prst="rect">
            <a:avLst/>
          </a:prstGeom>
          <a:noFill/>
          <a:ln>
            <a:noFill/>
          </a:ln>
        </p:spPr>
        <p:txBody>
          <a:bodyPr spcFirstLastPara="1" wrap="square" lIns="91425" tIns="45700" rIns="91425" bIns="45700" anchor="t" anchorCtr="0">
            <a:spAutoFit/>
          </a:bodyPr>
          <a:lstStyle/>
          <a:p>
            <a:pPr algn="ctr"/>
            <a:r>
              <a:rPr lang="en-US" sz="2600" b="1" dirty="0">
                <a:solidFill>
                  <a:schemeClr val="lt1"/>
                </a:solidFill>
                <a:latin typeface="Garamond"/>
                <a:sym typeface="Garamond"/>
              </a:rPr>
              <a:t>Time Series Analysis and Forecasting</a:t>
            </a:r>
            <a:endParaRPr lang="en-US" sz="2600" b="1" dirty="0">
              <a:solidFill>
                <a:schemeClr val="lt1"/>
              </a:solidFill>
              <a:latin typeface="Garamond"/>
            </a:endParaRPr>
          </a:p>
        </p:txBody>
      </p:sp>
      <p:sp>
        <p:nvSpPr>
          <p:cNvPr id="24" name="Google Shape;24;p1"/>
          <p:cNvSpPr txBox="1"/>
          <p:nvPr/>
        </p:nvSpPr>
        <p:spPr>
          <a:xfrm>
            <a:off x="435150" y="1736091"/>
            <a:ext cx="11321700" cy="830956"/>
          </a:xfrm>
          <a:prstGeom prst="rect">
            <a:avLst/>
          </a:prstGeom>
          <a:noFill/>
          <a:ln>
            <a:noFill/>
          </a:ln>
        </p:spPr>
        <p:txBody>
          <a:bodyPr spcFirstLastPara="1" wrap="square" lIns="91425" tIns="45700" rIns="91425" bIns="45700" anchor="t" anchorCtr="0">
            <a:spAutoFit/>
          </a:bodyPr>
          <a:lstStyle/>
          <a:p>
            <a:pPr algn="ctr"/>
            <a:r>
              <a:rPr lang="en-US" sz="4800" b="1" dirty="0">
                <a:solidFill>
                  <a:schemeClr val="lt1"/>
                </a:solidFill>
                <a:latin typeface="Garamond"/>
                <a:sym typeface="Garamond"/>
              </a:rPr>
              <a:t>Forecasting Consumer Price Index</a:t>
            </a:r>
            <a:endParaRPr lang="en-US" sz="4800" b="1" dirty="0">
              <a:solidFill>
                <a:schemeClr val="lt1"/>
              </a:solidFill>
              <a:latin typeface="Garamond"/>
            </a:endParaRPr>
          </a:p>
        </p:txBody>
      </p:sp>
      <p:sp>
        <p:nvSpPr>
          <p:cNvPr id="25" name="Google Shape;25;p1"/>
          <p:cNvSpPr txBox="1"/>
          <p:nvPr/>
        </p:nvSpPr>
        <p:spPr>
          <a:xfrm>
            <a:off x="4380322" y="3893270"/>
            <a:ext cx="3431357"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lt1"/>
                </a:solidFill>
                <a:latin typeface="Garamond"/>
                <a:ea typeface="Garamond"/>
                <a:cs typeface="Garamond"/>
                <a:sym typeface="Garamond"/>
              </a:rPr>
              <a:t>Bimalsen Rajbhandari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10</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4" name="TextBox 3">
            <a:extLst>
              <a:ext uri="{FF2B5EF4-FFF2-40B4-BE49-F238E27FC236}">
                <a16:creationId xmlns:a16="http://schemas.microsoft.com/office/drawing/2014/main" id="{BCEE4EDF-BE86-FD6C-344F-22F558DFF62E}"/>
              </a:ext>
            </a:extLst>
          </p:cNvPr>
          <p:cNvSpPr txBox="1"/>
          <p:nvPr/>
        </p:nvSpPr>
        <p:spPr>
          <a:xfrm>
            <a:off x="131975" y="1364568"/>
            <a:ext cx="1013308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panose="020F0502020204030204" pitchFamily="34" charset="0"/>
                <a:cs typeface="Calibri" panose="020F0502020204030204" pitchFamily="34" charset="0"/>
              </a:rPr>
              <a:t>ARFIMA Model</a:t>
            </a:r>
          </a:p>
          <a:p>
            <a:pPr marL="285750" indent="-285750">
              <a:buFont typeface="Arial"/>
              <a:buChar char="•"/>
            </a:pPr>
            <a:r>
              <a:rPr lang="en-US" sz="1600" dirty="0">
                <a:latin typeface="Calibri" panose="020F0502020204030204" pitchFamily="34" charset="0"/>
                <a:cs typeface="Calibri" panose="020F0502020204030204" pitchFamily="34" charset="0"/>
              </a:rPr>
              <a:t>ARFIMA includes long memory or long-range dependence in the data that might improve my model</a:t>
            </a:r>
          </a:p>
          <a:p>
            <a:r>
              <a:rPr lang="en-US" sz="1600" dirty="0">
                <a:latin typeface="Calibri" panose="020F0502020204030204" pitchFamily="34" charset="0"/>
                <a:cs typeface="Calibri" panose="020F0502020204030204" pitchFamily="34" charset="0"/>
              </a:rPr>
              <a:t>Normality and Heteroscedasticity</a:t>
            </a:r>
          </a:p>
          <a:p>
            <a:pPr marL="285750" indent="-285750">
              <a:buChar char="•"/>
            </a:pPr>
            <a:r>
              <a:rPr lang="en-US" sz="1600" dirty="0">
                <a:latin typeface="Calibri" panose="020F0502020204030204" pitchFamily="34" charset="0"/>
                <a:cs typeface="Calibri" panose="020F0502020204030204" pitchFamily="34" charset="0"/>
              </a:rPr>
              <a:t>Looking at residual plots and the Shapiro-Wilk test, normality and Homoscedastic assumptions are violated</a:t>
            </a:r>
          </a:p>
          <a:p>
            <a:pPr marL="285750" indent="-285750">
              <a:buChar char="•"/>
            </a:pPr>
            <a:r>
              <a:rPr lang="en-US" sz="1600" dirty="0">
                <a:latin typeface="Calibri" panose="020F0502020204030204" pitchFamily="34" charset="0"/>
                <a:cs typeface="Calibri" panose="020F0502020204030204" pitchFamily="34" charset="0"/>
              </a:rPr>
              <a:t>We already know that the </a:t>
            </a:r>
            <a:r>
              <a:rPr lang="en-US" sz="1600" dirty="0" err="1">
                <a:latin typeface="Calibri" panose="020F0502020204030204" pitchFamily="34" charset="0"/>
                <a:cs typeface="Calibri" panose="020F0502020204030204" pitchFamily="34" charset="0"/>
              </a:rPr>
              <a:t>differenced_ts</a:t>
            </a:r>
            <a:r>
              <a:rPr lang="en-US" sz="1600" dirty="0">
                <a:latin typeface="Calibri" panose="020F0502020204030204" pitchFamily="34" charset="0"/>
                <a:cs typeface="Calibri" panose="020F0502020204030204" pitchFamily="34" charset="0"/>
              </a:rPr>
              <a:t> is trend stationary</a:t>
            </a:r>
          </a:p>
        </p:txBody>
      </p:sp>
      <p:pic>
        <p:nvPicPr>
          <p:cNvPr id="7" name="Picture 6">
            <a:extLst>
              <a:ext uri="{FF2B5EF4-FFF2-40B4-BE49-F238E27FC236}">
                <a16:creationId xmlns:a16="http://schemas.microsoft.com/office/drawing/2014/main" id="{8D6BDEAA-C538-DF88-FA1D-F5D7B1BC523E}"/>
              </a:ext>
            </a:extLst>
          </p:cNvPr>
          <p:cNvPicPr>
            <a:picLocks noChangeAspect="1"/>
          </p:cNvPicPr>
          <p:nvPr/>
        </p:nvPicPr>
        <p:blipFill>
          <a:blip r:embed="rId3"/>
          <a:stretch>
            <a:fillRect/>
          </a:stretch>
        </p:blipFill>
        <p:spPr>
          <a:xfrm>
            <a:off x="131975" y="2877884"/>
            <a:ext cx="4533368" cy="2796559"/>
          </a:xfrm>
          <a:prstGeom prst="rect">
            <a:avLst/>
          </a:prstGeom>
        </p:spPr>
      </p:pic>
      <p:pic>
        <p:nvPicPr>
          <p:cNvPr id="10" name="Picture 9">
            <a:extLst>
              <a:ext uri="{FF2B5EF4-FFF2-40B4-BE49-F238E27FC236}">
                <a16:creationId xmlns:a16="http://schemas.microsoft.com/office/drawing/2014/main" id="{98B7A67F-3048-2A3D-41E9-530E0864481A}"/>
              </a:ext>
            </a:extLst>
          </p:cNvPr>
          <p:cNvPicPr>
            <a:picLocks noChangeAspect="1"/>
          </p:cNvPicPr>
          <p:nvPr/>
        </p:nvPicPr>
        <p:blipFill>
          <a:blip r:embed="rId4"/>
          <a:stretch>
            <a:fillRect/>
          </a:stretch>
        </p:blipFill>
        <p:spPr>
          <a:xfrm>
            <a:off x="4496665" y="3006314"/>
            <a:ext cx="4116983" cy="2539698"/>
          </a:xfrm>
          <a:prstGeom prst="rect">
            <a:avLst/>
          </a:prstGeom>
        </p:spPr>
      </p:pic>
      <p:pic>
        <p:nvPicPr>
          <p:cNvPr id="11" name="Picture 10">
            <a:extLst>
              <a:ext uri="{FF2B5EF4-FFF2-40B4-BE49-F238E27FC236}">
                <a16:creationId xmlns:a16="http://schemas.microsoft.com/office/drawing/2014/main" id="{9A698254-6EBE-FA35-2800-4276C3924B5E}"/>
              </a:ext>
            </a:extLst>
          </p:cNvPr>
          <p:cNvPicPr>
            <a:picLocks noChangeAspect="1"/>
          </p:cNvPicPr>
          <p:nvPr/>
        </p:nvPicPr>
        <p:blipFill>
          <a:blip r:embed="rId5"/>
          <a:stretch>
            <a:fillRect/>
          </a:stretch>
        </p:blipFill>
        <p:spPr>
          <a:xfrm>
            <a:off x="8387392" y="3006314"/>
            <a:ext cx="3755326" cy="2316598"/>
          </a:xfrm>
          <a:prstGeom prst="rect">
            <a:avLst/>
          </a:prstGeom>
        </p:spPr>
      </p:pic>
      <p:pic>
        <p:nvPicPr>
          <p:cNvPr id="13" name="Picture 12">
            <a:extLst>
              <a:ext uri="{FF2B5EF4-FFF2-40B4-BE49-F238E27FC236}">
                <a16:creationId xmlns:a16="http://schemas.microsoft.com/office/drawing/2014/main" id="{E3561435-9350-BFA8-6EFE-43690B9CEB9C}"/>
              </a:ext>
            </a:extLst>
          </p:cNvPr>
          <p:cNvPicPr>
            <a:picLocks noChangeAspect="1"/>
          </p:cNvPicPr>
          <p:nvPr/>
        </p:nvPicPr>
        <p:blipFill>
          <a:blip r:embed="rId6"/>
          <a:stretch>
            <a:fillRect/>
          </a:stretch>
        </p:blipFill>
        <p:spPr>
          <a:xfrm>
            <a:off x="9372877" y="2145238"/>
            <a:ext cx="2687148" cy="746029"/>
          </a:xfrm>
          <a:prstGeom prst="rect">
            <a:avLst/>
          </a:prstGeom>
        </p:spPr>
      </p:pic>
    </p:spTree>
    <p:extLst>
      <p:ext uri="{BB962C8B-B14F-4D97-AF65-F5344CB8AC3E}">
        <p14:creationId xmlns:p14="http://schemas.microsoft.com/office/powerpoint/2010/main" val="205834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11</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3" name="TextBox 2">
            <a:extLst>
              <a:ext uri="{FF2B5EF4-FFF2-40B4-BE49-F238E27FC236}">
                <a16:creationId xmlns:a16="http://schemas.microsoft.com/office/drawing/2014/main" id="{C0A4D0BF-DA78-73F1-EE3D-D7DB7EED54F1}"/>
              </a:ext>
            </a:extLst>
          </p:cNvPr>
          <p:cNvSpPr txBox="1"/>
          <p:nvPr/>
        </p:nvSpPr>
        <p:spPr>
          <a:xfrm>
            <a:off x="447435" y="5361889"/>
            <a:ext cx="93470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ARFIMA model has better RMSE and MAE scores than the SARIMA models. This might be due to ARFIMA ability to include long memory or long-range dependence in the data</a:t>
            </a:r>
            <a:endParaRPr lang="en-US" sz="1800" b="1" dirty="0">
              <a:latin typeface="Calibri"/>
            </a:endParaRPr>
          </a:p>
        </p:txBody>
      </p:sp>
      <p:pic>
        <p:nvPicPr>
          <p:cNvPr id="5" name="Picture 4">
            <a:extLst>
              <a:ext uri="{FF2B5EF4-FFF2-40B4-BE49-F238E27FC236}">
                <a16:creationId xmlns:a16="http://schemas.microsoft.com/office/drawing/2014/main" id="{DF61D147-FB2F-6D2F-EC21-A2CB12191F11}"/>
              </a:ext>
            </a:extLst>
          </p:cNvPr>
          <p:cNvPicPr>
            <a:picLocks noChangeAspect="1"/>
          </p:cNvPicPr>
          <p:nvPr/>
        </p:nvPicPr>
        <p:blipFill>
          <a:blip r:embed="rId3"/>
          <a:stretch>
            <a:fillRect/>
          </a:stretch>
        </p:blipFill>
        <p:spPr>
          <a:xfrm>
            <a:off x="334005" y="1421130"/>
            <a:ext cx="5867908" cy="3619814"/>
          </a:xfrm>
          <a:prstGeom prst="rect">
            <a:avLst/>
          </a:prstGeom>
        </p:spPr>
      </p:pic>
      <p:pic>
        <p:nvPicPr>
          <p:cNvPr id="7" name="Picture 6">
            <a:extLst>
              <a:ext uri="{FF2B5EF4-FFF2-40B4-BE49-F238E27FC236}">
                <a16:creationId xmlns:a16="http://schemas.microsoft.com/office/drawing/2014/main" id="{67B0A30B-2BEC-B17E-E6C4-4943FC1B7C59}"/>
              </a:ext>
            </a:extLst>
          </p:cNvPr>
          <p:cNvPicPr>
            <a:picLocks noChangeAspect="1"/>
          </p:cNvPicPr>
          <p:nvPr/>
        </p:nvPicPr>
        <p:blipFill>
          <a:blip r:embed="rId4"/>
          <a:stretch>
            <a:fillRect/>
          </a:stretch>
        </p:blipFill>
        <p:spPr>
          <a:xfrm>
            <a:off x="6637513" y="2198537"/>
            <a:ext cx="4801270" cy="1076475"/>
          </a:xfrm>
          <a:prstGeom prst="rect">
            <a:avLst/>
          </a:prstGeom>
        </p:spPr>
      </p:pic>
      <p:pic>
        <p:nvPicPr>
          <p:cNvPr id="9" name="Picture 8">
            <a:extLst>
              <a:ext uri="{FF2B5EF4-FFF2-40B4-BE49-F238E27FC236}">
                <a16:creationId xmlns:a16="http://schemas.microsoft.com/office/drawing/2014/main" id="{D0D5EADA-6934-0F33-3763-EEA5A2B3A195}"/>
              </a:ext>
            </a:extLst>
          </p:cNvPr>
          <p:cNvPicPr>
            <a:picLocks noChangeAspect="1"/>
          </p:cNvPicPr>
          <p:nvPr/>
        </p:nvPicPr>
        <p:blipFill>
          <a:blip r:embed="rId5"/>
          <a:stretch>
            <a:fillRect/>
          </a:stretch>
        </p:blipFill>
        <p:spPr>
          <a:xfrm>
            <a:off x="6328403" y="2993172"/>
            <a:ext cx="5244449" cy="1717578"/>
          </a:xfrm>
          <a:prstGeom prst="rect">
            <a:avLst/>
          </a:prstGeom>
        </p:spPr>
      </p:pic>
    </p:spTree>
    <p:extLst>
      <p:ext uri="{BB962C8B-B14F-4D97-AF65-F5344CB8AC3E}">
        <p14:creationId xmlns:p14="http://schemas.microsoft.com/office/powerpoint/2010/main" val="375168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12</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3" name="TextBox 2">
            <a:extLst>
              <a:ext uri="{FF2B5EF4-FFF2-40B4-BE49-F238E27FC236}">
                <a16:creationId xmlns:a16="http://schemas.microsoft.com/office/drawing/2014/main" id="{C0A4D0BF-DA78-73F1-EE3D-D7DB7EED54F1}"/>
              </a:ext>
            </a:extLst>
          </p:cNvPr>
          <p:cNvSpPr txBox="1"/>
          <p:nvPr/>
        </p:nvSpPr>
        <p:spPr>
          <a:xfrm>
            <a:off x="347821" y="1377990"/>
            <a:ext cx="103481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Holt-Winter model is also great at forecasting for a time series with trend and seasonal component</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a:t>
            </a:r>
          </a:p>
          <a:p>
            <a:pPr marL="285750" indent="-285750">
              <a:buChar char="•"/>
            </a:pPr>
            <a:endParaRPr lang="en-US"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643BD35-F8CF-08E8-DCB9-B7964A84B831}"/>
              </a:ext>
            </a:extLst>
          </p:cNvPr>
          <p:cNvPicPr>
            <a:picLocks noChangeAspect="1"/>
          </p:cNvPicPr>
          <p:nvPr/>
        </p:nvPicPr>
        <p:blipFill>
          <a:blip r:embed="rId3"/>
          <a:stretch>
            <a:fillRect/>
          </a:stretch>
        </p:blipFill>
        <p:spPr>
          <a:xfrm>
            <a:off x="141808" y="2865807"/>
            <a:ext cx="5121084" cy="3162574"/>
          </a:xfrm>
          <a:prstGeom prst="rect">
            <a:avLst/>
          </a:prstGeom>
        </p:spPr>
      </p:pic>
      <p:pic>
        <p:nvPicPr>
          <p:cNvPr id="7" name="Picture 6">
            <a:extLst>
              <a:ext uri="{FF2B5EF4-FFF2-40B4-BE49-F238E27FC236}">
                <a16:creationId xmlns:a16="http://schemas.microsoft.com/office/drawing/2014/main" id="{208741A9-D34B-D96D-9BCB-D72F6605250E}"/>
              </a:ext>
            </a:extLst>
          </p:cNvPr>
          <p:cNvPicPr>
            <a:picLocks noChangeAspect="1"/>
          </p:cNvPicPr>
          <p:nvPr/>
        </p:nvPicPr>
        <p:blipFill>
          <a:blip r:embed="rId4"/>
          <a:stretch>
            <a:fillRect/>
          </a:stretch>
        </p:blipFill>
        <p:spPr>
          <a:xfrm>
            <a:off x="5109327" y="3107389"/>
            <a:ext cx="4002030" cy="2471492"/>
          </a:xfrm>
          <a:prstGeom prst="rect">
            <a:avLst/>
          </a:prstGeom>
        </p:spPr>
      </p:pic>
      <p:sp>
        <p:nvSpPr>
          <p:cNvPr id="9" name="TextBox 8">
            <a:extLst>
              <a:ext uri="{FF2B5EF4-FFF2-40B4-BE49-F238E27FC236}">
                <a16:creationId xmlns:a16="http://schemas.microsoft.com/office/drawing/2014/main" id="{919C385B-E545-B743-CFBD-257DDE020EA5}"/>
              </a:ext>
            </a:extLst>
          </p:cNvPr>
          <p:cNvSpPr txBox="1"/>
          <p:nvPr/>
        </p:nvSpPr>
        <p:spPr>
          <a:xfrm>
            <a:off x="3047215" y="3174460"/>
            <a:ext cx="6094428" cy="523220"/>
          </a:xfrm>
          <a:prstGeom prst="rect">
            <a:avLst/>
          </a:prstGeom>
          <a:noFill/>
        </p:spPr>
        <p:txBody>
          <a:bodyPr wrap="square">
            <a:spAutoFit/>
          </a:bodyPr>
          <a:lstStyle/>
          <a:p>
            <a:br>
              <a:rPr lang="en-US" dirty="0"/>
            </a:br>
            <a:endParaRPr lang="en-US" dirty="0"/>
          </a:p>
        </p:txBody>
      </p:sp>
      <p:pic>
        <p:nvPicPr>
          <p:cNvPr id="11" name="Picture 10">
            <a:extLst>
              <a:ext uri="{FF2B5EF4-FFF2-40B4-BE49-F238E27FC236}">
                <a16:creationId xmlns:a16="http://schemas.microsoft.com/office/drawing/2014/main" id="{12404794-FF21-EBBB-C7C3-6B0E6ADECF85}"/>
              </a:ext>
            </a:extLst>
          </p:cNvPr>
          <p:cNvPicPr>
            <a:picLocks noChangeAspect="1"/>
          </p:cNvPicPr>
          <p:nvPr/>
        </p:nvPicPr>
        <p:blipFill>
          <a:blip r:embed="rId5"/>
          <a:stretch>
            <a:fillRect/>
          </a:stretch>
        </p:blipFill>
        <p:spPr>
          <a:xfrm>
            <a:off x="8877755" y="3621552"/>
            <a:ext cx="3169295" cy="1043059"/>
          </a:xfrm>
          <a:prstGeom prst="rect">
            <a:avLst/>
          </a:prstGeom>
        </p:spPr>
      </p:pic>
    </p:spTree>
    <p:extLst>
      <p:ext uri="{BB962C8B-B14F-4D97-AF65-F5344CB8AC3E}">
        <p14:creationId xmlns:p14="http://schemas.microsoft.com/office/powerpoint/2010/main" val="392822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so far</a:t>
            </a:r>
          </a:p>
          <a:p>
            <a:endParaRPr lang="en-US" sz="1800" dirty="0">
              <a:latin typeface="Calibri"/>
            </a:endParaRPr>
          </a:p>
        </p:txBody>
      </p:sp>
      <p:pic>
        <p:nvPicPr>
          <p:cNvPr id="4" name="Picture 3">
            <a:extLst>
              <a:ext uri="{FF2B5EF4-FFF2-40B4-BE49-F238E27FC236}">
                <a16:creationId xmlns:a16="http://schemas.microsoft.com/office/drawing/2014/main" id="{E4817678-E297-0880-42FE-9C9A2994F45A}"/>
              </a:ext>
            </a:extLst>
          </p:cNvPr>
          <p:cNvPicPr>
            <a:picLocks noChangeAspect="1"/>
          </p:cNvPicPr>
          <p:nvPr/>
        </p:nvPicPr>
        <p:blipFill>
          <a:blip r:embed="rId3"/>
          <a:stretch>
            <a:fillRect/>
          </a:stretch>
        </p:blipFill>
        <p:spPr>
          <a:xfrm>
            <a:off x="34739" y="2264428"/>
            <a:ext cx="5568351" cy="3438788"/>
          </a:xfrm>
          <a:prstGeom prst="rect">
            <a:avLst/>
          </a:prstGeom>
        </p:spPr>
      </p:pic>
      <p:pic>
        <p:nvPicPr>
          <p:cNvPr id="12" name="Picture 11">
            <a:extLst>
              <a:ext uri="{FF2B5EF4-FFF2-40B4-BE49-F238E27FC236}">
                <a16:creationId xmlns:a16="http://schemas.microsoft.com/office/drawing/2014/main" id="{76169AA9-4CD7-D0D9-32DF-E75910394803}"/>
              </a:ext>
            </a:extLst>
          </p:cNvPr>
          <p:cNvPicPr>
            <a:picLocks noChangeAspect="1"/>
          </p:cNvPicPr>
          <p:nvPr/>
        </p:nvPicPr>
        <p:blipFill>
          <a:blip r:embed="rId4"/>
          <a:stretch>
            <a:fillRect/>
          </a:stretch>
        </p:blipFill>
        <p:spPr>
          <a:xfrm>
            <a:off x="5542323" y="3036031"/>
            <a:ext cx="6301608" cy="1033728"/>
          </a:xfrm>
          <a:prstGeom prst="rect">
            <a:avLst/>
          </a:prstGeom>
        </p:spPr>
      </p:pic>
      <p:pic>
        <p:nvPicPr>
          <p:cNvPr id="14" name="Picture 13">
            <a:extLst>
              <a:ext uri="{FF2B5EF4-FFF2-40B4-BE49-F238E27FC236}">
                <a16:creationId xmlns:a16="http://schemas.microsoft.com/office/drawing/2014/main" id="{EA13D51B-59C6-611B-8EF4-49CCCE350D3E}"/>
              </a:ext>
            </a:extLst>
          </p:cNvPr>
          <p:cNvPicPr>
            <a:picLocks noChangeAspect="1"/>
          </p:cNvPicPr>
          <p:nvPr/>
        </p:nvPicPr>
        <p:blipFill>
          <a:blip r:embed="rId5"/>
          <a:stretch>
            <a:fillRect/>
          </a:stretch>
        </p:blipFill>
        <p:spPr>
          <a:xfrm>
            <a:off x="6637244" y="3703821"/>
            <a:ext cx="4172532" cy="1743318"/>
          </a:xfrm>
          <a:prstGeom prst="rect">
            <a:avLst/>
          </a:prstGeom>
        </p:spPr>
      </p:pic>
    </p:spTree>
    <p:extLst>
      <p:ext uri="{BB962C8B-B14F-4D97-AF65-F5344CB8AC3E}">
        <p14:creationId xmlns:p14="http://schemas.microsoft.com/office/powerpoint/2010/main" val="326370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921750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4" name="TextBox 3">
            <a:extLst>
              <a:ext uri="{FF2B5EF4-FFF2-40B4-BE49-F238E27FC236}">
                <a16:creationId xmlns:a16="http://schemas.microsoft.com/office/drawing/2014/main" id="{27D08FCF-3AFB-475E-8EC1-7A67341261CC}"/>
              </a:ext>
            </a:extLst>
          </p:cNvPr>
          <p:cNvSpPr txBox="1"/>
          <p:nvPr/>
        </p:nvSpPr>
        <p:spPr>
          <a:xfrm>
            <a:off x="262980" y="1382287"/>
            <a:ext cx="103481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GARCH models are specifically designed to handle heteroskedasticity. These models allow for the variance of the errors to be time-varying. This can help to improve the accuracy of the model's predictions.</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6" name="Picture 5">
            <a:extLst>
              <a:ext uri="{FF2B5EF4-FFF2-40B4-BE49-F238E27FC236}">
                <a16:creationId xmlns:a16="http://schemas.microsoft.com/office/drawing/2014/main" id="{5FC8A8F5-282C-489D-C9CD-7D33E4B6E3D6}"/>
              </a:ext>
            </a:extLst>
          </p:cNvPr>
          <p:cNvPicPr>
            <a:picLocks noChangeAspect="1"/>
          </p:cNvPicPr>
          <p:nvPr/>
        </p:nvPicPr>
        <p:blipFill>
          <a:blip r:embed="rId3"/>
          <a:stretch>
            <a:fillRect/>
          </a:stretch>
        </p:blipFill>
        <p:spPr>
          <a:xfrm>
            <a:off x="209736" y="3247480"/>
            <a:ext cx="4533369" cy="2796559"/>
          </a:xfrm>
          <a:prstGeom prst="rect">
            <a:avLst/>
          </a:prstGeom>
        </p:spPr>
      </p:pic>
      <p:pic>
        <p:nvPicPr>
          <p:cNvPr id="9" name="Picture 8">
            <a:extLst>
              <a:ext uri="{FF2B5EF4-FFF2-40B4-BE49-F238E27FC236}">
                <a16:creationId xmlns:a16="http://schemas.microsoft.com/office/drawing/2014/main" id="{62F6D17F-19C1-D781-A6E8-081F4E64CF77}"/>
              </a:ext>
            </a:extLst>
          </p:cNvPr>
          <p:cNvPicPr>
            <a:picLocks noChangeAspect="1"/>
          </p:cNvPicPr>
          <p:nvPr/>
        </p:nvPicPr>
        <p:blipFill>
          <a:blip r:embed="rId4"/>
          <a:stretch>
            <a:fillRect/>
          </a:stretch>
        </p:blipFill>
        <p:spPr>
          <a:xfrm>
            <a:off x="4743105" y="3136613"/>
            <a:ext cx="4533369" cy="2796559"/>
          </a:xfrm>
          <a:prstGeom prst="rect">
            <a:avLst/>
          </a:prstGeom>
        </p:spPr>
      </p:pic>
      <p:pic>
        <p:nvPicPr>
          <p:cNvPr id="15" name="Picture 14">
            <a:extLst>
              <a:ext uri="{FF2B5EF4-FFF2-40B4-BE49-F238E27FC236}">
                <a16:creationId xmlns:a16="http://schemas.microsoft.com/office/drawing/2014/main" id="{4B4F70C5-8C71-B101-798A-B0DA44DD9148}"/>
              </a:ext>
            </a:extLst>
          </p:cNvPr>
          <p:cNvPicPr>
            <a:picLocks noChangeAspect="1"/>
          </p:cNvPicPr>
          <p:nvPr/>
        </p:nvPicPr>
        <p:blipFill>
          <a:blip r:embed="rId5"/>
          <a:stretch>
            <a:fillRect/>
          </a:stretch>
        </p:blipFill>
        <p:spPr>
          <a:xfrm>
            <a:off x="9138388" y="3817856"/>
            <a:ext cx="2999906" cy="1001992"/>
          </a:xfrm>
          <a:prstGeom prst="rect">
            <a:avLst/>
          </a:prstGeom>
        </p:spPr>
      </p:pic>
    </p:spTree>
    <p:extLst>
      <p:ext uri="{BB962C8B-B14F-4D97-AF65-F5344CB8AC3E}">
        <p14:creationId xmlns:p14="http://schemas.microsoft.com/office/powerpoint/2010/main" val="163594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still has the best RMSE and MAE scores so far</a:t>
            </a:r>
          </a:p>
          <a:p>
            <a:endParaRPr lang="en-US" sz="1800" dirty="0">
              <a:latin typeface="Calibri"/>
            </a:endParaRPr>
          </a:p>
        </p:txBody>
      </p:sp>
      <p:pic>
        <p:nvPicPr>
          <p:cNvPr id="6" name="Picture 5">
            <a:extLst>
              <a:ext uri="{FF2B5EF4-FFF2-40B4-BE49-F238E27FC236}">
                <a16:creationId xmlns:a16="http://schemas.microsoft.com/office/drawing/2014/main" id="{9D11061D-1C2E-8583-FF93-BACDAC9CF88E}"/>
              </a:ext>
            </a:extLst>
          </p:cNvPr>
          <p:cNvPicPr>
            <a:picLocks noChangeAspect="1"/>
          </p:cNvPicPr>
          <p:nvPr/>
        </p:nvPicPr>
        <p:blipFill>
          <a:blip r:embed="rId3"/>
          <a:stretch>
            <a:fillRect/>
          </a:stretch>
        </p:blipFill>
        <p:spPr>
          <a:xfrm>
            <a:off x="254931" y="2264428"/>
            <a:ext cx="5121084" cy="3162574"/>
          </a:xfrm>
          <a:prstGeom prst="rect">
            <a:avLst/>
          </a:prstGeom>
        </p:spPr>
      </p:pic>
      <p:pic>
        <p:nvPicPr>
          <p:cNvPr id="9" name="Picture 8">
            <a:extLst>
              <a:ext uri="{FF2B5EF4-FFF2-40B4-BE49-F238E27FC236}">
                <a16:creationId xmlns:a16="http://schemas.microsoft.com/office/drawing/2014/main" id="{C77BE909-3C6F-26EC-CCB8-0EAB4A0DFDB2}"/>
              </a:ext>
            </a:extLst>
          </p:cNvPr>
          <p:cNvPicPr>
            <a:picLocks noChangeAspect="1"/>
          </p:cNvPicPr>
          <p:nvPr/>
        </p:nvPicPr>
        <p:blipFill>
          <a:blip r:embed="rId4"/>
          <a:stretch>
            <a:fillRect/>
          </a:stretch>
        </p:blipFill>
        <p:spPr>
          <a:xfrm>
            <a:off x="5498565" y="2259939"/>
            <a:ext cx="4981468" cy="570910"/>
          </a:xfrm>
          <a:prstGeom prst="rect">
            <a:avLst/>
          </a:prstGeom>
        </p:spPr>
      </p:pic>
      <p:pic>
        <p:nvPicPr>
          <p:cNvPr id="11" name="Picture 10">
            <a:extLst>
              <a:ext uri="{FF2B5EF4-FFF2-40B4-BE49-F238E27FC236}">
                <a16:creationId xmlns:a16="http://schemas.microsoft.com/office/drawing/2014/main" id="{9479D2CF-4D01-9684-F54F-657053F1218D}"/>
              </a:ext>
            </a:extLst>
          </p:cNvPr>
          <p:cNvPicPr>
            <a:picLocks noChangeAspect="1"/>
          </p:cNvPicPr>
          <p:nvPr/>
        </p:nvPicPr>
        <p:blipFill>
          <a:blip r:embed="rId5"/>
          <a:stretch>
            <a:fillRect/>
          </a:stretch>
        </p:blipFill>
        <p:spPr>
          <a:xfrm>
            <a:off x="5498565" y="2830849"/>
            <a:ext cx="5505254" cy="3138710"/>
          </a:xfrm>
          <a:prstGeom prst="rect">
            <a:avLst/>
          </a:prstGeom>
        </p:spPr>
      </p:pic>
    </p:spTree>
    <p:extLst>
      <p:ext uri="{BB962C8B-B14F-4D97-AF65-F5344CB8AC3E}">
        <p14:creationId xmlns:p14="http://schemas.microsoft.com/office/powerpoint/2010/main" val="155306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3" name="TextBox 2">
            <a:extLst>
              <a:ext uri="{FF2B5EF4-FFF2-40B4-BE49-F238E27FC236}">
                <a16:creationId xmlns:a16="http://schemas.microsoft.com/office/drawing/2014/main" id="{087F4616-AACF-0398-FD80-DA2EF942E96A}"/>
              </a:ext>
            </a:extLst>
          </p:cNvPr>
          <p:cNvSpPr txBox="1"/>
          <p:nvPr/>
        </p:nvSpPr>
        <p:spPr>
          <a:xfrm>
            <a:off x="216815" y="1271420"/>
            <a:ext cx="103377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Similar to ARMA-GARCH model, but this allows for seasonality </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8" name="Picture 7">
            <a:extLst>
              <a:ext uri="{FF2B5EF4-FFF2-40B4-BE49-F238E27FC236}">
                <a16:creationId xmlns:a16="http://schemas.microsoft.com/office/drawing/2014/main" id="{120A85AA-581F-073C-E85A-0189FA85F29E}"/>
              </a:ext>
            </a:extLst>
          </p:cNvPr>
          <p:cNvPicPr>
            <a:picLocks noChangeAspect="1"/>
          </p:cNvPicPr>
          <p:nvPr/>
        </p:nvPicPr>
        <p:blipFill>
          <a:blip r:embed="rId3"/>
          <a:stretch>
            <a:fillRect/>
          </a:stretch>
        </p:blipFill>
        <p:spPr>
          <a:xfrm>
            <a:off x="216815" y="2928992"/>
            <a:ext cx="4967002" cy="3064060"/>
          </a:xfrm>
          <a:prstGeom prst="rect">
            <a:avLst/>
          </a:prstGeom>
        </p:spPr>
      </p:pic>
      <p:pic>
        <p:nvPicPr>
          <p:cNvPr id="10" name="Picture 9">
            <a:extLst>
              <a:ext uri="{FF2B5EF4-FFF2-40B4-BE49-F238E27FC236}">
                <a16:creationId xmlns:a16="http://schemas.microsoft.com/office/drawing/2014/main" id="{01AD61C4-1715-0668-9771-ACEDA7ABC8CF}"/>
              </a:ext>
            </a:extLst>
          </p:cNvPr>
          <p:cNvPicPr>
            <a:picLocks noChangeAspect="1"/>
          </p:cNvPicPr>
          <p:nvPr/>
        </p:nvPicPr>
        <p:blipFill>
          <a:blip r:embed="rId4"/>
          <a:stretch>
            <a:fillRect/>
          </a:stretch>
        </p:blipFill>
        <p:spPr>
          <a:xfrm>
            <a:off x="5505254" y="2815508"/>
            <a:ext cx="4703050" cy="2901233"/>
          </a:xfrm>
          <a:prstGeom prst="rect">
            <a:avLst/>
          </a:prstGeom>
        </p:spPr>
      </p:pic>
    </p:spTree>
    <p:extLst>
      <p:ext uri="{BB962C8B-B14F-4D97-AF65-F5344CB8AC3E}">
        <p14:creationId xmlns:p14="http://schemas.microsoft.com/office/powerpoint/2010/main" val="217681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but SARIMA-GARCH comes in a close second</a:t>
            </a:r>
          </a:p>
        </p:txBody>
      </p:sp>
      <p:pic>
        <p:nvPicPr>
          <p:cNvPr id="3" name="Picture 2">
            <a:extLst>
              <a:ext uri="{FF2B5EF4-FFF2-40B4-BE49-F238E27FC236}">
                <a16:creationId xmlns:a16="http://schemas.microsoft.com/office/drawing/2014/main" id="{37E0EDF2-22C4-8FFF-37EC-BEA1BBC0E5C4}"/>
              </a:ext>
            </a:extLst>
          </p:cNvPr>
          <p:cNvPicPr>
            <a:picLocks noChangeAspect="1"/>
          </p:cNvPicPr>
          <p:nvPr/>
        </p:nvPicPr>
        <p:blipFill>
          <a:blip r:embed="rId3"/>
          <a:stretch>
            <a:fillRect/>
          </a:stretch>
        </p:blipFill>
        <p:spPr>
          <a:xfrm>
            <a:off x="132381" y="2156421"/>
            <a:ext cx="5867908" cy="3619814"/>
          </a:xfrm>
          <a:prstGeom prst="rect">
            <a:avLst/>
          </a:prstGeom>
        </p:spPr>
      </p:pic>
      <p:pic>
        <p:nvPicPr>
          <p:cNvPr id="8" name="Picture 7">
            <a:extLst>
              <a:ext uri="{FF2B5EF4-FFF2-40B4-BE49-F238E27FC236}">
                <a16:creationId xmlns:a16="http://schemas.microsoft.com/office/drawing/2014/main" id="{5213E5FB-8561-FFDB-CD1F-EA9EDFF387F2}"/>
              </a:ext>
            </a:extLst>
          </p:cNvPr>
          <p:cNvPicPr>
            <a:picLocks noChangeAspect="1"/>
          </p:cNvPicPr>
          <p:nvPr/>
        </p:nvPicPr>
        <p:blipFill>
          <a:blip r:embed="rId4"/>
          <a:stretch>
            <a:fillRect/>
          </a:stretch>
        </p:blipFill>
        <p:spPr>
          <a:xfrm>
            <a:off x="6386202" y="2493849"/>
            <a:ext cx="4448796" cy="533474"/>
          </a:xfrm>
          <a:prstGeom prst="rect">
            <a:avLst/>
          </a:prstGeom>
        </p:spPr>
      </p:pic>
    </p:spTree>
    <p:extLst>
      <p:ext uri="{BB962C8B-B14F-4D97-AF65-F5344CB8AC3E}">
        <p14:creationId xmlns:p14="http://schemas.microsoft.com/office/powerpoint/2010/main" val="127024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921750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7: Prophet</a:t>
            </a:r>
          </a:p>
        </p:txBody>
      </p:sp>
      <p:sp>
        <p:nvSpPr>
          <p:cNvPr id="4" name="TextBox 3">
            <a:extLst>
              <a:ext uri="{FF2B5EF4-FFF2-40B4-BE49-F238E27FC236}">
                <a16:creationId xmlns:a16="http://schemas.microsoft.com/office/drawing/2014/main" id="{27D08FCF-3AFB-475E-8EC1-7A67341261CC}"/>
              </a:ext>
            </a:extLst>
          </p:cNvPr>
          <p:cNvSpPr txBox="1"/>
          <p:nvPr/>
        </p:nvSpPr>
        <p:spPr>
          <a:xfrm>
            <a:off x="262980" y="1382287"/>
            <a:ext cx="103481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Another great model to try when there is trend and seasonality is the prophet model. Unlike the other models, it doesn’t have much assumptions as it is a curve fitting model.</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7" name="Picture 6">
            <a:extLst>
              <a:ext uri="{FF2B5EF4-FFF2-40B4-BE49-F238E27FC236}">
                <a16:creationId xmlns:a16="http://schemas.microsoft.com/office/drawing/2014/main" id="{AE8F11F2-7138-4A11-9AB9-317DEEE93F41}"/>
              </a:ext>
            </a:extLst>
          </p:cNvPr>
          <p:cNvPicPr>
            <a:picLocks noChangeAspect="1"/>
          </p:cNvPicPr>
          <p:nvPr/>
        </p:nvPicPr>
        <p:blipFill>
          <a:blip r:embed="rId3"/>
          <a:stretch>
            <a:fillRect/>
          </a:stretch>
        </p:blipFill>
        <p:spPr>
          <a:xfrm>
            <a:off x="485817" y="3353552"/>
            <a:ext cx="4119294" cy="2547544"/>
          </a:xfrm>
          <a:prstGeom prst="rect">
            <a:avLst/>
          </a:prstGeom>
        </p:spPr>
      </p:pic>
      <p:pic>
        <p:nvPicPr>
          <p:cNvPr id="8" name="Picture 7">
            <a:extLst>
              <a:ext uri="{FF2B5EF4-FFF2-40B4-BE49-F238E27FC236}">
                <a16:creationId xmlns:a16="http://schemas.microsoft.com/office/drawing/2014/main" id="{FBD22A1B-8E80-47EA-AD95-8AB71E15CBB1}"/>
              </a:ext>
            </a:extLst>
          </p:cNvPr>
          <p:cNvPicPr>
            <a:picLocks noChangeAspect="1"/>
          </p:cNvPicPr>
          <p:nvPr/>
        </p:nvPicPr>
        <p:blipFill>
          <a:blip r:embed="rId4"/>
          <a:stretch>
            <a:fillRect/>
          </a:stretch>
        </p:blipFill>
        <p:spPr>
          <a:xfrm>
            <a:off x="4953740" y="3476923"/>
            <a:ext cx="3231976" cy="1998790"/>
          </a:xfrm>
          <a:prstGeom prst="rect">
            <a:avLst/>
          </a:prstGeom>
        </p:spPr>
      </p:pic>
      <p:pic>
        <p:nvPicPr>
          <p:cNvPr id="11" name="Picture 10">
            <a:extLst>
              <a:ext uri="{FF2B5EF4-FFF2-40B4-BE49-F238E27FC236}">
                <a16:creationId xmlns:a16="http://schemas.microsoft.com/office/drawing/2014/main" id="{2463B5CE-86A1-422D-B15C-18D5EC054D2B}"/>
              </a:ext>
            </a:extLst>
          </p:cNvPr>
          <p:cNvPicPr>
            <a:picLocks noChangeAspect="1"/>
          </p:cNvPicPr>
          <p:nvPr/>
        </p:nvPicPr>
        <p:blipFill>
          <a:blip r:embed="rId5"/>
          <a:stretch>
            <a:fillRect/>
          </a:stretch>
        </p:blipFill>
        <p:spPr>
          <a:xfrm>
            <a:off x="8185716" y="3831569"/>
            <a:ext cx="3929302" cy="1033394"/>
          </a:xfrm>
          <a:prstGeom prst="rect">
            <a:avLst/>
          </a:prstGeom>
        </p:spPr>
      </p:pic>
    </p:spTree>
    <p:extLst>
      <p:ext uri="{BB962C8B-B14F-4D97-AF65-F5344CB8AC3E}">
        <p14:creationId xmlns:p14="http://schemas.microsoft.com/office/powerpoint/2010/main" val="733642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7: Prophet</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still has the best RMSE and MAE scores, but Prophet model has the 3</a:t>
            </a:r>
            <a:r>
              <a:rPr lang="en-US" sz="1800" baseline="30000" dirty="0">
                <a:latin typeface="Calibri"/>
              </a:rPr>
              <a:t>rd</a:t>
            </a:r>
            <a:r>
              <a:rPr lang="en-US" sz="1800" dirty="0">
                <a:latin typeface="Calibri"/>
              </a:rPr>
              <a:t> best accuracy.</a:t>
            </a:r>
          </a:p>
        </p:txBody>
      </p:sp>
      <p:pic>
        <p:nvPicPr>
          <p:cNvPr id="6" name="Picture 5">
            <a:extLst>
              <a:ext uri="{FF2B5EF4-FFF2-40B4-BE49-F238E27FC236}">
                <a16:creationId xmlns:a16="http://schemas.microsoft.com/office/drawing/2014/main" id="{1BECA092-6A21-4BDC-88E7-34BCBD814949}"/>
              </a:ext>
            </a:extLst>
          </p:cNvPr>
          <p:cNvPicPr>
            <a:picLocks noChangeAspect="1"/>
          </p:cNvPicPr>
          <p:nvPr/>
        </p:nvPicPr>
        <p:blipFill>
          <a:blip r:embed="rId3"/>
          <a:stretch>
            <a:fillRect/>
          </a:stretch>
        </p:blipFill>
        <p:spPr>
          <a:xfrm>
            <a:off x="96000" y="2280849"/>
            <a:ext cx="5510006" cy="3402210"/>
          </a:xfrm>
          <a:prstGeom prst="rect">
            <a:avLst/>
          </a:prstGeom>
        </p:spPr>
      </p:pic>
      <p:pic>
        <p:nvPicPr>
          <p:cNvPr id="10" name="Picture 9">
            <a:extLst>
              <a:ext uri="{FF2B5EF4-FFF2-40B4-BE49-F238E27FC236}">
                <a16:creationId xmlns:a16="http://schemas.microsoft.com/office/drawing/2014/main" id="{C08366B1-28CB-4993-8DB6-682DB8F8EEBB}"/>
              </a:ext>
            </a:extLst>
          </p:cNvPr>
          <p:cNvPicPr>
            <a:picLocks noChangeAspect="1"/>
          </p:cNvPicPr>
          <p:nvPr/>
        </p:nvPicPr>
        <p:blipFill>
          <a:blip r:embed="rId4"/>
          <a:stretch>
            <a:fillRect/>
          </a:stretch>
        </p:blipFill>
        <p:spPr>
          <a:xfrm>
            <a:off x="7710921" y="1710430"/>
            <a:ext cx="3177344" cy="1335928"/>
          </a:xfrm>
          <a:prstGeom prst="rect">
            <a:avLst/>
          </a:prstGeom>
        </p:spPr>
      </p:pic>
      <p:pic>
        <p:nvPicPr>
          <p:cNvPr id="12" name="Picture 11">
            <a:extLst>
              <a:ext uri="{FF2B5EF4-FFF2-40B4-BE49-F238E27FC236}">
                <a16:creationId xmlns:a16="http://schemas.microsoft.com/office/drawing/2014/main" id="{65190BF3-760D-477A-8270-B547E7EB16C2}"/>
              </a:ext>
            </a:extLst>
          </p:cNvPr>
          <p:cNvPicPr>
            <a:picLocks noChangeAspect="1"/>
          </p:cNvPicPr>
          <p:nvPr/>
        </p:nvPicPr>
        <p:blipFill>
          <a:blip r:embed="rId5"/>
          <a:stretch>
            <a:fillRect/>
          </a:stretch>
        </p:blipFill>
        <p:spPr>
          <a:xfrm>
            <a:off x="5387826" y="2885242"/>
            <a:ext cx="4646190" cy="2868838"/>
          </a:xfrm>
          <a:prstGeom prst="rect">
            <a:avLst/>
          </a:prstGeom>
        </p:spPr>
      </p:pic>
    </p:spTree>
    <p:extLst>
      <p:ext uri="{BB962C8B-B14F-4D97-AF65-F5344CB8AC3E}">
        <p14:creationId xmlns:p14="http://schemas.microsoft.com/office/powerpoint/2010/main" val="339084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2</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555978" y="285655"/>
            <a:ext cx="9785226" cy="867266"/>
          </a:xfrm>
          <a:prstGeom prst="rect">
            <a:avLst/>
          </a:prstGeom>
          <a:noFill/>
          <a:ln>
            <a:noFill/>
          </a:ln>
        </p:spPr>
        <p:txBody>
          <a:bodyPr spcFirstLastPara="1" wrap="square" lIns="91425" tIns="45700" rIns="91425" bIns="45700" anchor="b" anchorCtr="0">
            <a:noAutofit/>
          </a:bodyPr>
          <a:lstStyle/>
          <a:p>
            <a:pPr>
              <a:lnSpc>
                <a:spcPct val="90000"/>
              </a:lnSpc>
              <a:buClr>
                <a:schemeClr val="lt1"/>
              </a:buClr>
              <a:buSzPts val="6600"/>
            </a:pPr>
            <a:r>
              <a:rPr lang="en-US" sz="6000" dirty="0">
                <a:solidFill>
                  <a:schemeClr val="tx1"/>
                </a:solidFill>
              </a:rPr>
              <a:t>Consumer Price Index (CPI)</a:t>
            </a:r>
          </a:p>
        </p:txBody>
      </p:sp>
      <p:pic>
        <p:nvPicPr>
          <p:cNvPr id="2" name="Picture 1">
            <a:extLst>
              <a:ext uri="{FF2B5EF4-FFF2-40B4-BE49-F238E27FC236}">
                <a16:creationId xmlns:a16="http://schemas.microsoft.com/office/drawing/2014/main" id="{81944994-5E71-061A-F378-FE21894C5B81}"/>
              </a:ext>
            </a:extLst>
          </p:cNvPr>
          <p:cNvPicPr>
            <a:picLocks noChangeAspect="1"/>
          </p:cNvPicPr>
          <p:nvPr/>
        </p:nvPicPr>
        <p:blipFill>
          <a:blip r:embed="rId3"/>
          <a:stretch>
            <a:fillRect/>
          </a:stretch>
        </p:blipFill>
        <p:spPr>
          <a:xfrm>
            <a:off x="5696777" y="1592564"/>
            <a:ext cx="6410381" cy="3354766"/>
          </a:xfrm>
          <a:prstGeom prst="rect">
            <a:avLst/>
          </a:prstGeom>
        </p:spPr>
      </p:pic>
      <p:sp>
        <p:nvSpPr>
          <p:cNvPr id="4" name="TextBox 3">
            <a:extLst>
              <a:ext uri="{FF2B5EF4-FFF2-40B4-BE49-F238E27FC236}">
                <a16:creationId xmlns:a16="http://schemas.microsoft.com/office/drawing/2014/main" id="{9648BB48-DEFE-4511-AE25-E002B4811E77}"/>
              </a:ext>
            </a:extLst>
          </p:cNvPr>
          <p:cNvSpPr txBox="1"/>
          <p:nvPr/>
        </p:nvSpPr>
        <p:spPr>
          <a:xfrm>
            <a:off x="239169" y="1618405"/>
            <a:ext cx="55597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Definition</a:t>
            </a:r>
          </a:p>
          <a:p>
            <a:pPr marL="285750" indent="-285750">
              <a:buChar char="•"/>
            </a:pPr>
            <a:r>
              <a:rPr lang="en-US" sz="1800" dirty="0">
                <a:latin typeface="Calibri"/>
              </a:rPr>
              <a:t>The CPI is a measure of the prices of a basket of goods and services that are typically purchased by consumers.</a:t>
            </a:r>
          </a:p>
          <a:p>
            <a:pPr marL="285750" indent="-285750">
              <a:buChar char="•"/>
            </a:pPr>
            <a:endParaRPr lang="en-US" sz="1800" dirty="0">
              <a:latin typeface="Calibri"/>
            </a:endParaRPr>
          </a:p>
          <a:p>
            <a:r>
              <a:rPr lang="en-US" sz="1800" dirty="0">
                <a:latin typeface="Calibri"/>
              </a:rPr>
              <a:t>Importance of Forecasting CPI</a:t>
            </a:r>
          </a:p>
          <a:p>
            <a:pPr marL="285750" indent="-285750">
              <a:buChar char="•"/>
            </a:pPr>
            <a:r>
              <a:rPr lang="en-US" sz="1800" dirty="0">
                <a:latin typeface="Calibri"/>
              </a:rPr>
              <a:t>Crucial for understanding and managing inflation</a:t>
            </a:r>
          </a:p>
          <a:p>
            <a:pPr marL="285750" indent="-285750">
              <a:buChar char="•"/>
            </a:pPr>
            <a:r>
              <a:rPr lang="en-US" sz="1800" dirty="0">
                <a:latin typeface="Calibri"/>
              </a:rPr>
              <a:t>Informs economic policies </a:t>
            </a:r>
          </a:p>
          <a:p>
            <a:pPr marL="285750" indent="-285750">
              <a:buChar char="•"/>
            </a:pPr>
            <a:r>
              <a:rPr lang="en-US" sz="1800" dirty="0">
                <a:latin typeface="Calibri"/>
              </a:rPr>
              <a:t>Facilitates wage adjustments</a:t>
            </a:r>
          </a:p>
          <a:p>
            <a:pPr marL="285750" indent="-285750">
              <a:buChar char="•"/>
            </a:pPr>
            <a:r>
              <a:rPr lang="en-US" sz="1800" dirty="0">
                <a:latin typeface="Calibri"/>
              </a:rPr>
              <a:t>Affects investment decisions, </a:t>
            </a:r>
          </a:p>
          <a:p>
            <a:pPr marL="285750" indent="-285750">
              <a:buChar char="•"/>
            </a:pPr>
            <a:r>
              <a:rPr lang="en-US" sz="1800" dirty="0">
                <a:latin typeface="Calibri"/>
              </a:rPr>
              <a:t>Indicator of the economy's and its participants' stability and well-being.</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a:solidFill>
                  <a:schemeClr val="tx1"/>
                </a:solidFill>
              </a:rPr>
              <a:t>Model Comparison</a:t>
            </a:r>
          </a:p>
        </p:txBody>
      </p:sp>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a:xfrm>
            <a:off x="8299323" y="5545222"/>
            <a:ext cx="2846832" cy="365125"/>
          </a:xfrm>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7" name="Rectangle 6">
            <a:extLst>
              <a:ext uri="{FF2B5EF4-FFF2-40B4-BE49-F238E27FC236}">
                <a16:creationId xmlns:a16="http://schemas.microsoft.com/office/drawing/2014/main" id="{92808CFF-6CC0-5519-7F92-43C80549B5DA}"/>
              </a:ext>
            </a:extLst>
          </p:cNvPr>
          <p:cNvSpPr/>
          <p:nvPr/>
        </p:nvSpPr>
        <p:spPr>
          <a:xfrm>
            <a:off x="10022586" y="5679003"/>
            <a:ext cx="1041654" cy="27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2D61B1-1426-3016-9848-96191EB9F581}"/>
              </a:ext>
            </a:extLst>
          </p:cNvPr>
          <p:cNvSpPr/>
          <p:nvPr/>
        </p:nvSpPr>
        <p:spPr>
          <a:xfrm rot="5400000">
            <a:off x="10490338" y="4934505"/>
            <a:ext cx="1450754" cy="31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9932EB0-B21D-36BB-BB2B-CEA98B11B176}"/>
              </a:ext>
            </a:extLst>
          </p:cNvPr>
          <p:cNvSpPr txBox="1"/>
          <p:nvPr/>
        </p:nvSpPr>
        <p:spPr>
          <a:xfrm>
            <a:off x="488433" y="1535478"/>
            <a:ext cx="1055981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800" dirty="0">
                <a:latin typeface="Calibri"/>
                <a:cs typeface="Calibri"/>
              </a:rPr>
              <a:t>I created 7 models in total: 2 ARIMA models, 1 ARFIMA model, 1 Holts-Winter model, 1 ARIMA-GARCH model, 1 SARIMA-GARCH model and a Prophet model. Holts-Winter had the best accuracy score looking at the RMSE and MAE scores and the forecast was decent enough. </a:t>
            </a:r>
            <a:r>
              <a:rPr lang="en-US" sz="1800" b="1" dirty="0">
                <a:latin typeface="Calibri"/>
                <a:cs typeface="Calibri"/>
              </a:rPr>
              <a:t>However, I pick the SARIMA-GARCH model as my final model because its accuracy is close to Holts-Winter and it is better at handling the heteroskedasticity issue.</a:t>
            </a:r>
          </a:p>
          <a:p>
            <a:pPr marL="285750" indent="-285750">
              <a:buFont typeface="Arial" panose="020B0604020202020204" pitchFamily="34" charset="0"/>
              <a:buChar char="•"/>
            </a:pPr>
            <a:endParaRPr lang="en-US" sz="1800" dirty="0">
              <a:latin typeface="Calibri"/>
              <a:cs typeface="Calibri"/>
            </a:endParaRPr>
          </a:p>
          <a:p>
            <a:pPr marL="285750" indent="-285750">
              <a:buFont typeface="Arial" panose="020B0604020202020204" pitchFamily="34" charset="0"/>
              <a:buChar char="•"/>
            </a:pPr>
            <a:r>
              <a:rPr lang="en-US" sz="1800" dirty="0">
                <a:latin typeface="Calibri"/>
                <a:cs typeface="Calibri"/>
              </a:rPr>
              <a:t>The timeseries data was differenced to meet stationary and autocorrelation assumption for ARIMA and ARFIMA models. However, all 7 models violated the normality and homoscedastic test. </a:t>
            </a:r>
          </a:p>
          <a:p>
            <a:pPr marL="285750" indent="-285750">
              <a:buFont typeface="Arial" panose="020B0604020202020204" pitchFamily="34" charset="0"/>
              <a:buChar char="•"/>
            </a:pPr>
            <a:endParaRPr lang="en-US" sz="1800" dirty="0">
              <a:latin typeface="Calibri"/>
              <a:cs typeface="Calibri"/>
            </a:endParaRPr>
          </a:p>
          <a:p>
            <a:pPr marL="285750" indent="-285750">
              <a:buFont typeface="Arial" panose="020B0604020202020204" pitchFamily="34" charset="0"/>
              <a:buChar char="•"/>
            </a:pPr>
            <a:r>
              <a:rPr lang="en-US" sz="1800" dirty="0">
                <a:latin typeface="Calibri"/>
                <a:cs typeface="Calibri"/>
              </a:rPr>
              <a:t>Due to time constraints, I couldn't fix the normality and homoscedastic issue. In future work, I would have like to try more GARCH models, which are good at handling heteroskedasticity. I would also further fine-tune my other models. I would have also liked to bring in another variable such as interest rate and use dynamic regression and BSTS.</a:t>
            </a:r>
          </a:p>
        </p:txBody>
      </p:sp>
    </p:spTree>
    <p:extLst>
      <p:ext uri="{BB962C8B-B14F-4D97-AF65-F5344CB8AC3E}">
        <p14:creationId xmlns:p14="http://schemas.microsoft.com/office/powerpoint/2010/main" val="149072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a:xfrm>
            <a:off x="838200" y="332692"/>
            <a:ext cx="9860280" cy="867266"/>
          </a:xfrm>
        </p:spPr>
        <p:txBody>
          <a:bodyPr/>
          <a:lstStyle/>
          <a:p>
            <a:r>
              <a:rPr lang="en-US" sz="6000">
                <a:solidFill>
                  <a:schemeClr val="tx1"/>
                </a:solidFill>
              </a:rPr>
              <a:t>Limitations and Future Work</a:t>
            </a:r>
          </a:p>
        </p:txBody>
      </p:sp>
      <p:sp>
        <p:nvSpPr>
          <p:cNvPr id="4" name="TextBox 3">
            <a:extLst>
              <a:ext uri="{FF2B5EF4-FFF2-40B4-BE49-F238E27FC236}">
                <a16:creationId xmlns:a16="http://schemas.microsoft.com/office/drawing/2014/main" id="{EDDE4D47-E406-3A3F-1347-6C012EFE6F6B}"/>
              </a:ext>
            </a:extLst>
          </p:cNvPr>
          <p:cNvSpPr txBox="1"/>
          <p:nvPr/>
        </p:nvSpPr>
        <p:spPr>
          <a:xfrm>
            <a:off x="488433" y="1535478"/>
            <a:ext cx="1055981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1800" dirty="0">
                <a:latin typeface="Calibri"/>
                <a:ea typeface="Calibri" panose="020F0502020204030204" pitchFamily="34" charset="0"/>
                <a:cs typeface="Calibri"/>
              </a:rPr>
              <a:t>Due to time constraints, I couldn't fix homoscedastic violation. In future work, I would try more GARCH models, which are good at handling heteroskedasticity</a:t>
            </a:r>
          </a:p>
          <a:p>
            <a:pPr marL="342900" indent="-342900">
              <a:buAutoNum type="arabicParenR"/>
            </a:pPr>
            <a:endParaRPr lang="en-US" sz="1800" dirty="0">
              <a:latin typeface="Calibri"/>
              <a:ea typeface="Calibri" panose="020F0502020204030204" pitchFamily="34" charset="0"/>
              <a:cs typeface="Calibri"/>
            </a:endParaRPr>
          </a:p>
          <a:p>
            <a:pPr marL="342900" indent="-342900">
              <a:buAutoNum type="arabicParenR"/>
            </a:pPr>
            <a:r>
              <a:rPr lang="en-US" sz="1800" dirty="0">
                <a:latin typeface="Calibri"/>
                <a:ea typeface="Calibri" panose="020F0502020204030204" pitchFamily="34" charset="0"/>
                <a:cs typeface="Calibri"/>
              </a:rPr>
              <a:t>I would have also liked to bring in another variable, such as interest rate to use BSTS and dynamic regression</a:t>
            </a:r>
          </a:p>
          <a:p>
            <a:endParaRPr lang="en-US" sz="1800" dirty="0">
              <a:latin typeface="Calibri"/>
              <a:cs typeface="Calibri"/>
            </a:endParaRPr>
          </a:p>
          <a:p>
            <a:r>
              <a:rPr lang="en-US" sz="1800" dirty="0">
                <a:latin typeface="Calibri"/>
                <a:cs typeface="Calibri"/>
              </a:rPr>
              <a:t>3)  Tuning the 7 models I used might also greatly improve the forecast</a:t>
            </a:r>
          </a:p>
        </p:txBody>
      </p:sp>
    </p:spTree>
    <p:extLst>
      <p:ext uri="{BB962C8B-B14F-4D97-AF65-F5344CB8AC3E}">
        <p14:creationId xmlns:p14="http://schemas.microsoft.com/office/powerpoint/2010/main" val="1803257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p:txBody>
          <a:bodyPr/>
          <a:lstStyle/>
          <a:p>
            <a:r>
              <a:rPr lang="en-US" sz="6000" dirty="0">
                <a:solidFill>
                  <a:schemeClr val="tx1"/>
                </a:solidFill>
              </a:rPr>
              <a:t>Thank you</a:t>
            </a:r>
          </a:p>
        </p:txBody>
      </p:sp>
      <p:sp>
        <p:nvSpPr>
          <p:cNvPr id="3" name="TextBox 2">
            <a:extLst>
              <a:ext uri="{FF2B5EF4-FFF2-40B4-BE49-F238E27FC236}">
                <a16:creationId xmlns:a16="http://schemas.microsoft.com/office/drawing/2014/main" id="{31F4967A-A701-1181-7A98-71106DB3909E}"/>
              </a:ext>
            </a:extLst>
          </p:cNvPr>
          <p:cNvSpPr txBox="1"/>
          <p:nvPr/>
        </p:nvSpPr>
        <p:spPr>
          <a:xfrm>
            <a:off x="1027289" y="2549031"/>
            <a:ext cx="917786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References</a:t>
            </a:r>
          </a:p>
          <a:p>
            <a:endParaRPr lang="en-US" dirty="0"/>
          </a:p>
          <a:p>
            <a:r>
              <a:rPr lang="en-US" dirty="0">
                <a:hlinkClick r:id="rId3"/>
              </a:rPr>
              <a:t>https://www.currencytransfer.com/blog/expert-analysis/inflation-impact-on-the-economy</a:t>
            </a:r>
            <a:endParaRPr lang="en-US" dirty="0"/>
          </a:p>
          <a:p>
            <a:endParaRPr lang="en-US" dirty="0">
              <a:hlinkClick r:id="rId4"/>
            </a:endParaRPr>
          </a:p>
          <a:p>
            <a:r>
              <a:rPr lang="en-US" dirty="0">
                <a:hlinkClick r:id="rId4"/>
              </a:rPr>
              <a:t>https://capital.com/inflation-definition</a:t>
            </a:r>
            <a:endParaRPr lang="en-US" dirty="0"/>
          </a:p>
          <a:p>
            <a:endParaRPr lang="en-US" sz="1400" dirty="0">
              <a:latin typeface="Calibri" panose="020F0502020204030204" pitchFamily="34" charset="0"/>
              <a:cs typeface="Calibri" panose="020F0502020204030204" pitchFamily="34" charset="0"/>
              <a:hlinkClick r:id="rId5"/>
            </a:endParaRPr>
          </a:p>
          <a:p>
            <a:r>
              <a:rPr lang="en-US" sz="1400" dirty="0">
                <a:latin typeface="Calibri" panose="020F0502020204030204" pitchFamily="34" charset="0"/>
                <a:cs typeface="Calibri" panose="020F0502020204030204" pitchFamily="34" charset="0"/>
                <a:hlinkClick r:id="rId5"/>
              </a:rPr>
              <a:t>https://www.kaggle.com/datasets/varpit94/us-inflation-data-updated-till-may-2021</a:t>
            </a:r>
            <a:endParaRPr lang="en-US" sz="1400" dirty="0">
              <a:latin typeface="Calibri" panose="020F0502020204030204" pitchFamily="34" charset="0"/>
              <a:cs typeface="Calibri" panose="020F0502020204030204" pitchFamily="34" charset="0"/>
            </a:endParaRPr>
          </a:p>
          <a:p>
            <a:endParaRPr lang="en-US" dirty="0"/>
          </a:p>
          <a:p>
            <a:endParaRPr lang="en-US" dirty="0"/>
          </a:p>
        </p:txBody>
      </p:sp>
      <p:sp>
        <p:nvSpPr>
          <p:cNvPr id="4" name="TextBox 3">
            <a:extLst>
              <a:ext uri="{FF2B5EF4-FFF2-40B4-BE49-F238E27FC236}">
                <a16:creationId xmlns:a16="http://schemas.microsoft.com/office/drawing/2014/main" id="{0EA91804-A273-976A-21BA-1FD2BC8099AE}"/>
              </a:ext>
            </a:extLst>
          </p:cNvPr>
          <p:cNvSpPr txBox="1"/>
          <p:nvPr/>
        </p:nvSpPr>
        <p:spPr>
          <a:xfrm>
            <a:off x="1027289" y="1551303"/>
            <a:ext cx="9177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Check it out on GitHub!</a:t>
            </a:r>
          </a:p>
          <a:p>
            <a:r>
              <a:rPr lang="en-US" sz="1800" dirty="0">
                <a:latin typeface="Calibri" panose="020F0502020204030204" pitchFamily="34" charset="0"/>
                <a:ea typeface="Calibri" panose="020F0502020204030204" pitchFamily="34" charset="0"/>
                <a:cs typeface="Calibri" panose="020F0502020204030204" pitchFamily="34" charset="0"/>
                <a:hlinkClick r:id="rId6"/>
              </a:rPr>
              <a:t>https://github.com/rajbhanb/TimeSeriesClass/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64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3</a:t>
            </a:fld>
            <a:endParaRPr sz="1200">
              <a:solidFill>
                <a:srgbClr val="FFFFFF"/>
              </a:solidFill>
              <a:latin typeface="Calibri"/>
              <a:ea typeface="Calibri"/>
              <a:cs typeface="Calibri"/>
              <a:sym typeface="Calibri"/>
            </a:endParaRPr>
          </a:p>
        </p:txBody>
      </p:sp>
      <p:sp>
        <p:nvSpPr>
          <p:cNvPr id="3" name="Google Shape;46;p3">
            <a:extLst>
              <a:ext uri="{FF2B5EF4-FFF2-40B4-BE49-F238E27FC236}">
                <a16:creationId xmlns:a16="http://schemas.microsoft.com/office/drawing/2014/main" id="{243B8F3E-8237-D684-E7F8-9FB3CE616883}"/>
              </a:ext>
            </a:extLst>
          </p:cNvPr>
          <p:cNvSpPr txBox="1">
            <a:spLocks/>
          </p:cNvSpPr>
          <p:nvPr/>
        </p:nvSpPr>
        <p:spPr>
          <a:xfrm>
            <a:off x="555978" y="285655"/>
            <a:ext cx="8421510" cy="86726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pPr>
            <a:r>
              <a:rPr lang="en-US" sz="6000">
                <a:solidFill>
                  <a:schemeClr val="tx1"/>
                </a:solidFill>
              </a:rPr>
              <a:t>Problem Statement</a:t>
            </a:r>
            <a:endParaRPr lang="en-US" sz="6000"/>
          </a:p>
        </p:txBody>
      </p:sp>
      <p:sp>
        <p:nvSpPr>
          <p:cNvPr id="4" name="TextBox 3">
            <a:extLst>
              <a:ext uri="{FF2B5EF4-FFF2-40B4-BE49-F238E27FC236}">
                <a16:creationId xmlns:a16="http://schemas.microsoft.com/office/drawing/2014/main" id="{53A63204-BCF3-04B7-FD77-A442BA2F44F8}"/>
              </a:ext>
            </a:extLst>
          </p:cNvPr>
          <p:cNvSpPr txBox="1"/>
          <p:nvPr/>
        </p:nvSpPr>
        <p:spPr>
          <a:xfrm>
            <a:off x="587962" y="1458147"/>
            <a:ext cx="5559777"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Goal </a:t>
            </a:r>
          </a:p>
          <a:p>
            <a:pPr marL="285750" indent="-285750">
              <a:buChar char="•"/>
            </a:pPr>
            <a:r>
              <a:rPr lang="en-US" sz="1800" dirty="0">
                <a:latin typeface="Calibri"/>
              </a:rPr>
              <a:t>Predict the US (CPI) from Jan 2021 to July 2021</a:t>
            </a:r>
          </a:p>
          <a:p>
            <a:endParaRPr lang="en-US" sz="1800" dirty="0">
              <a:latin typeface="Calibri"/>
            </a:endParaRPr>
          </a:p>
          <a:p>
            <a:r>
              <a:rPr lang="en-US" sz="1800" dirty="0">
                <a:latin typeface="Calibri"/>
              </a:rPr>
              <a:t>Problem</a:t>
            </a:r>
          </a:p>
          <a:p>
            <a:pPr marL="285750" indent="-285750">
              <a:buChar char="•"/>
            </a:pPr>
            <a:r>
              <a:rPr lang="en-US" sz="1800" dirty="0">
                <a:latin typeface="Calibri"/>
              </a:rPr>
              <a:t>Basket of goods and services constantly changing, as new products are introduced and old products are discontinued making it difficult to accurately predict the CPI</a:t>
            </a:r>
          </a:p>
          <a:p>
            <a:pPr marL="285750" indent="-285750">
              <a:buChar char="•"/>
            </a:pPr>
            <a:r>
              <a:rPr lang="en-US" sz="1800" dirty="0">
                <a:latin typeface="Calibri"/>
              </a:rPr>
              <a:t>CPI is also affected by various factors, including economic growth, interest rates, and government policies. These factors can change rapidly, making it difficult to predict how they will affect the CPI.</a:t>
            </a:r>
          </a:p>
          <a:p>
            <a:pPr algn="l"/>
            <a:endParaRPr lang="en-US" sz="1600" dirty="0"/>
          </a:p>
        </p:txBody>
      </p:sp>
      <p:pic>
        <p:nvPicPr>
          <p:cNvPr id="1028" name="Picture 4" descr="What Is Inflation: Definition and Meaning | Capital.com | Capital.com">
            <a:extLst>
              <a:ext uri="{FF2B5EF4-FFF2-40B4-BE49-F238E27FC236}">
                <a16:creationId xmlns:a16="http://schemas.microsoft.com/office/drawing/2014/main" id="{2560B35E-4D69-AEF8-8944-C243337C5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12" y="1759421"/>
            <a:ext cx="5730711" cy="335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7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4</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Data</a:t>
            </a:r>
            <a:endParaRPr sz="3200">
              <a:solidFill>
                <a:schemeClr val="tx1"/>
              </a:solidFill>
            </a:endParaRPr>
          </a:p>
        </p:txBody>
      </p:sp>
      <p:sp>
        <p:nvSpPr>
          <p:cNvPr id="2" name="TextBox 1">
            <a:extLst>
              <a:ext uri="{FF2B5EF4-FFF2-40B4-BE49-F238E27FC236}">
                <a16:creationId xmlns:a16="http://schemas.microsoft.com/office/drawing/2014/main" id="{FD2E6763-18F4-5593-CC34-CAE69E01D03E}"/>
              </a:ext>
            </a:extLst>
          </p:cNvPr>
          <p:cNvSpPr txBox="1"/>
          <p:nvPr/>
        </p:nvSpPr>
        <p:spPr>
          <a:xfrm>
            <a:off x="470370" y="1674518"/>
            <a:ext cx="616420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The data was pulled from Kaggle</a:t>
            </a:r>
          </a:p>
          <a:p>
            <a:pPr marL="285750" indent="-285750">
              <a:buChar char="•"/>
            </a:pPr>
            <a:r>
              <a:rPr lang="en-US" sz="1800" dirty="0">
                <a:latin typeface="Calibri" panose="020F0502020204030204" pitchFamily="34" charset="0"/>
                <a:cs typeface="Calibri" panose="020F0502020204030204" pitchFamily="34" charset="0"/>
              </a:rPr>
              <a:t>The data contains the monthly US CPI from 1913 to July 2021</a:t>
            </a:r>
          </a:p>
          <a:p>
            <a:pPr marL="285750" indent="-285750">
              <a:buChar char="•"/>
            </a:pPr>
            <a:endParaRPr lang="en-US" sz="1800" dirty="0"/>
          </a:p>
          <a:p>
            <a:endParaRPr lang="en-US" sz="1800" dirty="0"/>
          </a:p>
          <a:p>
            <a:endParaRPr lang="en-US" sz="1800" dirty="0"/>
          </a:p>
        </p:txBody>
      </p:sp>
      <p:pic>
        <p:nvPicPr>
          <p:cNvPr id="3" name="Picture 3" descr="A picture containing cup, coffee, drink, tableware&#10;&#10;Description automatically generated">
            <a:extLst>
              <a:ext uri="{FF2B5EF4-FFF2-40B4-BE49-F238E27FC236}">
                <a16:creationId xmlns:a16="http://schemas.microsoft.com/office/drawing/2014/main" id="{46863502-F87D-BEA2-E2C1-EAC3550AD2E9}"/>
              </a:ext>
            </a:extLst>
          </p:cNvPr>
          <p:cNvPicPr>
            <a:picLocks noChangeAspect="1"/>
          </p:cNvPicPr>
          <p:nvPr/>
        </p:nvPicPr>
        <p:blipFill>
          <a:blip r:embed="rId3"/>
          <a:stretch>
            <a:fillRect/>
          </a:stretch>
        </p:blipFill>
        <p:spPr>
          <a:xfrm>
            <a:off x="7914746" y="1774061"/>
            <a:ext cx="1781175" cy="2162175"/>
          </a:xfrm>
          <a:prstGeom prst="rect">
            <a:avLst/>
          </a:prstGeom>
        </p:spPr>
      </p:pic>
    </p:spTree>
    <p:extLst>
      <p:ext uri="{BB962C8B-B14F-4D97-AF65-F5344CB8AC3E}">
        <p14:creationId xmlns:p14="http://schemas.microsoft.com/office/powerpoint/2010/main" val="9136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sp>
        <p:nvSpPr>
          <p:cNvPr id="4" name="TextBox 3">
            <a:extLst>
              <a:ext uri="{FF2B5EF4-FFF2-40B4-BE49-F238E27FC236}">
                <a16:creationId xmlns:a16="http://schemas.microsoft.com/office/drawing/2014/main" id="{B5903328-48E2-AC9A-24D1-2CCB55704E03}"/>
              </a:ext>
            </a:extLst>
          </p:cNvPr>
          <p:cNvSpPr txBox="1"/>
          <p:nvPr/>
        </p:nvSpPr>
        <p:spPr>
          <a:xfrm>
            <a:off x="434623" y="1516474"/>
            <a:ext cx="5574828"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Clear upward trend, especially starting from 1970</a:t>
            </a:r>
          </a:p>
          <a:p>
            <a:pPr marL="285750" indent="-285750">
              <a:buChar char="•"/>
            </a:pPr>
            <a:r>
              <a:rPr lang="en-US" sz="1800" kern="1200" dirty="0">
                <a:solidFill>
                  <a:schemeClr val="tx1"/>
                </a:solidFill>
                <a:latin typeface="Calibri"/>
                <a:ea typeface="+mn-ea"/>
                <a:cs typeface="Calibri"/>
              </a:rPr>
              <a:t>Seasonality doesn’t seem to be present, but it might be masked by the strong trend</a:t>
            </a:r>
          </a:p>
          <a:p>
            <a:endParaRPr lang="en-US" dirty="0"/>
          </a:p>
        </p:txBody>
      </p:sp>
      <p:pic>
        <p:nvPicPr>
          <p:cNvPr id="7" name="Picture 6">
            <a:extLst>
              <a:ext uri="{FF2B5EF4-FFF2-40B4-BE49-F238E27FC236}">
                <a16:creationId xmlns:a16="http://schemas.microsoft.com/office/drawing/2014/main" id="{AB18ABEF-498B-F437-B923-6B3D71C6960E}"/>
              </a:ext>
            </a:extLst>
          </p:cNvPr>
          <p:cNvPicPr>
            <a:picLocks noChangeAspect="1"/>
          </p:cNvPicPr>
          <p:nvPr/>
        </p:nvPicPr>
        <p:blipFill>
          <a:blip r:embed="rId3"/>
          <a:stretch>
            <a:fillRect/>
          </a:stretch>
        </p:blipFill>
        <p:spPr>
          <a:xfrm>
            <a:off x="6009451" y="1271420"/>
            <a:ext cx="5867908" cy="3619814"/>
          </a:xfrm>
          <a:prstGeom prst="rect">
            <a:avLst/>
          </a:prstGeom>
        </p:spPr>
      </p:pic>
      <p:pic>
        <p:nvPicPr>
          <p:cNvPr id="9" name="Picture 8">
            <a:extLst>
              <a:ext uri="{FF2B5EF4-FFF2-40B4-BE49-F238E27FC236}">
                <a16:creationId xmlns:a16="http://schemas.microsoft.com/office/drawing/2014/main" id="{ACBC6FE3-11D8-5D49-63D9-75839F995DDA}"/>
              </a:ext>
            </a:extLst>
          </p:cNvPr>
          <p:cNvPicPr>
            <a:picLocks noChangeAspect="1"/>
          </p:cNvPicPr>
          <p:nvPr/>
        </p:nvPicPr>
        <p:blipFill>
          <a:blip r:embed="rId4"/>
          <a:stretch>
            <a:fillRect/>
          </a:stretch>
        </p:blipFill>
        <p:spPr>
          <a:xfrm>
            <a:off x="699496" y="2932246"/>
            <a:ext cx="4667018" cy="2879005"/>
          </a:xfrm>
          <a:prstGeom prst="rect">
            <a:avLst/>
          </a:prstGeom>
        </p:spPr>
      </p:pic>
    </p:spTree>
    <p:extLst>
      <p:ext uri="{BB962C8B-B14F-4D97-AF65-F5344CB8AC3E}">
        <p14:creationId xmlns:p14="http://schemas.microsoft.com/office/powerpoint/2010/main" val="16828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pic>
        <p:nvPicPr>
          <p:cNvPr id="7" name="Picture 6">
            <a:extLst>
              <a:ext uri="{FF2B5EF4-FFF2-40B4-BE49-F238E27FC236}">
                <a16:creationId xmlns:a16="http://schemas.microsoft.com/office/drawing/2014/main" id="{3F616076-8E0B-ACCA-49AD-38F8852C5FFD}"/>
              </a:ext>
            </a:extLst>
          </p:cNvPr>
          <p:cNvPicPr>
            <a:picLocks noChangeAspect="1"/>
          </p:cNvPicPr>
          <p:nvPr/>
        </p:nvPicPr>
        <p:blipFill>
          <a:blip r:embed="rId3"/>
          <a:stretch>
            <a:fillRect/>
          </a:stretch>
        </p:blipFill>
        <p:spPr>
          <a:xfrm>
            <a:off x="5258734" y="1332847"/>
            <a:ext cx="4895544" cy="3019979"/>
          </a:xfrm>
          <a:prstGeom prst="rect">
            <a:avLst/>
          </a:prstGeom>
        </p:spPr>
      </p:pic>
      <p:pic>
        <p:nvPicPr>
          <p:cNvPr id="11" name="Picture 10">
            <a:extLst>
              <a:ext uri="{FF2B5EF4-FFF2-40B4-BE49-F238E27FC236}">
                <a16:creationId xmlns:a16="http://schemas.microsoft.com/office/drawing/2014/main" id="{BAFA60B0-B60A-24C9-37B2-B40D73DC3746}"/>
              </a:ext>
            </a:extLst>
          </p:cNvPr>
          <p:cNvPicPr>
            <a:picLocks noChangeAspect="1"/>
          </p:cNvPicPr>
          <p:nvPr/>
        </p:nvPicPr>
        <p:blipFill>
          <a:blip r:embed="rId4"/>
          <a:stretch>
            <a:fillRect/>
          </a:stretch>
        </p:blipFill>
        <p:spPr>
          <a:xfrm>
            <a:off x="268141" y="1475618"/>
            <a:ext cx="4406131" cy="2718068"/>
          </a:xfrm>
          <a:prstGeom prst="rect">
            <a:avLst/>
          </a:prstGeom>
        </p:spPr>
      </p:pic>
      <p:pic>
        <p:nvPicPr>
          <p:cNvPr id="13" name="Picture 12">
            <a:extLst>
              <a:ext uri="{FF2B5EF4-FFF2-40B4-BE49-F238E27FC236}">
                <a16:creationId xmlns:a16="http://schemas.microsoft.com/office/drawing/2014/main" id="{8B9E7586-1E51-28E0-0AEA-5F4311D98508}"/>
              </a:ext>
            </a:extLst>
          </p:cNvPr>
          <p:cNvPicPr>
            <a:picLocks noChangeAspect="1"/>
          </p:cNvPicPr>
          <p:nvPr/>
        </p:nvPicPr>
        <p:blipFill>
          <a:blip r:embed="rId5"/>
          <a:stretch>
            <a:fillRect/>
          </a:stretch>
        </p:blipFill>
        <p:spPr>
          <a:xfrm>
            <a:off x="5990598" y="4352826"/>
            <a:ext cx="6185146" cy="918205"/>
          </a:xfrm>
          <a:prstGeom prst="rect">
            <a:avLst/>
          </a:prstGeom>
        </p:spPr>
      </p:pic>
      <p:sp>
        <p:nvSpPr>
          <p:cNvPr id="14" name="TextBox 13">
            <a:extLst>
              <a:ext uri="{FF2B5EF4-FFF2-40B4-BE49-F238E27FC236}">
                <a16:creationId xmlns:a16="http://schemas.microsoft.com/office/drawing/2014/main" id="{4222DDFB-785D-09A7-983D-28733E54147A}"/>
              </a:ext>
            </a:extLst>
          </p:cNvPr>
          <p:cNvSpPr txBox="1"/>
          <p:nvPr/>
        </p:nvSpPr>
        <p:spPr>
          <a:xfrm>
            <a:off x="415770" y="4193686"/>
            <a:ext cx="557482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Both the quantitative and qualitative checks agree that there is autocorrelation</a:t>
            </a:r>
          </a:p>
          <a:p>
            <a:endParaRPr lang="en-US" dirty="0"/>
          </a:p>
        </p:txBody>
      </p:sp>
    </p:spTree>
    <p:extLst>
      <p:ext uri="{BB962C8B-B14F-4D97-AF65-F5344CB8AC3E}">
        <p14:creationId xmlns:p14="http://schemas.microsoft.com/office/powerpoint/2010/main" val="43466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a:lnSpc>
                <a:spcPct val="90000"/>
              </a:lnSpc>
              <a:buSzPts val="6600"/>
            </a:pPr>
            <a:r>
              <a:rPr lang="en-US" sz="6000">
                <a:solidFill>
                  <a:schemeClr val="tx1"/>
                </a:solidFill>
              </a:rPr>
              <a:t>Exploratory Data Analysis</a:t>
            </a:r>
            <a:endParaRPr lang="en-US" sz="3200">
              <a:solidFill>
                <a:schemeClr val="tx1"/>
              </a:solidFill>
            </a:endParaRPr>
          </a:p>
        </p:txBody>
      </p:sp>
      <p:pic>
        <p:nvPicPr>
          <p:cNvPr id="5" name="Picture 4">
            <a:extLst>
              <a:ext uri="{FF2B5EF4-FFF2-40B4-BE49-F238E27FC236}">
                <a16:creationId xmlns:a16="http://schemas.microsoft.com/office/drawing/2014/main" id="{EA718E20-67CB-9E26-EBC6-33215844F896}"/>
              </a:ext>
            </a:extLst>
          </p:cNvPr>
          <p:cNvPicPr>
            <a:picLocks noChangeAspect="1"/>
          </p:cNvPicPr>
          <p:nvPr/>
        </p:nvPicPr>
        <p:blipFill>
          <a:blip r:embed="rId3"/>
          <a:stretch>
            <a:fillRect/>
          </a:stretch>
        </p:blipFill>
        <p:spPr>
          <a:xfrm>
            <a:off x="0" y="1385237"/>
            <a:ext cx="4169736" cy="2572240"/>
          </a:xfrm>
          <a:prstGeom prst="rect">
            <a:avLst/>
          </a:prstGeom>
        </p:spPr>
      </p:pic>
      <p:pic>
        <p:nvPicPr>
          <p:cNvPr id="8" name="Picture 7">
            <a:extLst>
              <a:ext uri="{FF2B5EF4-FFF2-40B4-BE49-F238E27FC236}">
                <a16:creationId xmlns:a16="http://schemas.microsoft.com/office/drawing/2014/main" id="{5EBB6CC4-3A45-FCDB-F52B-81378D87A060}"/>
              </a:ext>
            </a:extLst>
          </p:cNvPr>
          <p:cNvPicPr>
            <a:picLocks noChangeAspect="1"/>
          </p:cNvPicPr>
          <p:nvPr/>
        </p:nvPicPr>
        <p:blipFill>
          <a:blip r:embed="rId4"/>
          <a:stretch>
            <a:fillRect/>
          </a:stretch>
        </p:blipFill>
        <p:spPr>
          <a:xfrm>
            <a:off x="4361857" y="1385237"/>
            <a:ext cx="4248743" cy="1066949"/>
          </a:xfrm>
          <a:prstGeom prst="rect">
            <a:avLst/>
          </a:prstGeom>
        </p:spPr>
      </p:pic>
      <p:sp>
        <p:nvSpPr>
          <p:cNvPr id="9" name="TextBox 8">
            <a:extLst>
              <a:ext uri="{FF2B5EF4-FFF2-40B4-BE49-F238E27FC236}">
                <a16:creationId xmlns:a16="http://schemas.microsoft.com/office/drawing/2014/main" id="{3483A6E8-CF51-39ED-B16F-AB6BF3305E54}"/>
              </a:ext>
            </a:extLst>
          </p:cNvPr>
          <p:cNvSpPr txBox="1"/>
          <p:nvPr/>
        </p:nvSpPr>
        <p:spPr>
          <a:xfrm>
            <a:off x="291260" y="3788793"/>
            <a:ext cx="616420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After differencing the timeseries with lag=1, PACF and ADF now suggest stationary. ADF suggest stationary, but KPSS disagrees, which implies a trend stationary time series</a:t>
            </a:r>
          </a:p>
          <a:p>
            <a:pPr marL="285750" indent="-285750">
              <a:buChar char="•"/>
            </a:pPr>
            <a:r>
              <a:rPr lang="en-US" sz="1800" dirty="0">
                <a:latin typeface="Calibri" panose="020F0502020204030204" pitchFamily="34" charset="0"/>
                <a:cs typeface="Calibri" panose="020F0502020204030204" pitchFamily="34" charset="0"/>
              </a:rPr>
              <a:t>We now see seasonality in differenced time series, which makes sense as prices of goods and services can exhibit seasonality. The seasonality may be more pronounced in the differenced data because the trend component has been removed</a:t>
            </a:r>
          </a:p>
          <a:p>
            <a:endParaRPr lang="en-US" sz="1800" dirty="0"/>
          </a:p>
          <a:p>
            <a:endParaRPr lang="en-US" sz="1800" dirty="0"/>
          </a:p>
        </p:txBody>
      </p:sp>
      <p:pic>
        <p:nvPicPr>
          <p:cNvPr id="10" name="Picture 9">
            <a:extLst>
              <a:ext uri="{FF2B5EF4-FFF2-40B4-BE49-F238E27FC236}">
                <a16:creationId xmlns:a16="http://schemas.microsoft.com/office/drawing/2014/main" id="{833679BA-61BF-8549-EA35-003E8068FC4C}"/>
              </a:ext>
            </a:extLst>
          </p:cNvPr>
          <p:cNvPicPr>
            <a:picLocks noChangeAspect="1"/>
          </p:cNvPicPr>
          <p:nvPr/>
        </p:nvPicPr>
        <p:blipFill>
          <a:blip r:embed="rId5"/>
          <a:stretch>
            <a:fillRect/>
          </a:stretch>
        </p:blipFill>
        <p:spPr>
          <a:xfrm>
            <a:off x="6725060" y="2367345"/>
            <a:ext cx="5377060" cy="3317018"/>
          </a:xfrm>
          <a:prstGeom prst="rect">
            <a:avLst/>
          </a:prstGeom>
        </p:spPr>
      </p:pic>
    </p:spTree>
    <p:extLst>
      <p:ext uri="{BB962C8B-B14F-4D97-AF65-F5344CB8AC3E}">
        <p14:creationId xmlns:p14="http://schemas.microsoft.com/office/powerpoint/2010/main" val="17868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FFC33-42C7-8111-95B9-5EE167716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Title 2">
            <a:extLst>
              <a:ext uri="{FF2B5EF4-FFF2-40B4-BE49-F238E27FC236}">
                <a16:creationId xmlns:a16="http://schemas.microsoft.com/office/drawing/2014/main" id="{2E1EF8F1-FCCE-B609-BB1E-B7D3F76BE0C2}"/>
              </a:ext>
            </a:extLst>
          </p:cNvPr>
          <p:cNvSpPr>
            <a:spLocks noGrp="1"/>
          </p:cNvSpPr>
          <p:nvPr>
            <p:ph type="title"/>
          </p:nvPr>
        </p:nvSpPr>
        <p:spPr>
          <a:xfrm>
            <a:off x="838199" y="332692"/>
            <a:ext cx="7772401" cy="867266"/>
          </a:xfrm>
        </p:spPr>
        <p:txBody>
          <a:bodyPr/>
          <a:lstStyle/>
          <a:p>
            <a:r>
              <a:rPr lang="en-US" sz="6000" dirty="0">
                <a:solidFill>
                  <a:schemeClr val="tx1"/>
                </a:solidFill>
              </a:rPr>
              <a:t>Model 1&amp;2: SARIMA</a:t>
            </a:r>
          </a:p>
        </p:txBody>
      </p:sp>
      <p:sp>
        <p:nvSpPr>
          <p:cNvPr id="5" name="TextBox 4">
            <a:extLst>
              <a:ext uri="{FF2B5EF4-FFF2-40B4-BE49-F238E27FC236}">
                <a16:creationId xmlns:a16="http://schemas.microsoft.com/office/drawing/2014/main" id="{B83BB100-6F22-B9A4-84D3-F6A7D67E6C7D}"/>
              </a:ext>
            </a:extLst>
          </p:cNvPr>
          <p:cNvSpPr txBox="1"/>
          <p:nvPr/>
        </p:nvSpPr>
        <p:spPr>
          <a:xfrm>
            <a:off x="414778" y="1310614"/>
            <a:ext cx="993511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SARIMA Model</a:t>
            </a:r>
          </a:p>
          <a:p>
            <a:pPr marL="285750" indent="-285750">
              <a:buFont typeface="Arial"/>
              <a:buChar char="•"/>
            </a:pPr>
            <a:r>
              <a:rPr lang="en-US" dirty="0"/>
              <a:t>SARIMA can be great if there TS has trend stationary and has a seasonal and trend component</a:t>
            </a:r>
          </a:p>
          <a:p>
            <a:pPr marL="285750" indent="-285750">
              <a:buFont typeface="Arial"/>
              <a:buChar char="•"/>
            </a:pPr>
            <a:r>
              <a:rPr lang="en-US" dirty="0"/>
              <a:t>Fitted two SARIMA models based on the best </a:t>
            </a:r>
            <a:r>
              <a:rPr lang="en-US" dirty="0" err="1"/>
              <a:t>AICc</a:t>
            </a:r>
            <a:r>
              <a:rPr lang="en-US" dirty="0"/>
              <a:t> and BIC score</a:t>
            </a:r>
          </a:p>
          <a:p>
            <a:endParaRPr lang="en-US" dirty="0"/>
          </a:p>
          <a:p>
            <a:r>
              <a:rPr lang="en-US" dirty="0"/>
              <a:t>Normality and Heteroscedasticity</a:t>
            </a:r>
          </a:p>
          <a:p>
            <a:pPr marL="285750" indent="-285750">
              <a:buChar char="•"/>
            </a:pPr>
            <a:r>
              <a:rPr lang="en-US" dirty="0"/>
              <a:t>Looking at residual plots , </a:t>
            </a:r>
            <a:r>
              <a:rPr lang="en-US" dirty="0" err="1"/>
              <a:t>McLeod.Li.test</a:t>
            </a:r>
            <a:r>
              <a:rPr lang="en-US" dirty="0"/>
              <a:t> and the Shapiro-Wilk test, both models violated normality and Homoscedastic assumptions. We already know that the </a:t>
            </a:r>
            <a:r>
              <a:rPr lang="en-US" dirty="0" err="1"/>
              <a:t>differenced_ts</a:t>
            </a:r>
            <a:r>
              <a:rPr lang="en-US" dirty="0"/>
              <a:t> is trend stationary</a:t>
            </a:r>
          </a:p>
        </p:txBody>
      </p:sp>
      <p:pic>
        <p:nvPicPr>
          <p:cNvPr id="4" name="Picture 3">
            <a:extLst>
              <a:ext uri="{FF2B5EF4-FFF2-40B4-BE49-F238E27FC236}">
                <a16:creationId xmlns:a16="http://schemas.microsoft.com/office/drawing/2014/main" id="{71D8F8B7-C058-B328-5AB3-B8E634FBE58F}"/>
              </a:ext>
            </a:extLst>
          </p:cNvPr>
          <p:cNvPicPr>
            <a:picLocks noChangeAspect="1"/>
          </p:cNvPicPr>
          <p:nvPr/>
        </p:nvPicPr>
        <p:blipFill>
          <a:blip r:embed="rId2"/>
          <a:stretch>
            <a:fillRect/>
          </a:stretch>
        </p:blipFill>
        <p:spPr>
          <a:xfrm>
            <a:off x="113120" y="2991522"/>
            <a:ext cx="4648847" cy="2867796"/>
          </a:xfrm>
          <a:prstGeom prst="rect">
            <a:avLst/>
          </a:prstGeom>
        </p:spPr>
      </p:pic>
      <p:pic>
        <p:nvPicPr>
          <p:cNvPr id="10" name="Picture 9">
            <a:extLst>
              <a:ext uri="{FF2B5EF4-FFF2-40B4-BE49-F238E27FC236}">
                <a16:creationId xmlns:a16="http://schemas.microsoft.com/office/drawing/2014/main" id="{F3992295-D17E-FCAE-D1D4-078D8AD88EA5}"/>
              </a:ext>
            </a:extLst>
          </p:cNvPr>
          <p:cNvPicPr>
            <a:picLocks noChangeAspect="1"/>
          </p:cNvPicPr>
          <p:nvPr/>
        </p:nvPicPr>
        <p:blipFill>
          <a:blip r:embed="rId3"/>
          <a:stretch>
            <a:fillRect/>
          </a:stretch>
        </p:blipFill>
        <p:spPr>
          <a:xfrm>
            <a:off x="8879208" y="3096938"/>
            <a:ext cx="2715884" cy="664123"/>
          </a:xfrm>
          <a:prstGeom prst="rect">
            <a:avLst/>
          </a:prstGeom>
        </p:spPr>
      </p:pic>
      <p:pic>
        <p:nvPicPr>
          <p:cNvPr id="12" name="Picture 11">
            <a:extLst>
              <a:ext uri="{FF2B5EF4-FFF2-40B4-BE49-F238E27FC236}">
                <a16:creationId xmlns:a16="http://schemas.microsoft.com/office/drawing/2014/main" id="{1DF3596A-6219-242B-8F0F-F92947C85FFE}"/>
              </a:ext>
            </a:extLst>
          </p:cNvPr>
          <p:cNvPicPr>
            <a:picLocks noChangeAspect="1"/>
          </p:cNvPicPr>
          <p:nvPr/>
        </p:nvPicPr>
        <p:blipFill>
          <a:blip r:embed="rId4"/>
          <a:stretch>
            <a:fillRect/>
          </a:stretch>
        </p:blipFill>
        <p:spPr>
          <a:xfrm>
            <a:off x="4761967" y="3021708"/>
            <a:ext cx="3966412" cy="2662655"/>
          </a:xfrm>
          <a:prstGeom prst="rect">
            <a:avLst/>
          </a:prstGeom>
        </p:spPr>
      </p:pic>
      <p:pic>
        <p:nvPicPr>
          <p:cNvPr id="14" name="Picture 13">
            <a:extLst>
              <a:ext uri="{FF2B5EF4-FFF2-40B4-BE49-F238E27FC236}">
                <a16:creationId xmlns:a16="http://schemas.microsoft.com/office/drawing/2014/main" id="{D9747573-8327-07C6-C0B6-CA7253B9AD4B}"/>
              </a:ext>
            </a:extLst>
          </p:cNvPr>
          <p:cNvPicPr>
            <a:picLocks noChangeAspect="1"/>
          </p:cNvPicPr>
          <p:nvPr/>
        </p:nvPicPr>
        <p:blipFill>
          <a:blip r:embed="rId5"/>
          <a:stretch>
            <a:fillRect/>
          </a:stretch>
        </p:blipFill>
        <p:spPr>
          <a:xfrm>
            <a:off x="8825702" y="4245114"/>
            <a:ext cx="3048388" cy="752113"/>
          </a:xfrm>
          <a:prstGeom prst="rect">
            <a:avLst/>
          </a:prstGeom>
        </p:spPr>
      </p:pic>
    </p:spTree>
    <p:extLst>
      <p:ext uri="{BB962C8B-B14F-4D97-AF65-F5344CB8AC3E}">
        <p14:creationId xmlns:p14="http://schemas.microsoft.com/office/powerpoint/2010/main" val="340725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9</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1&amp;2: SARIMA </a:t>
            </a:r>
          </a:p>
        </p:txBody>
      </p:sp>
      <p:sp>
        <p:nvSpPr>
          <p:cNvPr id="3" name="TextBox 2">
            <a:extLst>
              <a:ext uri="{FF2B5EF4-FFF2-40B4-BE49-F238E27FC236}">
                <a16:creationId xmlns:a16="http://schemas.microsoft.com/office/drawing/2014/main" id="{C0A4D0BF-DA78-73F1-EE3D-D7DB7EED54F1}"/>
              </a:ext>
            </a:extLst>
          </p:cNvPr>
          <p:cNvSpPr txBox="1"/>
          <p:nvPr/>
        </p:nvSpPr>
        <p:spPr>
          <a:xfrm>
            <a:off x="404522" y="1400778"/>
            <a:ext cx="11317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Both SARIMA Models have similar forecast and accuracy</a:t>
            </a:r>
          </a:p>
          <a:p>
            <a:pPr marL="285750" indent="-285750">
              <a:buChar char="•"/>
            </a:pPr>
            <a:endParaRPr lang="en-US" sz="1800" dirty="0">
              <a:latin typeface="Calibri"/>
            </a:endParaRPr>
          </a:p>
        </p:txBody>
      </p:sp>
      <p:pic>
        <p:nvPicPr>
          <p:cNvPr id="5" name="Picture 4">
            <a:extLst>
              <a:ext uri="{FF2B5EF4-FFF2-40B4-BE49-F238E27FC236}">
                <a16:creationId xmlns:a16="http://schemas.microsoft.com/office/drawing/2014/main" id="{B35BE97B-0459-8CD7-925A-83DF6ADF1E11}"/>
              </a:ext>
            </a:extLst>
          </p:cNvPr>
          <p:cNvPicPr>
            <a:picLocks noChangeAspect="1"/>
          </p:cNvPicPr>
          <p:nvPr/>
        </p:nvPicPr>
        <p:blipFill>
          <a:blip r:embed="rId3"/>
          <a:stretch>
            <a:fillRect/>
          </a:stretch>
        </p:blipFill>
        <p:spPr>
          <a:xfrm>
            <a:off x="138119" y="2450237"/>
            <a:ext cx="4295873" cy="2650051"/>
          </a:xfrm>
          <a:prstGeom prst="rect">
            <a:avLst/>
          </a:prstGeom>
        </p:spPr>
      </p:pic>
      <p:pic>
        <p:nvPicPr>
          <p:cNvPr id="7" name="Picture 6">
            <a:extLst>
              <a:ext uri="{FF2B5EF4-FFF2-40B4-BE49-F238E27FC236}">
                <a16:creationId xmlns:a16="http://schemas.microsoft.com/office/drawing/2014/main" id="{ED4E6A0E-4938-E710-8A76-7BB31C860D59}"/>
              </a:ext>
            </a:extLst>
          </p:cNvPr>
          <p:cNvPicPr>
            <a:picLocks noChangeAspect="1"/>
          </p:cNvPicPr>
          <p:nvPr/>
        </p:nvPicPr>
        <p:blipFill>
          <a:blip r:embed="rId4"/>
          <a:stretch>
            <a:fillRect/>
          </a:stretch>
        </p:blipFill>
        <p:spPr>
          <a:xfrm>
            <a:off x="138119" y="5210487"/>
            <a:ext cx="4372585" cy="752580"/>
          </a:xfrm>
          <a:prstGeom prst="rect">
            <a:avLst/>
          </a:prstGeom>
        </p:spPr>
      </p:pic>
      <p:pic>
        <p:nvPicPr>
          <p:cNvPr id="9" name="Picture 8">
            <a:extLst>
              <a:ext uri="{FF2B5EF4-FFF2-40B4-BE49-F238E27FC236}">
                <a16:creationId xmlns:a16="http://schemas.microsoft.com/office/drawing/2014/main" id="{C3EDD737-B1F5-FE33-DB80-747FD6290FC3}"/>
              </a:ext>
            </a:extLst>
          </p:cNvPr>
          <p:cNvPicPr>
            <a:picLocks noChangeAspect="1"/>
          </p:cNvPicPr>
          <p:nvPr/>
        </p:nvPicPr>
        <p:blipFill>
          <a:blip r:embed="rId5"/>
          <a:stretch>
            <a:fillRect/>
          </a:stretch>
        </p:blipFill>
        <p:spPr>
          <a:xfrm>
            <a:off x="4202619" y="2491917"/>
            <a:ext cx="4295873" cy="2650052"/>
          </a:xfrm>
          <a:prstGeom prst="rect">
            <a:avLst/>
          </a:prstGeom>
        </p:spPr>
      </p:pic>
      <p:pic>
        <p:nvPicPr>
          <p:cNvPr id="11" name="Picture 10">
            <a:extLst>
              <a:ext uri="{FF2B5EF4-FFF2-40B4-BE49-F238E27FC236}">
                <a16:creationId xmlns:a16="http://schemas.microsoft.com/office/drawing/2014/main" id="{1E5232B3-F018-6E5F-C293-8DFC5992389B}"/>
              </a:ext>
            </a:extLst>
          </p:cNvPr>
          <p:cNvPicPr>
            <a:picLocks noChangeAspect="1"/>
          </p:cNvPicPr>
          <p:nvPr/>
        </p:nvPicPr>
        <p:blipFill>
          <a:blip r:embed="rId6"/>
          <a:stretch>
            <a:fillRect/>
          </a:stretch>
        </p:blipFill>
        <p:spPr>
          <a:xfrm>
            <a:off x="4671826" y="5144412"/>
            <a:ext cx="4522341" cy="625620"/>
          </a:xfrm>
          <a:prstGeom prst="rect">
            <a:avLst/>
          </a:prstGeom>
        </p:spPr>
      </p:pic>
      <p:pic>
        <p:nvPicPr>
          <p:cNvPr id="6" name="Picture 5">
            <a:extLst>
              <a:ext uri="{FF2B5EF4-FFF2-40B4-BE49-F238E27FC236}">
                <a16:creationId xmlns:a16="http://schemas.microsoft.com/office/drawing/2014/main" id="{1E7B81CA-C3C2-403B-ACAE-AB261678E215}"/>
              </a:ext>
            </a:extLst>
          </p:cNvPr>
          <p:cNvPicPr>
            <a:picLocks noChangeAspect="1"/>
          </p:cNvPicPr>
          <p:nvPr/>
        </p:nvPicPr>
        <p:blipFill>
          <a:blip r:embed="rId7"/>
          <a:stretch>
            <a:fillRect/>
          </a:stretch>
        </p:blipFill>
        <p:spPr>
          <a:xfrm>
            <a:off x="7964779" y="2634443"/>
            <a:ext cx="4227221" cy="2281638"/>
          </a:xfrm>
          <a:prstGeom prst="rect">
            <a:avLst/>
          </a:prstGeom>
        </p:spPr>
      </p:pic>
    </p:spTree>
    <p:extLst>
      <p:ext uri="{BB962C8B-B14F-4D97-AF65-F5344CB8AC3E}">
        <p14:creationId xmlns:p14="http://schemas.microsoft.com/office/powerpoint/2010/main" val="1112909588"/>
      </p:ext>
    </p:extLst>
  </p:cSld>
  <p:clrMapOvr>
    <a:masterClrMapping/>
  </p:clrMapOvr>
</p:sld>
</file>

<file path=ppt/theme/theme1.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638323-16FB-4FAF-A8BA-016F251887BE}">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4617A6B503854A8C0ED0EFFAA263D4" ma:contentTypeVersion="2" ma:contentTypeDescription="Create a new document." ma:contentTypeScope="" ma:versionID="2f7a98a0b294da3b77fa6757f34ccb03">
  <xsd:schema xmlns:xsd="http://www.w3.org/2001/XMLSchema" xmlns:xs="http://www.w3.org/2001/XMLSchema" xmlns:p="http://schemas.microsoft.com/office/2006/metadata/properties" xmlns:ns2="83802eee-0839-49a4-b12e-b45491749e88" targetNamespace="http://schemas.microsoft.com/office/2006/metadata/properties" ma:root="true" ma:fieldsID="dfc7f7986d9a624ce64813dab5afc9b2" ns2:_="">
    <xsd:import namespace="83802eee-0839-49a4-b12e-b45491749e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02eee-0839-49a4-b12e-b45491749e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6453A0-1D50-4688-B46C-4FAF1D8BF909}">
  <ds:schemaRefs>
    <ds:schemaRef ds:uri="http://schemas.microsoft.com/sharepoint/v3/contenttype/forms"/>
  </ds:schemaRefs>
</ds:datastoreItem>
</file>

<file path=customXml/itemProps2.xml><?xml version="1.0" encoding="utf-8"?>
<ds:datastoreItem xmlns:ds="http://schemas.openxmlformats.org/officeDocument/2006/customXml" ds:itemID="{2A7D0088-346C-4D44-B0F4-DFFC8AE7C3A2}">
  <ds:schemaRefs>
    <ds:schemaRef ds:uri="83802eee-0839-49a4-b12e-b45491749e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CA3C18-5DD2-4E80-9EF9-76E66754ECB4}">
  <ds:schemaRefs>
    <ds:schemaRef ds:uri="83802eee-0839-49a4-b12e-b45491749e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185</TotalTime>
  <Words>2303</Words>
  <Application>Microsoft Office PowerPoint</Application>
  <PresentationFormat>Widescreen</PresentationFormat>
  <Paragraphs>187</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Garamond</vt:lpstr>
      <vt:lpstr>Calibri</vt:lpstr>
      <vt:lpstr>Arial</vt:lpstr>
      <vt:lpstr>Georgia</vt:lpstr>
      <vt:lpstr>2_Office Theme</vt:lpstr>
      <vt:lpstr>PowerPoint Presentation</vt:lpstr>
      <vt:lpstr>Consumer Price Index (CPI)</vt:lpstr>
      <vt:lpstr>PowerPoint Presentation</vt:lpstr>
      <vt:lpstr>Data</vt:lpstr>
      <vt:lpstr>Exploratory Data Analysis</vt:lpstr>
      <vt:lpstr>Exploratory Data Analysis</vt:lpstr>
      <vt:lpstr>Exploratory Data Analysis</vt:lpstr>
      <vt:lpstr>Model 1&amp;2: SARIMA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Medha Yadav</dc:creator>
  <cp:lastModifiedBy>Rajbhandari, Bimalsen</cp:lastModifiedBy>
  <cp:revision>55</cp:revision>
  <cp:lastPrinted>2023-01-31T00:43:27Z</cp:lastPrinted>
  <dcterms:created xsi:type="dcterms:W3CDTF">2021-10-31T19:25:44Z</dcterms:created>
  <dcterms:modified xsi:type="dcterms:W3CDTF">2023-05-25T23:10:04Z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0x0101006C4617A6B503854A8C0ED0EFFAA263D4</vt:lpwstr>
  </property>
</Properties>
</file>