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258" r:id="rId6"/>
    <p:sldId id="311" r:id="rId7"/>
    <p:sldId id="299" r:id="rId8"/>
    <p:sldId id="300" r:id="rId9"/>
    <p:sldId id="314" r:id="rId10"/>
    <p:sldId id="315" r:id="rId11"/>
    <p:sldId id="316" r:id="rId12"/>
    <p:sldId id="298" r:id="rId13"/>
    <p:sldId id="317" r:id="rId14"/>
    <p:sldId id="312" r:id="rId15"/>
    <p:sldId id="318" r:id="rId16"/>
    <p:sldId id="297" r:id="rId17"/>
    <p:sldId id="301" r:id="rId18"/>
    <p:sldId id="319" r:id="rId19"/>
    <p:sldId id="320" r:id="rId20"/>
    <p:sldId id="321" r:id="rId21"/>
    <p:sldId id="313" r:id="rId22"/>
    <p:sldId id="309" r:id="rId23"/>
    <p:sldId id="310" r:id="rId24"/>
  </p:sldIdLst>
  <p:sldSz cx="12192000" cy="6858000"/>
  <p:notesSz cx="7315200" cy="9601200"/>
  <p:embeddedFontLst>
    <p:embeddedFont>
      <p:font typeface="Calibri" panose="020F0502020204030204" pitchFamily="34" charset="0"/>
      <p:regular r:id="rId26"/>
      <p:bold r:id="rId27"/>
      <p:italic r:id="rId28"/>
      <p:boldItalic r:id="rId29"/>
    </p:embeddedFont>
    <p:embeddedFont>
      <p:font typeface="Garamond" panose="02020404030301010803" pitchFamily="18" charset="0"/>
      <p:regular r:id="rId30"/>
      <p:bold r:id="rId31"/>
      <p:italic r:id="rId32"/>
      <p:boldItalic r:id="rId33"/>
    </p:embeddedFont>
    <p:embeddedFont>
      <p:font typeface="Georgia" panose="02040502050405020303" pitchFamily="18"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2" roundtripDataSignature="AMtx7mgSHTGM29VF0eCxVkxoQ9/td2EVFg=="/>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F09114F-662A-6E2B-25F3-57AD1093FA29}" name="Kadochnikov, Nick" initials="KN" userId="S::NKadochnikov@williamblair.com::025768b6-6d27-4a60-ab06-0ed678368598" providerId="AD"/>
  <p188:author id="{D50285A0-FB38-4CC5-C8DA-66EB317CD623}" name="Jonathan Douglas Williams" initials="JW" userId="S::jonathan@UCHICAGO.EDU::ca91de04-2133-4ce8-9d0b-5614b2e43b2c" providerId="AD"/>
  <p188:author id="{F48161A4-A549-D00D-30F8-1FD1687C54A9}" name="Austin Sky-Kappler" initials="ASK" userId="Austin Sky-Kappler" providerId="None"/>
  <p188:author id="{4C86E6D8-C763-8415-7887-FA2E93748CE2}" name="Austin Sky-Kappler" initials="AS" userId="S::austinskykappler@uchicago.edu::854647c8-e762-48e8-ba59-3931a9a739b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D5"/>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186A7-363A-49B5-BAD9-9338DD9419D5}" v="11" dt="2023-03-09T05:47:46.902"/>
    <p1510:client id="{16D52A32-738D-4212-9CD6-A19D7B0260D0}" v="475" dt="2023-03-09T08:55:39.771"/>
    <p1510:client id="{75ECBBF0-3389-4263-840A-A3E5DF94BFC2}" v="977" dt="2023-03-09T04:54:31.216"/>
    <p1510:client id="{8A8E6BB9-0CE4-494C-A5F0-FF563AE3A37F}" v="331" dt="2023-03-09T22:11:59.106"/>
    <p1510:client id="{A645E197-1C19-4A3C-BA8B-08582D8EC7B8}" v="27" dt="2023-03-09T18:53:14.812"/>
    <p1510:client id="{A826BCEA-1F1F-4A1E-B9E0-EA3A19EF88E4}" v="1736" vWet="1738" dt="2023-03-09T22:10:39.535"/>
    <p1510:client id="{CFE46A7A-D48A-435B-AECE-AF6BE9121EC2}" v="88" dt="2023-03-09T22:44:02.691"/>
    <p1510:client id="{D61E0A8D-0AC4-4553-9733-749F53EECB91}" v="634" dt="2023-03-09T03:26:09.2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font" Target="fonts/font9.fntdata"/><Relationship Id="rId63" Type="http://schemas.openxmlformats.org/officeDocument/2006/relationships/presProps" Target="presProps.xml"/><Relationship Id="rId68"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62"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font" Target="fonts/font12.fntdata"/><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64"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6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20" name="Google Shape;20;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4082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4075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3222538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526470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2087702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2736855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1151031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1569578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4041040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2256509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4803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0677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617407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3613957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a:p>
          <a:p>
            <a:pPr marL="228600" indent="-228600">
              <a:buAutoNum type="arabicPeriod"/>
            </a:pPr>
            <a:r>
              <a:rPr lang="en-US"/>
              <a:t>Hello professor and colleagues, we are the William Blair team tasked with improving the analytics of the firm. </a:t>
            </a:r>
          </a:p>
          <a:p>
            <a:pPr marL="228600" indent="-228600">
              <a:buAutoNum type="arabicPeriod"/>
            </a:pPr>
            <a:r>
              <a:rPr lang="en-US"/>
              <a:t>William Blair is the premier boutique investment bank focused on middle market growth companies. </a:t>
            </a:r>
          </a:p>
          <a:p>
            <a:pPr marL="228600" indent="-228600">
              <a:buAutoNum type="arabicPeriod"/>
            </a:pPr>
            <a:r>
              <a:rPr lang="en-US"/>
              <a:t>Here, Blair generates fees providing M&amp;A advisory, as well as, raising capital through debt and equity markets </a:t>
            </a:r>
          </a:p>
          <a:p>
            <a:pPr marL="228600" indent="-228600">
              <a:buAutoNum type="arabicPeriod"/>
            </a:pPr>
            <a:r>
              <a:rPr lang="en-US"/>
              <a:t>Unlike the bank's largest competitors and closest peers like Goldman Sachs, William Blair is a privately held partnership. Here, the partners risk their own capital to acquisitions, fund IPO's while providing M&amp;A advisory. </a:t>
            </a:r>
          </a:p>
        </p:txBody>
      </p:sp>
    </p:spTree>
    <p:extLst>
      <p:ext uri="{BB962C8B-B14F-4D97-AF65-F5344CB8AC3E}">
        <p14:creationId xmlns:p14="http://schemas.microsoft.com/office/powerpoint/2010/main" val="3248788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5827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
        <p:nvSpPr>
          <p:cNvPr id="40" name="Google Shape;40;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9868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UChicago">
  <p:cSld name="UChicago">
    <p:spTree>
      <p:nvGrpSpPr>
        <p:cNvPr id="1" name="Shape 8"/>
        <p:cNvGrpSpPr/>
        <p:nvPr/>
      </p:nvGrpSpPr>
      <p:grpSpPr>
        <a:xfrm>
          <a:off x="0" y="0"/>
          <a:ext cx="0" cy="0"/>
          <a:chOff x="0" y="0"/>
          <a:chExt cx="0" cy="0"/>
        </a:xfrm>
      </p:grpSpPr>
      <p:sp>
        <p:nvSpPr>
          <p:cNvPr id="9" name="Google Shape;9;p31"/>
          <p:cNvSpPr txBox="1">
            <a:spLocks noGrp="1"/>
          </p:cNvSpPr>
          <p:nvPr>
            <p:ph type="sldNum" idx="12"/>
          </p:nvPr>
        </p:nvSpPr>
        <p:spPr>
          <a:xfrm>
            <a:off x="8610600" y="6380811"/>
            <a:ext cx="284683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Arial"/>
                <a:ea typeface="Arial"/>
                <a:cs typeface="Arial"/>
                <a:sym typeface="Arial"/>
              </a:defRPr>
            </a:lvl1pPr>
            <a:lvl2pPr marL="0" marR="0" lvl="1" indent="0" algn="r" rtl="0">
              <a:spcBef>
                <a:spcPts val="0"/>
              </a:spcBef>
              <a:buNone/>
              <a:defRPr sz="1000" b="0" i="0" u="none" strike="noStrike" cap="none">
                <a:solidFill>
                  <a:schemeClr val="lt1"/>
                </a:solidFill>
                <a:latin typeface="Arial"/>
                <a:ea typeface="Arial"/>
                <a:cs typeface="Arial"/>
                <a:sym typeface="Arial"/>
              </a:defRPr>
            </a:lvl2pPr>
            <a:lvl3pPr marL="0" marR="0" lvl="2" indent="0" algn="r" rtl="0">
              <a:spcBef>
                <a:spcPts val="0"/>
              </a:spcBef>
              <a:buNone/>
              <a:defRPr sz="1000" b="0" i="0" u="none" strike="noStrike" cap="none">
                <a:solidFill>
                  <a:schemeClr val="lt1"/>
                </a:solidFill>
                <a:latin typeface="Arial"/>
                <a:ea typeface="Arial"/>
                <a:cs typeface="Arial"/>
                <a:sym typeface="Arial"/>
              </a:defRPr>
            </a:lvl3pPr>
            <a:lvl4pPr marL="0" marR="0" lvl="3" indent="0" algn="r" rtl="0">
              <a:spcBef>
                <a:spcPts val="0"/>
              </a:spcBef>
              <a:buNone/>
              <a:defRPr sz="1000" b="0" i="0" u="none" strike="noStrike" cap="none">
                <a:solidFill>
                  <a:schemeClr val="lt1"/>
                </a:solidFill>
                <a:latin typeface="Arial"/>
                <a:ea typeface="Arial"/>
                <a:cs typeface="Arial"/>
                <a:sym typeface="Arial"/>
              </a:defRPr>
            </a:lvl4pPr>
            <a:lvl5pPr marL="0" marR="0" lvl="4" indent="0" algn="r" rtl="0">
              <a:spcBef>
                <a:spcPts val="0"/>
              </a:spcBef>
              <a:buNone/>
              <a:defRPr sz="1000" b="0" i="0" u="none" strike="noStrike" cap="none">
                <a:solidFill>
                  <a:schemeClr val="lt1"/>
                </a:solidFill>
                <a:latin typeface="Arial"/>
                <a:ea typeface="Arial"/>
                <a:cs typeface="Arial"/>
                <a:sym typeface="Arial"/>
              </a:defRPr>
            </a:lvl5pPr>
            <a:lvl6pPr marL="0" marR="0" lvl="5" indent="0" algn="r" rtl="0">
              <a:spcBef>
                <a:spcPts val="0"/>
              </a:spcBef>
              <a:buNone/>
              <a:defRPr sz="1000" b="0" i="0" u="none" strike="noStrike" cap="none">
                <a:solidFill>
                  <a:schemeClr val="lt1"/>
                </a:solidFill>
                <a:latin typeface="Arial"/>
                <a:ea typeface="Arial"/>
                <a:cs typeface="Arial"/>
                <a:sym typeface="Arial"/>
              </a:defRPr>
            </a:lvl6pPr>
            <a:lvl7pPr marL="0" marR="0" lvl="6" indent="0" algn="r" rtl="0">
              <a:spcBef>
                <a:spcPts val="0"/>
              </a:spcBef>
              <a:buNone/>
              <a:defRPr sz="1000" b="0" i="0" u="none" strike="noStrike" cap="none">
                <a:solidFill>
                  <a:schemeClr val="lt1"/>
                </a:solidFill>
                <a:latin typeface="Arial"/>
                <a:ea typeface="Arial"/>
                <a:cs typeface="Arial"/>
                <a:sym typeface="Arial"/>
              </a:defRPr>
            </a:lvl7pPr>
            <a:lvl8pPr marL="0" marR="0" lvl="7" indent="0" algn="r" rtl="0">
              <a:spcBef>
                <a:spcPts val="0"/>
              </a:spcBef>
              <a:buNone/>
              <a:defRPr sz="1000" b="0" i="0" u="none" strike="noStrike" cap="none">
                <a:solidFill>
                  <a:schemeClr val="lt1"/>
                </a:solidFill>
                <a:latin typeface="Arial"/>
                <a:ea typeface="Arial"/>
                <a:cs typeface="Arial"/>
                <a:sym typeface="Arial"/>
              </a:defRPr>
            </a:lvl8pPr>
            <a:lvl9pPr marL="0" marR="0" lvl="8" indent="0" algn="r" rtl="0">
              <a:spcBef>
                <a:spcPts val="0"/>
              </a:spcBef>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46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UChicago">
  <p:cSld name="2_UChicago">
    <p:spTree>
      <p:nvGrpSpPr>
        <p:cNvPr id="1" name="Shape 10"/>
        <p:cNvGrpSpPr/>
        <p:nvPr/>
      </p:nvGrpSpPr>
      <p:grpSpPr>
        <a:xfrm>
          <a:off x="0" y="0"/>
          <a:ext cx="0" cy="0"/>
          <a:chOff x="0" y="0"/>
          <a:chExt cx="0" cy="0"/>
        </a:xfrm>
      </p:grpSpPr>
      <p:sp>
        <p:nvSpPr>
          <p:cNvPr id="11" name="Google Shape;11;p32"/>
          <p:cNvSpPr txBox="1">
            <a:spLocks noGrp="1"/>
          </p:cNvSpPr>
          <p:nvPr>
            <p:ph type="sldNum" idx="12"/>
          </p:nvPr>
        </p:nvSpPr>
        <p:spPr>
          <a:xfrm>
            <a:off x="8610600" y="6380811"/>
            <a:ext cx="284683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Georgia"/>
                <a:ea typeface="Georgia"/>
                <a:cs typeface="Georgia"/>
                <a:sym typeface="Georgia"/>
              </a:defRPr>
            </a:lvl1pPr>
            <a:lvl2pPr marL="0" marR="0" lvl="1" indent="0" algn="r" rtl="0">
              <a:spcBef>
                <a:spcPts val="0"/>
              </a:spcBef>
              <a:buNone/>
              <a:defRPr sz="1000" b="0" i="0" u="none" strike="noStrike" cap="none">
                <a:solidFill>
                  <a:schemeClr val="lt1"/>
                </a:solidFill>
                <a:latin typeface="Georgia"/>
                <a:ea typeface="Georgia"/>
                <a:cs typeface="Georgia"/>
                <a:sym typeface="Georgia"/>
              </a:defRPr>
            </a:lvl2pPr>
            <a:lvl3pPr marL="0" marR="0" lvl="2" indent="0" algn="r" rtl="0">
              <a:spcBef>
                <a:spcPts val="0"/>
              </a:spcBef>
              <a:buNone/>
              <a:defRPr sz="1000" b="0" i="0" u="none" strike="noStrike" cap="none">
                <a:solidFill>
                  <a:schemeClr val="lt1"/>
                </a:solidFill>
                <a:latin typeface="Georgia"/>
                <a:ea typeface="Georgia"/>
                <a:cs typeface="Georgia"/>
                <a:sym typeface="Georgia"/>
              </a:defRPr>
            </a:lvl3pPr>
            <a:lvl4pPr marL="0" marR="0" lvl="3" indent="0" algn="r" rtl="0">
              <a:spcBef>
                <a:spcPts val="0"/>
              </a:spcBef>
              <a:buNone/>
              <a:defRPr sz="1000" b="0" i="0" u="none" strike="noStrike" cap="none">
                <a:solidFill>
                  <a:schemeClr val="lt1"/>
                </a:solidFill>
                <a:latin typeface="Georgia"/>
                <a:ea typeface="Georgia"/>
                <a:cs typeface="Georgia"/>
                <a:sym typeface="Georgia"/>
              </a:defRPr>
            </a:lvl4pPr>
            <a:lvl5pPr marL="0" marR="0" lvl="4" indent="0" algn="r" rtl="0">
              <a:spcBef>
                <a:spcPts val="0"/>
              </a:spcBef>
              <a:buNone/>
              <a:defRPr sz="1000" b="0" i="0" u="none" strike="noStrike" cap="none">
                <a:solidFill>
                  <a:schemeClr val="lt1"/>
                </a:solidFill>
                <a:latin typeface="Georgia"/>
                <a:ea typeface="Georgia"/>
                <a:cs typeface="Georgia"/>
                <a:sym typeface="Georgia"/>
              </a:defRPr>
            </a:lvl5pPr>
            <a:lvl6pPr marL="0" marR="0" lvl="5" indent="0" algn="r" rtl="0">
              <a:spcBef>
                <a:spcPts val="0"/>
              </a:spcBef>
              <a:buNone/>
              <a:defRPr sz="1000" b="0" i="0" u="none" strike="noStrike" cap="none">
                <a:solidFill>
                  <a:schemeClr val="lt1"/>
                </a:solidFill>
                <a:latin typeface="Georgia"/>
                <a:ea typeface="Georgia"/>
                <a:cs typeface="Georgia"/>
                <a:sym typeface="Georgia"/>
              </a:defRPr>
            </a:lvl6pPr>
            <a:lvl7pPr marL="0" marR="0" lvl="6" indent="0" algn="r" rtl="0">
              <a:spcBef>
                <a:spcPts val="0"/>
              </a:spcBef>
              <a:buNone/>
              <a:defRPr sz="1000" b="0" i="0" u="none" strike="noStrike" cap="none">
                <a:solidFill>
                  <a:schemeClr val="lt1"/>
                </a:solidFill>
                <a:latin typeface="Georgia"/>
                <a:ea typeface="Georgia"/>
                <a:cs typeface="Georgia"/>
                <a:sym typeface="Georgia"/>
              </a:defRPr>
            </a:lvl7pPr>
            <a:lvl8pPr marL="0" marR="0" lvl="7" indent="0" algn="r" rtl="0">
              <a:spcBef>
                <a:spcPts val="0"/>
              </a:spcBef>
              <a:buNone/>
              <a:defRPr sz="1000" b="0" i="0" u="none" strike="noStrike" cap="none">
                <a:solidFill>
                  <a:schemeClr val="lt1"/>
                </a:solidFill>
                <a:latin typeface="Georgia"/>
                <a:ea typeface="Georgia"/>
                <a:cs typeface="Georgia"/>
                <a:sym typeface="Georgia"/>
              </a:defRPr>
            </a:lvl8pPr>
            <a:lvl9pPr marL="0" marR="0" lvl="8" indent="0" algn="r" rtl="0">
              <a:spcBef>
                <a:spcPts val="0"/>
              </a:spcBef>
              <a:buNone/>
              <a:defRPr sz="1000" b="0" i="0" u="none" strike="noStrike" cap="none">
                <a:solidFill>
                  <a:schemeClr val="lt1"/>
                </a:solidFill>
                <a:latin typeface="Georgia"/>
                <a:ea typeface="Georgia"/>
                <a:cs typeface="Georgia"/>
                <a:sym typeface="Georgia"/>
              </a:defRPr>
            </a:lvl9pPr>
          </a:lstStyle>
          <a:p>
            <a:pPr marL="0" lvl="0" indent="0" algn="r" rtl="0">
              <a:spcBef>
                <a:spcPts val="0"/>
              </a:spcBef>
              <a:spcAft>
                <a:spcPts val="0"/>
              </a:spcAft>
              <a:buNone/>
            </a:pPr>
            <a:fld id="{00000000-1234-1234-1234-123412341234}" type="slidenum">
              <a:rPr lang="en-US"/>
              <a:t>‹#›</a:t>
            </a:fld>
            <a:endParaRPr/>
          </a:p>
        </p:txBody>
      </p:sp>
      <p:cxnSp>
        <p:nvCxnSpPr>
          <p:cNvPr id="12" name="Google Shape;12;p32"/>
          <p:cNvCxnSpPr/>
          <p:nvPr/>
        </p:nvCxnSpPr>
        <p:spPr>
          <a:xfrm>
            <a:off x="523189" y="1221564"/>
            <a:ext cx="5943600" cy="0"/>
          </a:xfrm>
          <a:prstGeom prst="straightConnector1">
            <a:avLst/>
          </a:prstGeom>
          <a:noFill/>
          <a:ln w="38100" cap="flat" cmpd="sng">
            <a:solidFill>
              <a:srgbClr val="C2C3C2"/>
            </a:solidFill>
            <a:prstDash val="solid"/>
            <a:miter lim="800000"/>
            <a:headEnd type="none" w="sm" len="sm"/>
            <a:tailEnd type="none" w="sm" len="sm"/>
          </a:ln>
        </p:spPr>
      </p:cxnSp>
      <p:sp>
        <p:nvSpPr>
          <p:cNvPr id="13" name="Google Shape;13;p32"/>
          <p:cNvSpPr txBox="1">
            <a:spLocks noGrp="1"/>
          </p:cNvSpPr>
          <p:nvPr>
            <p:ph type="title"/>
          </p:nvPr>
        </p:nvSpPr>
        <p:spPr>
          <a:xfrm>
            <a:off x="838200" y="332692"/>
            <a:ext cx="5486400" cy="86726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463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0"/>
          <p:cNvSpPr/>
          <p:nvPr/>
        </p:nvSpPr>
        <p:spPr>
          <a:xfrm>
            <a:off x="0" y="6061435"/>
            <a:ext cx="12192000" cy="80599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7" name="Google Shape;7;p30"/>
          <p:cNvPicPr preferRelativeResize="0"/>
          <p:nvPr/>
        </p:nvPicPr>
        <p:blipFill rotWithShape="1">
          <a:blip r:embed="rId4">
            <a:alphaModFix/>
          </a:blip>
          <a:srcRect/>
          <a:stretch/>
        </p:blipFill>
        <p:spPr>
          <a:xfrm>
            <a:off x="402697" y="6236499"/>
            <a:ext cx="2095137" cy="42068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176">
          <p15:clr>
            <a:srgbClr val="F26B43"/>
          </p15:clr>
        </p15:guide>
        <p15:guide id="2"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currencytransfer.com/blog/expert-analysis/inflation-impact-on-the-economy"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exf398/player-recommendations" TargetMode="External"/><Relationship Id="rId5" Type="http://schemas.openxmlformats.org/officeDocument/2006/relationships/hyperlink" Target="https://www.kaggle.com/datasets/varpit94/us-inflation-data-updated-till-may-2021" TargetMode="External"/><Relationship Id="rId4" Type="http://schemas.openxmlformats.org/officeDocument/2006/relationships/hyperlink" Target="https://capital.com/inflation-defini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0" y="-56561"/>
            <a:ext cx="12192000" cy="621226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 name="Google Shape;23;p1"/>
          <p:cNvSpPr txBox="1"/>
          <p:nvPr/>
        </p:nvSpPr>
        <p:spPr>
          <a:xfrm>
            <a:off x="2725918" y="256021"/>
            <a:ext cx="6740164" cy="492402"/>
          </a:xfrm>
          <a:prstGeom prst="rect">
            <a:avLst/>
          </a:prstGeom>
          <a:noFill/>
          <a:ln>
            <a:noFill/>
          </a:ln>
        </p:spPr>
        <p:txBody>
          <a:bodyPr spcFirstLastPara="1" wrap="square" lIns="91425" tIns="45700" rIns="91425" bIns="45700" anchor="t" anchorCtr="0">
            <a:spAutoFit/>
          </a:bodyPr>
          <a:lstStyle/>
          <a:p>
            <a:pPr algn="ctr"/>
            <a:r>
              <a:rPr lang="en-US" sz="2600" b="1" dirty="0">
                <a:solidFill>
                  <a:schemeClr val="lt1"/>
                </a:solidFill>
                <a:latin typeface="Garamond"/>
                <a:sym typeface="Garamond"/>
              </a:rPr>
              <a:t>Time Series Analysis and Forecasting</a:t>
            </a:r>
            <a:endParaRPr lang="en-US" sz="2600" b="1" dirty="0">
              <a:solidFill>
                <a:schemeClr val="lt1"/>
              </a:solidFill>
              <a:latin typeface="Garamond"/>
            </a:endParaRPr>
          </a:p>
        </p:txBody>
      </p:sp>
      <p:sp>
        <p:nvSpPr>
          <p:cNvPr id="24" name="Google Shape;24;p1"/>
          <p:cNvSpPr txBox="1"/>
          <p:nvPr/>
        </p:nvSpPr>
        <p:spPr>
          <a:xfrm>
            <a:off x="435150" y="1736091"/>
            <a:ext cx="11321700" cy="830956"/>
          </a:xfrm>
          <a:prstGeom prst="rect">
            <a:avLst/>
          </a:prstGeom>
          <a:noFill/>
          <a:ln>
            <a:noFill/>
          </a:ln>
        </p:spPr>
        <p:txBody>
          <a:bodyPr spcFirstLastPara="1" wrap="square" lIns="91425" tIns="45700" rIns="91425" bIns="45700" anchor="t" anchorCtr="0">
            <a:spAutoFit/>
          </a:bodyPr>
          <a:lstStyle/>
          <a:p>
            <a:pPr algn="ctr"/>
            <a:r>
              <a:rPr lang="en-US" sz="4800" b="1" dirty="0">
                <a:solidFill>
                  <a:schemeClr val="lt1"/>
                </a:solidFill>
                <a:latin typeface="Garamond"/>
                <a:sym typeface="Garamond"/>
              </a:rPr>
              <a:t>Forecasting Consumer Price Index</a:t>
            </a:r>
            <a:endParaRPr lang="en-US" sz="4800" b="1" dirty="0">
              <a:solidFill>
                <a:schemeClr val="lt1"/>
              </a:solidFill>
              <a:latin typeface="Garamond"/>
            </a:endParaRPr>
          </a:p>
        </p:txBody>
      </p:sp>
      <p:sp>
        <p:nvSpPr>
          <p:cNvPr id="25" name="Google Shape;25;p1"/>
          <p:cNvSpPr txBox="1"/>
          <p:nvPr/>
        </p:nvSpPr>
        <p:spPr>
          <a:xfrm>
            <a:off x="4380322" y="3893270"/>
            <a:ext cx="3431357"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dirty="0">
                <a:solidFill>
                  <a:schemeClr val="lt1"/>
                </a:solidFill>
                <a:latin typeface="Garamond"/>
                <a:ea typeface="Garamond"/>
                <a:cs typeface="Garamond"/>
                <a:sym typeface="Garamond"/>
              </a:rPr>
              <a:t>Bimalsen Rajbhandari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xfrm>
            <a:off x="8613648" y="635508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10</a:t>
            </a:fld>
            <a:endParaRPr sz="1200">
              <a:solidFill>
                <a:srgbClr val="FFFFFF"/>
              </a:solidFill>
              <a:latin typeface="Calibri"/>
              <a:ea typeface="Calibri"/>
              <a:cs typeface="Calibri"/>
              <a:sym typeface="Calibri"/>
            </a:endParaRPr>
          </a:p>
        </p:txBody>
      </p:sp>
      <p:sp>
        <p:nvSpPr>
          <p:cNvPr id="2" name="Google Shape;46;p3">
            <a:extLst>
              <a:ext uri="{FF2B5EF4-FFF2-40B4-BE49-F238E27FC236}">
                <a16:creationId xmlns:a16="http://schemas.microsoft.com/office/drawing/2014/main" id="{DD05970D-8474-DA08-B2FD-89D303FB32BC}"/>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3: ARFIMA</a:t>
            </a:r>
          </a:p>
        </p:txBody>
      </p:sp>
      <p:sp>
        <p:nvSpPr>
          <p:cNvPr id="4" name="TextBox 3">
            <a:extLst>
              <a:ext uri="{FF2B5EF4-FFF2-40B4-BE49-F238E27FC236}">
                <a16:creationId xmlns:a16="http://schemas.microsoft.com/office/drawing/2014/main" id="{BCEE4EDF-BE86-FD6C-344F-22F558DFF62E}"/>
              </a:ext>
            </a:extLst>
          </p:cNvPr>
          <p:cNvSpPr txBox="1"/>
          <p:nvPr/>
        </p:nvSpPr>
        <p:spPr>
          <a:xfrm>
            <a:off x="131975" y="1364568"/>
            <a:ext cx="1013308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ARFIMA Model</a:t>
            </a:r>
          </a:p>
          <a:p>
            <a:pPr marL="285750" indent="-285750">
              <a:buFont typeface="Arial"/>
              <a:buChar char="•"/>
            </a:pPr>
            <a:r>
              <a:rPr lang="en-US" dirty="0"/>
              <a:t>ARFIMA includes long memory or long-range dependence in the data that might improve my model</a:t>
            </a:r>
          </a:p>
          <a:p>
            <a:pPr marL="285750" indent="-285750">
              <a:buFont typeface="Arial"/>
              <a:buChar char="•"/>
            </a:pPr>
            <a:endParaRPr lang="en-US" dirty="0"/>
          </a:p>
          <a:p>
            <a:r>
              <a:rPr lang="en-US" dirty="0"/>
              <a:t>Normality and Heteroscedasticity</a:t>
            </a:r>
          </a:p>
          <a:p>
            <a:pPr marL="285750" indent="-285750">
              <a:buChar char="•"/>
            </a:pPr>
            <a:r>
              <a:rPr lang="en-US" dirty="0"/>
              <a:t>Looking at residual plots and the Shapiro-Wilk test, normality and Homoscedastic assumptions are violated</a:t>
            </a:r>
          </a:p>
        </p:txBody>
      </p:sp>
      <p:pic>
        <p:nvPicPr>
          <p:cNvPr id="7" name="Picture 6">
            <a:extLst>
              <a:ext uri="{FF2B5EF4-FFF2-40B4-BE49-F238E27FC236}">
                <a16:creationId xmlns:a16="http://schemas.microsoft.com/office/drawing/2014/main" id="{8D6BDEAA-C538-DF88-FA1D-F5D7B1BC523E}"/>
              </a:ext>
            </a:extLst>
          </p:cNvPr>
          <p:cNvPicPr>
            <a:picLocks noChangeAspect="1"/>
          </p:cNvPicPr>
          <p:nvPr/>
        </p:nvPicPr>
        <p:blipFill>
          <a:blip r:embed="rId3"/>
          <a:stretch>
            <a:fillRect/>
          </a:stretch>
        </p:blipFill>
        <p:spPr>
          <a:xfrm>
            <a:off x="131975" y="2877884"/>
            <a:ext cx="4533368" cy="2796559"/>
          </a:xfrm>
          <a:prstGeom prst="rect">
            <a:avLst/>
          </a:prstGeom>
        </p:spPr>
      </p:pic>
      <p:pic>
        <p:nvPicPr>
          <p:cNvPr id="10" name="Picture 9">
            <a:extLst>
              <a:ext uri="{FF2B5EF4-FFF2-40B4-BE49-F238E27FC236}">
                <a16:creationId xmlns:a16="http://schemas.microsoft.com/office/drawing/2014/main" id="{98B7A67F-3048-2A3D-41E9-530E0864481A}"/>
              </a:ext>
            </a:extLst>
          </p:cNvPr>
          <p:cNvPicPr>
            <a:picLocks noChangeAspect="1"/>
          </p:cNvPicPr>
          <p:nvPr/>
        </p:nvPicPr>
        <p:blipFill>
          <a:blip r:embed="rId4"/>
          <a:stretch>
            <a:fillRect/>
          </a:stretch>
        </p:blipFill>
        <p:spPr>
          <a:xfrm>
            <a:off x="4496665" y="3006314"/>
            <a:ext cx="4116983" cy="2539698"/>
          </a:xfrm>
          <a:prstGeom prst="rect">
            <a:avLst/>
          </a:prstGeom>
        </p:spPr>
      </p:pic>
      <p:pic>
        <p:nvPicPr>
          <p:cNvPr id="11" name="Picture 10">
            <a:extLst>
              <a:ext uri="{FF2B5EF4-FFF2-40B4-BE49-F238E27FC236}">
                <a16:creationId xmlns:a16="http://schemas.microsoft.com/office/drawing/2014/main" id="{9A698254-6EBE-FA35-2800-4276C3924B5E}"/>
              </a:ext>
            </a:extLst>
          </p:cNvPr>
          <p:cNvPicPr>
            <a:picLocks noChangeAspect="1"/>
          </p:cNvPicPr>
          <p:nvPr/>
        </p:nvPicPr>
        <p:blipFill>
          <a:blip r:embed="rId5"/>
          <a:stretch>
            <a:fillRect/>
          </a:stretch>
        </p:blipFill>
        <p:spPr>
          <a:xfrm>
            <a:off x="8387392" y="3006314"/>
            <a:ext cx="3755326" cy="2316598"/>
          </a:xfrm>
          <a:prstGeom prst="rect">
            <a:avLst/>
          </a:prstGeom>
        </p:spPr>
      </p:pic>
      <p:pic>
        <p:nvPicPr>
          <p:cNvPr id="13" name="Picture 12">
            <a:extLst>
              <a:ext uri="{FF2B5EF4-FFF2-40B4-BE49-F238E27FC236}">
                <a16:creationId xmlns:a16="http://schemas.microsoft.com/office/drawing/2014/main" id="{E3561435-9350-BFA8-6EFE-43690B9CEB9C}"/>
              </a:ext>
            </a:extLst>
          </p:cNvPr>
          <p:cNvPicPr>
            <a:picLocks noChangeAspect="1"/>
          </p:cNvPicPr>
          <p:nvPr/>
        </p:nvPicPr>
        <p:blipFill>
          <a:blip r:embed="rId6"/>
          <a:stretch>
            <a:fillRect/>
          </a:stretch>
        </p:blipFill>
        <p:spPr>
          <a:xfrm>
            <a:off x="8791679" y="1557559"/>
            <a:ext cx="3400321" cy="746029"/>
          </a:xfrm>
          <a:prstGeom prst="rect">
            <a:avLst/>
          </a:prstGeom>
        </p:spPr>
      </p:pic>
    </p:spTree>
    <p:extLst>
      <p:ext uri="{BB962C8B-B14F-4D97-AF65-F5344CB8AC3E}">
        <p14:creationId xmlns:p14="http://schemas.microsoft.com/office/powerpoint/2010/main" val="2058342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xfrm>
            <a:off x="8613648" y="635508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11</a:t>
            </a:fld>
            <a:endParaRPr sz="1200">
              <a:solidFill>
                <a:srgbClr val="FFFFFF"/>
              </a:solidFill>
              <a:latin typeface="Calibri"/>
              <a:ea typeface="Calibri"/>
              <a:cs typeface="Calibri"/>
              <a:sym typeface="Calibri"/>
            </a:endParaRPr>
          </a:p>
        </p:txBody>
      </p:sp>
      <p:sp>
        <p:nvSpPr>
          <p:cNvPr id="2" name="Google Shape;46;p3">
            <a:extLst>
              <a:ext uri="{FF2B5EF4-FFF2-40B4-BE49-F238E27FC236}">
                <a16:creationId xmlns:a16="http://schemas.microsoft.com/office/drawing/2014/main" id="{DD05970D-8474-DA08-B2FD-89D303FB32BC}"/>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3: ARFIMA</a:t>
            </a:r>
          </a:p>
        </p:txBody>
      </p:sp>
      <p:sp>
        <p:nvSpPr>
          <p:cNvPr id="3" name="TextBox 2">
            <a:extLst>
              <a:ext uri="{FF2B5EF4-FFF2-40B4-BE49-F238E27FC236}">
                <a16:creationId xmlns:a16="http://schemas.microsoft.com/office/drawing/2014/main" id="{C0A4D0BF-DA78-73F1-EE3D-D7DB7EED54F1}"/>
              </a:ext>
            </a:extLst>
          </p:cNvPr>
          <p:cNvSpPr txBox="1"/>
          <p:nvPr/>
        </p:nvSpPr>
        <p:spPr>
          <a:xfrm>
            <a:off x="447435" y="5361889"/>
            <a:ext cx="934701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latin typeface="Calibri"/>
              </a:rPr>
              <a:t>ARFIMA model has better RMSE and MAE scores than the SARIMA models. However, due to normality and h</a:t>
            </a:r>
            <a:r>
              <a:rPr lang="en-US" sz="1800" dirty="0"/>
              <a:t>omoscedastic assumption violation, I will try more models.</a:t>
            </a:r>
            <a:endParaRPr lang="en-US" sz="1800" dirty="0">
              <a:latin typeface="Calibri"/>
            </a:endParaRPr>
          </a:p>
          <a:p>
            <a:endParaRPr lang="en-US" sz="1800" b="1" dirty="0">
              <a:latin typeface="Calibri"/>
            </a:endParaRPr>
          </a:p>
        </p:txBody>
      </p:sp>
      <p:pic>
        <p:nvPicPr>
          <p:cNvPr id="5" name="Picture 4">
            <a:extLst>
              <a:ext uri="{FF2B5EF4-FFF2-40B4-BE49-F238E27FC236}">
                <a16:creationId xmlns:a16="http://schemas.microsoft.com/office/drawing/2014/main" id="{DF61D147-FB2F-6D2F-EC21-A2CB12191F11}"/>
              </a:ext>
            </a:extLst>
          </p:cNvPr>
          <p:cNvPicPr>
            <a:picLocks noChangeAspect="1"/>
          </p:cNvPicPr>
          <p:nvPr/>
        </p:nvPicPr>
        <p:blipFill>
          <a:blip r:embed="rId3"/>
          <a:stretch>
            <a:fillRect/>
          </a:stretch>
        </p:blipFill>
        <p:spPr>
          <a:xfrm>
            <a:off x="334005" y="1421130"/>
            <a:ext cx="5867908" cy="3619814"/>
          </a:xfrm>
          <a:prstGeom prst="rect">
            <a:avLst/>
          </a:prstGeom>
        </p:spPr>
      </p:pic>
      <p:pic>
        <p:nvPicPr>
          <p:cNvPr id="7" name="Picture 6">
            <a:extLst>
              <a:ext uri="{FF2B5EF4-FFF2-40B4-BE49-F238E27FC236}">
                <a16:creationId xmlns:a16="http://schemas.microsoft.com/office/drawing/2014/main" id="{67B0A30B-2BEC-B17E-E6C4-4943FC1B7C59}"/>
              </a:ext>
            </a:extLst>
          </p:cNvPr>
          <p:cNvPicPr>
            <a:picLocks noChangeAspect="1"/>
          </p:cNvPicPr>
          <p:nvPr/>
        </p:nvPicPr>
        <p:blipFill>
          <a:blip r:embed="rId4"/>
          <a:stretch>
            <a:fillRect/>
          </a:stretch>
        </p:blipFill>
        <p:spPr>
          <a:xfrm>
            <a:off x="6637513" y="2198537"/>
            <a:ext cx="4801270" cy="1076475"/>
          </a:xfrm>
          <a:prstGeom prst="rect">
            <a:avLst/>
          </a:prstGeom>
        </p:spPr>
      </p:pic>
      <p:pic>
        <p:nvPicPr>
          <p:cNvPr id="9" name="Picture 8">
            <a:extLst>
              <a:ext uri="{FF2B5EF4-FFF2-40B4-BE49-F238E27FC236}">
                <a16:creationId xmlns:a16="http://schemas.microsoft.com/office/drawing/2014/main" id="{D0D5EADA-6934-0F33-3763-EEA5A2B3A195}"/>
              </a:ext>
            </a:extLst>
          </p:cNvPr>
          <p:cNvPicPr>
            <a:picLocks noChangeAspect="1"/>
          </p:cNvPicPr>
          <p:nvPr/>
        </p:nvPicPr>
        <p:blipFill>
          <a:blip r:embed="rId5"/>
          <a:stretch>
            <a:fillRect/>
          </a:stretch>
        </p:blipFill>
        <p:spPr>
          <a:xfrm>
            <a:off x="6328403" y="2993172"/>
            <a:ext cx="5244449" cy="1717578"/>
          </a:xfrm>
          <a:prstGeom prst="rect">
            <a:avLst/>
          </a:prstGeom>
        </p:spPr>
      </p:pic>
    </p:spTree>
    <p:extLst>
      <p:ext uri="{BB962C8B-B14F-4D97-AF65-F5344CB8AC3E}">
        <p14:creationId xmlns:p14="http://schemas.microsoft.com/office/powerpoint/2010/main" val="3751685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xfrm>
            <a:off x="8613648" y="635508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12</a:t>
            </a:fld>
            <a:endParaRPr sz="1200">
              <a:solidFill>
                <a:srgbClr val="FFFFFF"/>
              </a:solidFill>
              <a:latin typeface="Calibri"/>
              <a:ea typeface="Calibri"/>
              <a:cs typeface="Calibri"/>
              <a:sym typeface="Calibri"/>
            </a:endParaRPr>
          </a:p>
        </p:txBody>
      </p:sp>
      <p:sp>
        <p:nvSpPr>
          <p:cNvPr id="2" name="Google Shape;46;p3">
            <a:extLst>
              <a:ext uri="{FF2B5EF4-FFF2-40B4-BE49-F238E27FC236}">
                <a16:creationId xmlns:a16="http://schemas.microsoft.com/office/drawing/2014/main" id="{DD05970D-8474-DA08-B2FD-89D303FB32BC}"/>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4: Holt-Winters</a:t>
            </a:r>
          </a:p>
        </p:txBody>
      </p:sp>
      <p:sp>
        <p:nvSpPr>
          <p:cNvPr id="3" name="TextBox 2">
            <a:extLst>
              <a:ext uri="{FF2B5EF4-FFF2-40B4-BE49-F238E27FC236}">
                <a16:creationId xmlns:a16="http://schemas.microsoft.com/office/drawing/2014/main" id="{C0A4D0BF-DA78-73F1-EE3D-D7DB7EED54F1}"/>
              </a:ext>
            </a:extLst>
          </p:cNvPr>
          <p:cNvSpPr txBox="1"/>
          <p:nvPr/>
        </p:nvSpPr>
        <p:spPr>
          <a:xfrm>
            <a:off x="347821" y="1485982"/>
            <a:ext cx="1034814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latin typeface="Calibri" panose="020F0502020204030204" pitchFamily="34" charset="0"/>
                <a:cs typeface="Calibri" panose="020F0502020204030204" pitchFamily="34" charset="0"/>
              </a:rPr>
              <a:t>Overview</a:t>
            </a:r>
            <a:endParaRPr lang="en-US" sz="1800" dirty="0">
              <a:latin typeface="Calibri" panose="020F0502020204030204" pitchFamily="34" charset="0"/>
              <a:cs typeface="Calibri" panose="020F0502020204030204" pitchFamily="34" charset="0"/>
            </a:endParaRPr>
          </a:p>
          <a:p>
            <a:pPr marL="285750" indent="-285750">
              <a:buChar char="•"/>
            </a:pPr>
            <a:r>
              <a:rPr lang="en-US" sz="1800" dirty="0">
                <a:latin typeface="Calibri" panose="020F0502020204030204" pitchFamily="34" charset="0"/>
                <a:cs typeface="Calibri" panose="020F0502020204030204" pitchFamily="34" charset="0"/>
              </a:rPr>
              <a:t>Holt-Winter model is also great at forecasting for a time series with trend and seasonal component</a:t>
            </a:r>
          </a:p>
          <a:p>
            <a:r>
              <a:rPr lang="en-US" sz="1800" dirty="0">
                <a:latin typeface="Calibri" panose="020F0502020204030204" pitchFamily="34" charset="0"/>
                <a:cs typeface="Calibri" panose="020F0502020204030204" pitchFamily="34" charset="0"/>
              </a:rPr>
              <a:t>Normality and Heteroscedasticity</a:t>
            </a:r>
          </a:p>
          <a:p>
            <a:pPr marL="285750" indent="-285750">
              <a:buChar char="•"/>
            </a:pPr>
            <a:r>
              <a:rPr lang="en-US" sz="1800" dirty="0">
                <a:latin typeface="Calibri" panose="020F0502020204030204" pitchFamily="34" charset="0"/>
                <a:cs typeface="Calibri" panose="020F0502020204030204" pitchFamily="34" charset="0"/>
              </a:rPr>
              <a:t>Looking at residual plots and the Shapiro-Wilk test, normality and Homoscedastic assumptions are violated</a:t>
            </a:r>
          </a:p>
        </p:txBody>
      </p:sp>
      <p:pic>
        <p:nvPicPr>
          <p:cNvPr id="5" name="Picture 4">
            <a:extLst>
              <a:ext uri="{FF2B5EF4-FFF2-40B4-BE49-F238E27FC236}">
                <a16:creationId xmlns:a16="http://schemas.microsoft.com/office/drawing/2014/main" id="{8643BD35-F8CF-08E8-DCB9-B7964A84B831}"/>
              </a:ext>
            </a:extLst>
          </p:cNvPr>
          <p:cNvPicPr>
            <a:picLocks noChangeAspect="1"/>
          </p:cNvPicPr>
          <p:nvPr/>
        </p:nvPicPr>
        <p:blipFill>
          <a:blip r:embed="rId3"/>
          <a:stretch>
            <a:fillRect/>
          </a:stretch>
        </p:blipFill>
        <p:spPr>
          <a:xfrm>
            <a:off x="141808" y="2865807"/>
            <a:ext cx="5121084" cy="3162574"/>
          </a:xfrm>
          <a:prstGeom prst="rect">
            <a:avLst/>
          </a:prstGeom>
        </p:spPr>
      </p:pic>
      <p:pic>
        <p:nvPicPr>
          <p:cNvPr id="7" name="Picture 6">
            <a:extLst>
              <a:ext uri="{FF2B5EF4-FFF2-40B4-BE49-F238E27FC236}">
                <a16:creationId xmlns:a16="http://schemas.microsoft.com/office/drawing/2014/main" id="{208741A9-D34B-D96D-9BCB-D72F6605250E}"/>
              </a:ext>
            </a:extLst>
          </p:cNvPr>
          <p:cNvPicPr>
            <a:picLocks noChangeAspect="1"/>
          </p:cNvPicPr>
          <p:nvPr/>
        </p:nvPicPr>
        <p:blipFill>
          <a:blip r:embed="rId4"/>
          <a:stretch>
            <a:fillRect/>
          </a:stretch>
        </p:blipFill>
        <p:spPr>
          <a:xfrm>
            <a:off x="5109327" y="3107389"/>
            <a:ext cx="4002030" cy="2471492"/>
          </a:xfrm>
          <a:prstGeom prst="rect">
            <a:avLst/>
          </a:prstGeom>
        </p:spPr>
      </p:pic>
      <p:sp>
        <p:nvSpPr>
          <p:cNvPr id="9" name="TextBox 8">
            <a:extLst>
              <a:ext uri="{FF2B5EF4-FFF2-40B4-BE49-F238E27FC236}">
                <a16:creationId xmlns:a16="http://schemas.microsoft.com/office/drawing/2014/main" id="{919C385B-E545-B743-CFBD-257DDE020EA5}"/>
              </a:ext>
            </a:extLst>
          </p:cNvPr>
          <p:cNvSpPr txBox="1"/>
          <p:nvPr/>
        </p:nvSpPr>
        <p:spPr>
          <a:xfrm>
            <a:off x="3047215" y="3174460"/>
            <a:ext cx="6094428" cy="523220"/>
          </a:xfrm>
          <a:prstGeom prst="rect">
            <a:avLst/>
          </a:prstGeom>
          <a:noFill/>
        </p:spPr>
        <p:txBody>
          <a:bodyPr wrap="square">
            <a:spAutoFit/>
          </a:bodyPr>
          <a:lstStyle/>
          <a:p>
            <a:br>
              <a:rPr lang="en-US" dirty="0"/>
            </a:br>
            <a:endParaRPr lang="en-US" dirty="0"/>
          </a:p>
        </p:txBody>
      </p:sp>
      <p:pic>
        <p:nvPicPr>
          <p:cNvPr id="11" name="Picture 10">
            <a:extLst>
              <a:ext uri="{FF2B5EF4-FFF2-40B4-BE49-F238E27FC236}">
                <a16:creationId xmlns:a16="http://schemas.microsoft.com/office/drawing/2014/main" id="{12404794-FF21-EBBB-C7C3-6B0E6ADECF85}"/>
              </a:ext>
            </a:extLst>
          </p:cNvPr>
          <p:cNvPicPr>
            <a:picLocks noChangeAspect="1"/>
          </p:cNvPicPr>
          <p:nvPr/>
        </p:nvPicPr>
        <p:blipFill>
          <a:blip r:embed="rId5"/>
          <a:stretch>
            <a:fillRect/>
          </a:stretch>
        </p:blipFill>
        <p:spPr>
          <a:xfrm>
            <a:off x="8877755" y="3621552"/>
            <a:ext cx="3169295" cy="1043059"/>
          </a:xfrm>
          <a:prstGeom prst="rect">
            <a:avLst/>
          </a:prstGeom>
        </p:spPr>
      </p:pic>
    </p:spTree>
    <p:extLst>
      <p:ext uri="{BB962C8B-B14F-4D97-AF65-F5344CB8AC3E}">
        <p14:creationId xmlns:p14="http://schemas.microsoft.com/office/powerpoint/2010/main" val="3928228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Google Shape;46;p3">
            <a:extLst>
              <a:ext uri="{FF2B5EF4-FFF2-40B4-BE49-F238E27FC236}">
                <a16:creationId xmlns:a16="http://schemas.microsoft.com/office/drawing/2014/main" id="{A20AC770-B350-4EFE-BEB6-2A188A0518CF}"/>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4: Holt-Winters</a:t>
            </a:r>
          </a:p>
        </p:txBody>
      </p:sp>
      <p:sp>
        <p:nvSpPr>
          <p:cNvPr id="7" name="TextBox 6">
            <a:extLst>
              <a:ext uri="{FF2B5EF4-FFF2-40B4-BE49-F238E27FC236}">
                <a16:creationId xmlns:a16="http://schemas.microsoft.com/office/drawing/2014/main" id="{A882475E-F805-0CD6-E093-615D606E071F}"/>
              </a:ext>
            </a:extLst>
          </p:cNvPr>
          <p:cNvSpPr txBox="1"/>
          <p:nvPr/>
        </p:nvSpPr>
        <p:spPr>
          <a:xfrm>
            <a:off x="132381" y="1341098"/>
            <a:ext cx="1122691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latin typeface="Calibri"/>
              </a:rPr>
              <a:t>Holt-Winters model has the best RMSE and MAE scores so far. However, I will try more models due to normality and homoscedastic assumption violation</a:t>
            </a:r>
            <a:r>
              <a:rPr lang="en-US" sz="1800" dirty="0"/>
              <a:t>.</a:t>
            </a:r>
            <a:endParaRPr lang="en-US" sz="1800" dirty="0">
              <a:latin typeface="Calibri"/>
            </a:endParaRPr>
          </a:p>
          <a:p>
            <a:endParaRPr lang="en-US" sz="1800" dirty="0">
              <a:latin typeface="Calibri"/>
            </a:endParaRPr>
          </a:p>
        </p:txBody>
      </p:sp>
      <p:pic>
        <p:nvPicPr>
          <p:cNvPr id="4" name="Picture 3">
            <a:extLst>
              <a:ext uri="{FF2B5EF4-FFF2-40B4-BE49-F238E27FC236}">
                <a16:creationId xmlns:a16="http://schemas.microsoft.com/office/drawing/2014/main" id="{E4817678-E297-0880-42FE-9C9A2994F45A}"/>
              </a:ext>
            </a:extLst>
          </p:cNvPr>
          <p:cNvPicPr>
            <a:picLocks noChangeAspect="1"/>
          </p:cNvPicPr>
          <p:nvPr/>
        </p:nvPicPr>
        <p:blipFill>
          <a:blip r:embed="rId3"/>
          <a:stretch>
            <a:fillRect/>
          </a:stretch>
        </p:blipFill>
        <p:spPr>
          <a:xfrm>
            <a:off x="34739" y="2264428"/>
            <a:ext cx="5568351" cy="3438788"/>
          </a:xfrm>
          <a:prstGeom prst="rect">
            <a:avLst/>
          </a:prstGeom>
        </p:spPr>
      </p:pic>
      <p:pic>
        <p:nvPicPr>
          <p:cNvPr id="12" name="Picture 11">
            <a:extLst>
              <a:ext uri="{FF2B5EF4-FFF2-40B4-BE49-F238E27FC236}">
                <a16:creationId xmlns:a16="http://schemas.microsoft.com/office/drawing/2014/main" id="{76169AA9-4CD7-D0D9-32DF-E75910394803}"/>
              </a:ext>
            </a:extLst>
          </p:cNvPr>
          <p:cNvPicPr>
            <a:picLocks noChangeAspect="1"/>
          </p:cNvPicPr>
          <p:nvPr/>
        </p:nvPicPr>
        <p:blipFill>
          <a:blip r:embed="rId4"/>
          <a:stretch>
            <a:fillRect/>
          </a:stretch>
        </p:blipFill>
        <p:spPr>
          <a:xfrm>
            <a:off x="5542323" y="3036031"/>
            <a:ext cx="6301608" cy="1033728"/>
          </a:xfrm>
          <a:prstGeom prst="rect">
            <a:avLst/>
          </a:prstGeom>
        </p:spPr>
      </p:pic>
      <p:pic>
        <p:nvPicPr>
          <p:cNvPr id="14" name="Picture 13">
            <a:extLst>
              <a:ext uri="{FF2B5EF4-FFF2-40B4-BE49-F238E27FC236}">
                <a16:creationId xmlns:a16="http://schemas.microsoft.com/office/drawing/2014/main" id="{EA13D51B-59C6-611B-8EF4-49CCCE350D3E}"/>
              </a:ext>
            </a:extLst>
          </p:cNvPr>
          <p:cNvPicPr>
            <a:picLocks noChangeAspect="1"/>
          </p:cNvPicPr>
          <p:nvPr/>
        </p:nvPicPr>
        <p:blipFill>
          <a:blip r:embed="rId5"/>
          <a:stretch>
            <a:fillRect/>
          </a:stretch>
        </p:blipFill>
        <p:spPr>
          <a:xfrm>
            <a:off x="6637244" y="3703821"/>
            <a:ext cx="4172532" cy="1743318"/>
          </a:xfrm>
          <a:prstGeom prst="rect">
            <a:avLst/>
          </a:prstGeom>
        </p:spPr>
      </p:pic>
    </p:spTree>
    <p:extLst>
      <p:ext uri="{BB962C8B-B14F-4D97-AF65-F5344CB8AC3E}">
        <p14:creationId xmlns:p14="http://schemas.microsoft.com/office/powerpoint/2010/main" val="3263709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3" name="Google Shape;46;p3">
            <a:extLst>
              <a:ext uri="{FF2B5EF4-FFF2-40B4-BE49-F238E27FC236}">
                <a16:creationId xmlns:a16="http://schemas.microsoft.com/office/drawing/2014/main" id="{49978399-E061-DA29-CEA7-58C6476DC115}"/>
              </a:ext>
            </a:extLst>
          </p:cNvPr>
          <p:cNvSpPr txBox="1">
            <a:spLocks/>
          </p:cNvSpPr>
          <p:nvPr/>
        </p:nvSpPr>
        <p:spPr>
          <a:xfrm>
            <a:off x="699496" y="113334"/>
            <a:ext cx="9217502" cy="1158086"/>
          </a:xfrm>
          <a:prstGeom prst="rect">
            <a:avLst/>
          </a:prstGeom>
          <a:noFill/>
          <a:ln>
            <a:noFill/>
          </a:ln>
        </p:spPr>
        <p:txBody>
          <a:bodyPr spcFirstLastPara="1" wrap="square" lIns="91425" tIns="45700" rIns="91425" bIns="45700" anchor="b"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5: ARMA &amp; GARCH Combination</a:t>
            </a:r>
          </a:p>
        </p:txBody>
      </p:sp>
      <p:sp>
        <p:nvSpPr>
          <p:cNvPr id="4" name="TextBox 3">
            <a:extLst>
              <a:ext uri="{FF2B5EF4-FFF2-40B4-BE49-F238E27FC236}">
                <a16:creationId xmlns:a16="http://schemas.microsoft.com/office/drawing/2014/main" id="{27D08FCF-3AFB-475E-8EC1-7A67341261CC}"/>
              </a:ext>
            </a:extLst>
          </p:cNvPr>
          <p:cNvSpPr txBox="1"/>
          <p:nvPr/>
        </p:nvSpPr>
        <p:spPr>
          <a:xfrm>
            <a:off x="262980" y="1382287"/>
            <a:ext cx="1034814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latin typeface="Calibri" panose="020F0502020204030204" pitchFamily="34" charset="0"/>
                <a:cs typeface="Calibri" panose="020F0502020204030204" pitchFamily="34" charset="0"/>
              </a:rPr>
              <a:t>Overview</a:t>
            </a:r>
            <a:endParaRPr lang="en-US" sz="1800" dirty="0">
              <a:latin typeface="Calibri" panose="020F0502020204030204" pitchFamily="34" charset="0"/>
              <a:cs typeface="Calibri" panose="020F0502020204030204" pitchFamily="34" charset="0"/>
            </a:endParaRPr>
          </a:p>
          <a:p>
            <a:pPr marL="285750" indent="-285750">
              <a:buChar char="•"/>
            </a:pPr>
            <a:r>
              <a:rPr lang="en-US" sz="1800" dirty="0">
                <a:latin typeface="Calibri" panose="020F0502020204030204" pitchFamily="34" charset="0"/>
                <a:cs typeface="Calibri" panose="020F0502020204030204" pitchFamily="34" charset="0"/>
              </a:rPr>
              <a:t>GARCH models are specifically designed to handle heteroskedasticity. These models allow for the variance of the errors to be time-varying. This can help to improve the accuracy of the model's predictions.</a:t>
            </a:r>
          </a:p>
          <a:p>
            <a:r>
              <a:rPr lang="en-US" sz="1800" dirty="0">
                <a:latin typeface="Calibri" panose="020F0502020204030204" pitchFamily="34" charset="0"/>
                <a:cs typeface="Calibri" panose="020F0502020204030204" pitchFamily="34" charset="0"/>
              </a:rPr>
              <a:t>Normality and Heteroscedasticity</a:t>
            </a:r>
          </a:p>
          <a:p>
            <a:pPr marL="285750" indent="-285750">
              <a:buChar char="•"/>
            </a:pPr>
            <a:r>
              <a:rPr lang="en-US" sz="1800" dirty="0">
                <a:latin typeface="Calibri" panose="020F0502020204030204" pitchFamily="34" charset="0"/>
                <a:cs typeface="Calibri" panose="020F0502020204030204" pitchFamily="34" charset="0"/>
              </a:rPr>
              <a:t>Looking at residual plots and the Shapiro-Wilk test, normality and Homoscedastic assumptions are violated. </a:t>
            </a:r>
          </a:p>
        </p:txBody>
      </p:sp>
      <p:pic>
        <p:nvPicPr>
          <p:cNvPr id="6" name="Picture 5">
            <a:extLst>
              <a:ext uri="{FF2B5EF4-FFF2-40B4-BE49-F238E27FC236}">
                <a16:creationId xmlns:a16="http://schemas.microsoft.com/office/drawing/2014/main" id="{5FC8A8F5-282C-489D-C9CD-7D33E4B6E3D6}"/>
              </a:ext>
            </a:extLst>
          </p:cNvPr>
          <p:cNvPicPr>
            <a:picLocks noChangeAspect="1"/>
          </p:cNvPicPr>
          <p:nvPr/>
        </p:nvPicPr>
        <p:blipFill>
          <a:blip r:embed="rId3"/>
          <a:stretch>
            <a:fillRect/>
          </a:stretch>
        </p:blipFill>
        <p:spPr>
          <a:xfrm>
            <a:off x="209736" y="3247480"/>
            <a:ext cx="4533369" cy="2796559"/>
          </a:xfrm>
          <a:prstGeom prst="rect">
            <a:avLst/>
          </a:prstGeom>
        </p:spPr>
      </p:pic>
      <p:pic>
        <p:nvPicPr>
          <p:cNvPr id="9" name="Picture 8">
            <a:extLst>
              <a:ext uri="{FF2B5EF4-FFF2-40B4-BE49-F238E27FC236}">
                <a16:creationId xmlns:a16="http://schemas.microsoft.com/office/drawing/2014/main" id="{62F6D17F-19C1-D781-A6E8-081F4E64CF77}"/>
              </a:ext>
            </a:extLst>
          </p:cNvPr>
          <p:cNvPicPr>
            <a:picLocks noChangeAspect="1"/>
          </p:cNvPicPr>
          <p:nvPr/>
        </p:nvPicPr>
        <p:blipFill>
          <a:blip r:embed="rId4"/>
          <a:stretch>
            <a:fillRect/>
          </a:stretch>
        </p:blipFill>
        <p:spPr>
          <a:xfrm>
            <a:off x="4743105" y="3136613"/>
            <a:ext cx="4533369" cy="2796559"/>
          </a:xfrm>
          <a:prstGeom prst="rect">
            <a:avLst/>
          </a:prstGeom>
        </p:spPr>
      </p:pic>
      <p:pic>
        <p:nvPicPr>
          <p:cNvPr id="15" name="Picture 14">
            <a:extLst>
              <a:ext uri="{FF2B5EF4-FFF2-40B4-BE49-F238E27FC236}">
                <a16:creationId xmlns:a16="http://schemas.microsoft.com/office/drawing/2014/main" id="{4B4F70C5-8C71-B101-798A-B0DA44DD9148}"/>
              </a:ext>
            </a:extLst>
          </p:cNvPr>
          <p:cNvPicPr>
            <a:picLocks noChangeAspect="1"/>
          </p:cNvPicPr>
          <p:nvPr/>
        </p:nvPicPr>
        <p:blipFill>
          <a:blip r:embed="rId5"/>
          <a:stretch>
            <a:fillRect/>
          </a:stretch>
        </p:blipFill>
        <p:spPr>
          <a:xfrm>
            <a:off x="9138388" y="3817856"/>
            <a:ext cx="2999906" cy="1001992"/>
          </a:xfrm>
          <a:prstGeom prst="rect">
            <a:avLst/>
          </a:prstGeom>
        </p:spPr>
      </p:pic>
    </p:spTree>
    <p:extLst>
      <p:ext uri="{BB962C8B-B14F-4D97-AF65-F5344CB8AC3E}">
        <p14:creationId xmlns:p14="http://schemas.microsoft.com/office/powerpoint/2010/main" val="1635942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Google Shape;46;p3">
            <a:extLst>
              <a:ext uri="{FF2B5EF4-FFF2-40B4-BE49-F238E27FC236}">
                <a16:creationId xmlns:a16="http://schemas.microsoft.com/office/drawing/2014/main" id="{A20AC770-B350-4EFE-BEB6-2A188A0518CF}"/>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5: ARMA &amp; GARCH Combination</a:t>
            </a:r>
          </a:p>
        </p:txBody>
      </p:sp>
      <p:sp>
        <p:nvSpPr>
          <p:cNvPr id="7" name="TextBox 6">
            <a:extLst>
              <a:ext uri="{FF2B5EF4-FFF2-40B4-BE49-F238E27FC236}">
                <a16:creationId xmlns:a16="http://schemas.microsoft.com/office/drawing/2014/main" id="{A882475E-F805-0CD6-E093-615D606E071F}"/>
              </a:ext>
            </a:extLst>
          </p:cNvPr>
          <p:cNvSpPr txBox="1"/>
          <p:nvPr/>
        </p:nvSpPr>
        <p:spPr>
          <a:xfrm>
            <a:off x="132381" y="1341098"/>
            <a:ext cx="1122691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latin typeface="Calibri"/>
              </a:rPr>
              <a:t>Holt-Winters model still has the best RMSE and MAE scores so far. However, I will try more models due to normality and homoscedastic assumption violation</a:t>
            </a:r>
            <a:r>
              <a:rPr lang="en-US" sz="1800" dirty="0"/>
              <a:t>.</a:t>
            </a:r>
            <a:endParaRPr lang="en-US" sz="1800" dirty="0">
              <a:latin typeface="Calibri"/>
            </a:endParaRPr>
          </a:p>
          <a:p>
            <a:endParaRPr lang="en-US" sz="1800" dirty="0">
              <a:latin typeface="Calibri"/>
            </a:endParaRPr>
          </a:p>
        </p:txBody>
      </p:sp>
      <p:pic>
        <p:nvPicPr>
          <p:cNvPr id="6" name="Picture 5">
            <a:extLst>
              <a:ext uri="{FF2B5EF4-FFF2-40B4-BE49-F238E27FC236}">
                <a16:creationId xmlns:a16="http://schemas.microsoft.com/office/drawing/2014/main" id="{9D11061D-1C2E-8583-FF93-BACDAC9CF88E}"/>
              </a:ext>
            </a:extLst>
          </p:cNvPr>
          <p:cNvPicPr>
            <a:picLocks noChangeAspect="1"/>
          </p:cNvPicPr>
          <p:nvPr/>
        </p:nvPicPr>
        <p:blipFill>
          <a:blip r:embed="rId3"/>
          <a:stretch>
            <a:fillRect/>
          </a:stretch>
        </p:blipFill>
        <p:spPr>
          <a:xfrm>
            <a:off x="254931" y="2264428"/>
            <a:ext cx="5121084" cy="3162574"/>
          </a:xfrm>
          <a:prstGeom prst="rect">
            <a:avLst/>
          </a:prstGeom>
        </p:spPr>
      </p:pic>
      <p:pic>
        <p:nvPicPr>
          <p:cNvPr id="9" name="Picture 8">
            <a:extLst>
              <a:ext uri="{FF2B5EF4-FFF2-40B4-BE49-F238E27FC236}">
                <a16:creationId xmlns:a16="http://schemas.microsoft.com/office/drawing/2014/main" id="{C77BE909-3C6F-26EC-CCB8-0EAB4A0DFDB2}"/>
              </a:ext>
            </a:extLst>
          </p:cNvPr>
          <p:cNvPicPr>
            <a:picLocks noChangeAspect="1"/>
          </p:cNvPicPr>
          <p:nvPr/>
        </p:nvPicPr>
        <p:blipFill>
          <a:blip r:embed="rId4"/>
          <a:stretch>
            <a:fillRect/>
          </a:stretch>
        </p:blipFill>
        <p:spPr>
          <a:xfrm>
            <a:off x="5498565" y="2259939"/>
            <a:ext cx="4981468" cy="570910"/>
          </a:xfrm>
          <a:prstGeom prst="rect">
            <a:avLst/>
          </a:prstGeom>
        </p:spPr>
      </p:pic>
      <p:pic>
        <p:nvPicPr>
          <p:cNvPr id="11" name="Picture 10">
            <a:extLst>
              <a:ext uri="{FF2B5EF4-FFF2-40B4-BE49-F238E27FC236}">
                <a16:creationId xmlns:a16="http://schemas.microsoft.com/office/drawing/2014/main" id="{9479D2CF-4D01-9684-F54F-657053F1218D}"/>
              </a:ext>
            </a:extLst>
          </p:cNvPr>
          <p:cNvPicPr>
            <a:picLocks noChangeAspect="1"/>
          </p:cNvPicPr>
          <p:nvPr/>
        </p:nvPicPr>
        <p:blipFill>
          <a:blip r:embed="rId5"/>
          <a:stretch>
            <a:fillRect/>
          </a:stretch>
        </p:blipFill>
        <p:spPr>
          <a:xfrm>
            <a:off x="5498565" y="2830849"/>
            <a:ext cx="5505254" cy="3138710"/>
          </a:xfrm>
          <a:prstGeom prst="rect">
            <a:avLst/>
          </a:prstGeom>
        </p:spPr>
      </p:pic>
    </p:spTree>
    <p:extLst>
      <p:ext uri="{BB962C8B-B14F-4D97-AF65-F5344CB8AC3E}">
        <p14:creationId xmlns:p14="http://schemas.microsoft.com/office/powerpoint/2010/main" val="155306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Google Shape;46;p3">
            <a:extLst>
              <a:ext uri="{FF2B5EF4-FFF2-40B4-BE49-F238E27FC236}">
                <a16:creationId xmlns:a16="http://schemas.microsoft.com/office/drawing/2014/main" id="{A20AC770-B350-4EFE-BEB6-2A188A0518CF}"/>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6: SARIMA-GARCH Combination</a:t>
            </a:r>
          </a:p>
        </p:txBody>
      </p:sp>
      <p:sp>
        <p:nvSpPr>
          <p:cNvPr id="3" name="TextBox 2">
            <a:extLst>
              <a:ext uri="{FF2B5EF4-FFF2-40B4-BE49-F238E27FC236}">
                <a16:creationId xmlns:a16="http://schemas.microsoft.com/office/drawing/2014/main" id="{087F4616-AACF-0398-FD80-DA2EF942E96A}"/>
              </a:ext>
            </a:extLst>
          </p:cNvPr>
          <p:cNvSpPr txBox="1"/>
          <p:nvPr/>
        </p:nvSpPr>
        <p:spPr>
          <a:xfrm>
            <a:off x="216815" y="1271420"/>
            <a:ext cx="1033774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latin typeface="Calibri" panose="020F0502020204030204" pitchFamily="34" charset="0"/>
                <a:cs typeface="Calibri" panose="020F0502020204030204" pitchFamily="34" charset="0"/>
              </a:rPr>
              <a:t>Overview</a:t>
            </a:r>
            <a:endParaRPr lang="en-US" sz="1800" dirty="0">
              <a:latin typeface="Calibri" panose="020F0502020204030204" pitchFamily="34" charset="0"/>
              <a:cs typeface="Calibri" panose="020F0502020204030204" pitchFamily="34" charset="0"/>
            </a:endParaRPr>
          </a:p>
          <a:p>
            <a:pPr marL="285750" indent="-285750">
              <a:buChar char="•"/>
            </a:pPr>
            <a:r>
              <a:rPr lang="en-US" sz="1800" dirty="0">
                <a:latin typeface="Calibri" panose="020F0502020204030204" pitchFamily="34" charset="0"/>
                <a:cs typeface="Calibri" panose="020F0502020204030204" pitchFamily="34" charset="0"/>
              </a:rPr>
              <a:t>Similar to ARMA-GARCH model, but this allows for seasonality </a:t>
            </a:r>
          </a:p>
          <a:p>
            <a:r>
              <a:rPr lang="en-US" sz="1800" dirty="0">
                <a:latin typeface="Calibri" panose="020F0502020204030204" pitchFamily="34" charset="0"/>
                <a:cs typeface="Calibri" panose="020F0502020204030204" pitchFamily="34" charset="0"/>
              </a:rPr>
              <a:t>Normality and Heteroscedasticity</a:t>
            </a:r>
          </a:p>
          <a:p>
            <a:pPr marL="285750" indent="-285750">
              <a:buChar char="•"/>
            </a:pPr>
            <a:r>
              <a:rPr lang="en-US" sz="1800" dirty="0">
                <a:latin typeface="Calibri" panose="020F0502020204030204" pitchFamily="34" charset="0"/>
                <a:cs typeface="Calibri" panose="020F0502020204030204" pitchFamily="34" charset="0"/>
              </a:rPr>
              <a:t>Looking at residual plots and the Shapiro-Wilk test, normality and Homoscedastic assumptions are violated. </a:t>
            </a:r>
          </a:p>
        </p:txBody>
      </p:sp>
      <p:pic>
        <p:nvPicPr>
          <p:cNvPr id="8" name="Picture 7">
            <a:extLst>
              <a:ext uri="{FF2B5EF4-FFF2-40B4-BE49-F238E27FC236}">
                <a16:creationId xmlns:a16="http://schemas.microsoft.com/office/drawing/2014/main" id="{120A85AA-581F-073C-E85A-0189FA85F29E}"/>
              </a:ext>
            </a:extLst>
          </p:cNvPr>
          <p:cNvPicPr>
            <a:picLocks noChangeAspect="1"/>
          </p:cNvPicPr>
          <p:nvPr/>
        </p:nvPicPr>
        <p:blipFill>
          <a:blip r:embed="rId3"/>
          <a:stretch>
            <a:fillRect/>
          </a:stretch>
        </p:blipFill>
        <p:spPr>
          <a:xfrm>
            <a:off x="216815" y="2928992"/>
            <a:ext cx="4967002" cy="3064060"/>
          </a:xfrm>
          <a:prstGeom prst="rect">
            <a:avLst/>
          </a:prstGeom>
        </p:spPr>
      </p:pic>
      <p:pic>
        <p:nvPicPr>
          <p:cNvPr id="10" name="Picture 9">
            <a:extLst>
              <a:ext uri="{FF2B5EF4-FFF2-40B4-BE49-F238E27FC236}">
                <a16:creationId xmlns:a16="http://schemas.microsoft.com/office/drawing/2014/main" id="{01AD61C4-1715-0668-9771-ACEDA7ABC8CF}"/>
              </a:ext>
            </a:extLst>
          </p:cNvPr>
          <p:cNvPicPr>
            <a:picLocks noChangeAspect="1"/>
          </p:cNvPicPr>
          <p:nvPr/>
        </p:nvPicPr>
        <p:blipFill>
          <a:blip r:embed="rId4"/>
          <a:stretch>
            <a:fillRect/>
          </a:stretch>
        </p:blipFill>
        <p:spPr>
          <a:xfrm>
            <a:off x="5505254" y="2815508"/>
            <a:ext cx="4703050" cy="2901233"/>
          </a:xfrm>
          <a:prstGeom prst="rect">
            <a:avLst/>
          </a:prstGeom>
        </p:spPr>
      </p:pic>
    </p:spTree>
    <p:extLst>
      <p:ext uri="{BB962C8B-B14F-4D97-AF65-F5344CB8AC3E}">
        <p14:creationId xmlns:p14="http://schemas.microsoft.com/office/powerpoint/2010/main" val="2176810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Google Shape;46;p3">
            <a:extLst>
              <a:ext uri="{FF2B5EF4-FFF2-40B4-BE49-F238E27FC236}">
                <a16:creationId xmlns:a16="http://schemas.microsoft.com/office/drawing/2014/main" id="{A20AC770-B350-4EFE-BEB6-2A188A0518CF}"/>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6: SARIMA-GARCH Combination</a:t>
            </a:r>
          </a:p>
        </p:txBody>
      </p:sp>
      <p:sp>
        <p:nvSpPr>
          <p:cNvPr id="7" name="TextBox 6">
            <a:extLst>
              <a:ext uri="{FF2B5EF4-FFF2-40B4-BE49-F238E27FC236}">
                <a16:creationId xmlns:a16="http://schemas.microsoft.com/office/drawing/2014/main" id="{A882475E-F805-0CD6-E093-615D606E071F}"/>
              </a:ext>
            </a:extLst>
          </p:cNvPr>
          <p:cNvSpPr txBox="1"/>
          <p:nvPr/>
        </p:nvSpPr>
        <p:spPr>
          <a:xfrm>
            <a:off x="132381" y="1341098"/>
            <a:ext cx="112269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latin typeface="Calibri"/>
              </a:rPr>
              <a:t>Holt-Winters model has the best RMSE and MAE scores, but SARIMA-GARCH comes in a close second</a:t>
            </a:r>
          </a:p>
        </p:txBody>
      </p:sp>
      <p:pic>
        <p:nvPicPr>
          <p:cNvPr id="3" name="Picture 2">
            <a:extLst>
              <a:ext uri="{FF2B5EF4-FFF2-40B4-BE49-F238E27FC236}">
                <a16:creationId xmlns:a16="http://schemas.microsoft.com/office/drawing/2014/main" id="{37E0EDF2-22C4-8FFF-37EC-BEA1BBC0E5C4}"/>
              </a:ext>
            </a:extLst>
          </p:cNvPr>
          <p:cNvPicPr>
            <a:picLocks noChangeAspect="1"/>
          </p:cNvPicPr>
          <p:nvPr/>
        </p:nvPicPr>
        <p:blipFill>
          <a:blip r:embed="rId3"/>
          <a:stretch>
            <a:fillRect/>
          </a:stretch>
        </p:blipFill>
        <p:spPr>
          <a:xfrm>
            <a:off x="132381" y="2156421"/>
            <a:ext cx="5867908" cy="3619814"/>
          </a:xfrm>
          <a:prstGeom prst="rect">
            <a:avLst/>
          </a:prstGeom>
        </p:spPr>
      </p:pic>
      <p:pic>
        <p:nvPicPr>
          <p:cNvPr id="8" name="Picture 7">
            <a:extLst>
              <a:ext uri="{FF2B5EF4-FFF2-40B4-BE49-F238E27FC236}">
                <a16:creationId xmlns:a16="http://schemas.microsoft.com/office/drawing/2014/main" id="{5213E5FB-8561-FFDB-CD1F-EA9EDFF387F2}"/>
              </a:ext>
            </a:extLst>
          </p:cNvPr>
          <p:cNvPicPr>
            <a:picLocks noChangeAspect="1"/>
          </p:cNvPicPr>
          <p:nvPr/>
        </p:nvPicPr>
        <p:blipFill>
          <a:blip r:embed="rId4"/>
          <a:stretch>
            <a:fillRect/>
          </a:stretch>
        </p:blipFill>
        <p:spPr>
          <a:xfrm>
            <a:off x="6386202" y="2493849"/>
            <a:ext cx="4448796" cy="533474"/>
          </a:xfrm>
          <a:prstGeom prst="rect">
            <a:avLst/>
          </a:prstGeom>
        </p:spPr>
      </p:pic>
    </p:spTree>
    <p:extLst>
      <p:ext uri="{BB962C8B-B14F-4D97-AF65-F5344CB8AC3E}">
        <p14:creationId xmlns:p14="http://schemas.microsoft.com/office/powerpoint/2010/main" val="1270244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6;p3">
            <a:extLst>
              <a:ext uri="{FF2B5EF4-FFF2-40B4-BE49-F238E27FC236}">
                <a16:creationId xmlns:a16="http://schemas.microsoft.com/office/drawing/2014/main" id="{49978399-E061-DA29-CEA7-58C6476DC115}"/>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a:solidFill>
                  <a:schemeClr val="tx1"/>
                </a:solidFill>
              </a:rPr>
              <a:t>Model Comparison</a:t>
            </a:r>
          </a:p>
        </p:txBody>
      </p:sp>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a:xfrm>
            <a:off x="8299323" y="5545222"/>
            <a:ext cx="2846832" cy="365125"/>
          </a:xfrm>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7" name="Rectangle 6">
            <a:extLst>
              <a:ext uri="{FF2B5EF4-FFF2-40B4-BE49-F238E27FC236}">
                <a16:creationId xmlns:a16="http://schemas.microsoft.com/office/drawing/2014/main" id="{92808CFF-6CC0-5519-7F92-43C80549B5DA}"/>
              </a:ext>
            </a:extLst>
          </p:cNvPr>
          <p:cNvSpPr/>
          <p:nvPr/>
        </p:nvSpPr>
        <p:spPr>
          <a:xfrm>
            <a:off x="10022586" y="5679003"/>
            <a:ext cx="1041654" cy="276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32D61B1-1426-3016-9848-96191EB9F581}"/>
              </a:ext>
            </a:extLst>
          </p:cNvPr>
          <p:cNvSpPr/>
          <p:nvPr/>
        </p:nvSpPr>
        <p:spPr>
          <a:xfrm rot="5400000">
            <a:off x="10490338" y="4934505"/>
            <a:ext cx="1450754" cy="3142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9932EB0-B21D-36BB-BB2B-CEA98B11B176}"/>
              </a:ext>
            </a:extLst>
          </p:cNvPr>
          <p:cNvSpPr txBox="1"/>
          <p:nvPr/>
        </p:nvSpPr>
        <p:spPr>
          <a:xfrm>
            <a:off x="488433" y="1535478"/>
            <a:ext cx="1055981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latin typeface="Calibri"/>
                <a:ea typeface="Calibri" panose="020F0502020204030204" pitchFamily="34" charset="0"/>
                <a:cs typeface="Calibri"/>
              </a:rPr>
              <a:t>I created 6 models in total: 2 ARIMA models, 1 ARFIMA model, 1 Holts-Winter model, 1 ARIMA-GARCH model and 1 SARIMA-GARCH model. Holts-Winter had the best accuracy score looking at the RMSE and MAE scores out of all the models, and the forecast was decent enough.</a:t>
            </a:r>
          </a:p>
          <a:p>
            <a:endParaRPr lang="en-US" sz="1800" dirty="0">
              <a:latin typeface="Calibri"/>
              <a:ea typeface="Calibri" panose="020F0502020204030204" pitchFamily="34" charset="0"/>
              <a:cs typeface="Calibri"/>
            </a:endParaRPr>
          </a:p>
          <a:p>
            <a:r>
              <a:rPr lang="en-US" sz="1800" dirty="0">
                <a:latin typeface="Calibri"/>
                <a:ea typeface="Calibri" panose="020F0502020204030204" pitchFamily="34" charset="0"/>
                <a:cs typeface="Calibri"/>
              </a:rPr>
              <a:t>The timeseries data was differenced to meet stationary and autocorrelation assumptions for ARIMA and ARFIMA models. However, all 6 models violated the normality and homoscedastic assumption</a:t>
            </a:r>
            <a:endParaRPr lang="en-US" sz="1800" dirty="0">
              <a:latin typeface="Calibri"/>
              <a:cs typeface="Calibri"/>
            </a:endParaRPr>
          </a:p>
        </p:txBody>
      </p:sp>
    </p:spTree>
    <p:extLst>
      <p:ext uri="{BB962C8B-B14F-4D97-AF65-F5344CB8AC3E}">
        <p14:creationId xmlns:p14="http://schemas.microsoft.com/office/powerpoint/2010/main" val="1490726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6" name="Title 5">
            <a:extLst>
              <a:ext uri="{FF2B5EF4-FFF2-40B4-BE49-F238E27FC236}">
                <a16:creationId xmlns:a16="http://schemas.microsoft.com/office/drawing/2014/main" id="{221C1A83-9649-5E09-6911-A7E3206A8A5B}"/>
              </a:ext>
            </a:extLst>
          </p:cNvPr>
          <p:cNvSpPr>
            <a:spLocks noGrp="1"/>
          </p:cNvSpPr>
          <p:nvPr>
            <p:ph type="title"/>
          </p:nvPr>
        </p:nvSpPr>
        <p:spPr>
          <a:xfrm>
            <a:off x="838200" y="332692"/>
            <a:ext cx="9860280" cy="867266"/>
          </a:xfrm>
        </p:spPr>
        <p:txBody>
          <a:bodyPr/>
          <a:lstStyle/>
          <a:p>
            <a:r>
              <a:rPr lang="en-US" sz="6000">
                <a:solidFill>
                  <a:schemeClr val="tx1"/>
                </a:solidFill>
              </a:rPr>
              <a:t>Limitations and Future Work</a:t>
            </a:r>
          </a:p>
        </p:txBody>
      </p:sp>
      <p:sp>
        <p:nvSpPr>
          <p:cNvPr id="4" name="TextBox 3">
            <a:extLst>
              <a:ext uri="{FF2B5EF4-FFF2-40B4-BE49-F238E27FC236}">
                <a16:creationId xmlns:a16="http://schemas.microsoft.com/office/drawing/2014/main" id="{EDDE4D47-E406-3A3F-1347-6C012EFE6F6B}"/>
              </a:ext>
            </a:extLst>
          </p:cNvPr>
          <p:cNvSpPr txBox="1"/>
          <p:nvPr/>
        </p:nvSpPr>
        <p:spPr>
          <a:xfrm>
            <a:off x="488433" y="1535478"/>
            <a:ext cx="1055981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en-US" sz="1800" dirty="0">
                <a:latin typeface="Calibri"/>
                <a:ea typeface="Calibri" panose="020F0502020204030204" pitchFamily="34" charset="0"/>
                <a:cs typeface="Calibri"/>
              </a:rPr>
              <a:t>Due to time constraints, I couldn't fix homoscedastic violation. In future work, I would try more GARCH models, which are good at handling heteroskedasticity</a:t>
            </a:r>
          </a:p>
          <a:p>
            <a:pPr marL="342900" indent="-342900">
              <a:buAutoNum type="arabicParenR"/>
            </a:pPr>
            <a:endParaRPr lang="en-US" sz="1800" dirty="0">
              <a:latin typeface="Calibri"/>
              <a:ea typeface="Calibri" panose="020F0502020204030204" pitchFamily="34" charset="0"/>
              <a:cs typeface="Calibri"/>
            </a:endParaRPr>
          </a:p>
          <a:p>
            <a:pPr marL="342900" indent="-342900">
              <a:buAutoNum type="arabicParenR"/>
            </a:pPr>
            <a:r>
              <a:rPr lang="en-US" sz="1800" dirty="0">
                <a:latin typeface="Calibri"/>
                <a:ea typeface="Calibri" panose="020F0502020204030204" pitchFamily="34" charset="0"/>
                <a:cs typeface="Calibri"/>
              </a:rPr>
              <a:t>I would have also liked to bring in another variable, such as interest rate, to forecast</a:t>
            </a:r>
          </a:p>
          <a:p>
            <a:endParaRPr lang="en-US" sz="1800" dirty="0">
              <a:latin typeface="Calibri"/>
              <a:cs typeface="Calibri"/>
            </a:endParaRPr>
          </a:p>
          <a:p>
            <a:r>
              <a:rPr lang="en-US" sz="1800" dirty="0">
                <a:latin typeface="Calibri"/>
                <a:cs typeface="Calibri"/>
              </a:rPr>
              <a:t>3)  Tuning the 6 models I used might also great improve the forecast</a:t>
            </a:r>
          </a:p>
        </p:txBody>
      </p:sp>
    </p:spTree>
    <p:extLst>
      <p:ext uri="{BB962C8B-B14F-4D97-AF65-F5344CB8AC3E}">
        <p14:creationId xmlns:p14="http://schemas.microsoft.com/office/powerpoint/2010/main" val="1803257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2</a:t>
            </a:fld>
            <a:endParaRPr sz="1200">
              <a:solidFill>
                <a:srgbClr val="FFFFFF"/>
              </a:solidFill>
              <a:latin typeface="Calibri"/>
              <a:ea typeface="Calibri"/>
              <a:cs typeface="Calibri"/>
              <a:sym typeface="Calibri"/>
            </a:endParaRPr>
          </a:p>
        </p:txBody>
      </p:sp>
      <p:sp>
        <p:nvSpPr>
          <p:cNvPr id="46" name="Google Shape;46;p3"/>
          <p:cNvSpPr txBox="1">
            <a:spLocks noGrp="1"/>
          </p:cNvSpPr>
          <p:nvPr>
            <p:ph type="title"/>
          </p:nvPr>
        </p:nvSpPr>
        <p:spPr>
          <a:xfrm>
            <a:off x="555978" y="285655"/>
            <a:ext cx="9785226" cy="867266"/>
          </a:xfrm>
          <a:prstGeom prst="rect">
            <a:avLst/>
          </a:prstGeom>
          <a:noFill/>
          <a:ln>
            <a:noFill/>
          </a:ln>
        </p:spPr>
        <p:txBody>
          <a:bodyPr spcFirstLastPara="1" wrap="square" lIns="91425" tIns="45700" rIns="91425" bIns="45700" anchor="b" anchorCtr="0">
            <a:noAutofit/>
          </a:bodyPr>
          <a:lstStyle/>
          <a:p>
            <a:pPr>
              <a:lnSpc>
                <a:spcPct val="90000"/>
              </a:lnSpc>
              <a:buClr>
                <a:schemeClr val="lt1"/>
              </a:buClr>
              <a:buSzPts val="6600"/>
            </a:pPr>
            <a:r>
              <a:rPr lang="en-US" sz="6000" dirty="0">
                <a:solidFill>
                  <a:schemeClr val="tx1"/>
                </a:solidFill>
              </a:rPr>
              <a:t>Consumer Price Index (CPI)</a:t>
            </a:r>
          </a:p>
        </p:txBody>
      </p:sp>
      <p:pic>
        <p:nvPicPr>
          <p:cNvPr id="2" name="Picture 1">
            <a:extLst>
              <a:ext uri="{FF2B5EF4-FFF2-40B4-BE49-F238E27FC236}">
                <a16:creationId xmlns:a16="http://schemas.microsoft.com/office/drawing/2014/main" id="{81944994-5E71-061A-F378-FE21894C5B81}"/>
              </a:ext>
            </a:extLst>
          </p:cNvPr>
          <p:cNvPicPr>
            <a:picLocks noChangeAspect="1"/>
          </p:cNvPicPr>
          <p:nvPr/>
        </p:nvPicPr>
        <p:blipFill>
          <a:blip r:embed="rId3"/>
          <a:stretch>
            <a:fillRect/>
          </a:stretch>
        </p:blipFill>
        <p:spPr>
          <a:xfrm>
            <a:off x="5696777" y="1592564"/>
            <a:ext cx="6410381" cy="3354766"/>
          </a:xfrm>
          <a:prstGeom prst="rect">
            <a:avLst/>
          </a:prstGeom>
        </p:spPr>
      </p:pic>
      <p:sp>
        <p:nvSpPr>
          <p:cNvPr id="4" name="TextBox 3">
            <a:extLst>
              <a:ext uri="{FF2B5EF4-FFF2-40B4-BE49-F238E27FC236}">
                <a16:creationId xmlns:a16="http://schemas.microsoft.com/office/drawing/2014/main" id="{9648BB48-DEFE-4511-AE25-E002B4811E77}"/>
              </a:ext>
            </a:extLst>
          </p:cNvPr>
          <p:cNvSpPr txBox="1"/>
          <p:nvPr/>
        </p:nvSpPr>
        <p:spPr>
          <a:xfrm>
            <a:off x="239169" y="1618405"/>
            <a:ext cx="555977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latin typeface="Calibri"/>
              </a:rPr>
              <a:t>Definition</a:t>
            </a:r>
          </a:p>
          <a:p>
            <a:pPr marL="285750" indent="-285750">
              <a:buChar char="•"/>
            </a:pPr>
            <a:r>
              <a:rPr lang="en-US" sz="1800" dirty="0">
                <a:latin typeface="Calibri"/>
              </a:rPr>
              <a:t>The CPI is a measure of the prices of a basket of goods and services that are typically purchased by consumers.</a:t>
            </a:r>
          </a:p>
          <a:p>
            <a:pPr marL="285750" indent="-285750">
              <a:buChar char="•"/>
            </a:pPr>
            <a:endParaRPr lang="en-US" sz="1800" dirty="0">
              <a:latin typeface="Calibri"/>
            </a:endParaRPr>
          </a:p>
          <a:p>
            <a:r>
              <a:rPr lang="en-US" sz="1800" dirty="0">
                <a:latin typeface="Calibri"/>
              </a:rPr>
              <a:t>Importance of Forecasting CPI</a:t>
            </a:r>
          </a:p>
          <a:p>
            <a:pPr marL="285750" indent="-285750">
              <a:buChar char="•"/>
            </a:pPr>
            <a:r>
              <a:rPr lang="en-US" sz="1800" dirty="0">
                <a:latin typeface="Calibri"/>
              </a:rPr>
              <a:t>Crucial for understanding and managing inflation</a:t>
            </a:r>
          </a:p>
          <a:p>
            <a:pPr marL="285750" indent="-285750">
              <a:buChar char="•"/>
            </a:pPr>
            <a:r>
              <a:rPr lang="en-US" sz="1800" dirty="0">
                <a:latin typeface="Calibri"/>
              </a:rPr>
              <a:t>Informs economic policies </a:t>
            </a:r>
          </a:p>
          <a:p>
            <a:pPr marL="285750" indent="-285750">
              <a:buChar char="•"/>
            </a:pPr>
            <a:r>
              <a:rPr lang="en-US" sz="1800" dirty="0">
                <a:latin typeface="Calibri"/>
              </a:rPr>
              <a:t>Facilitates wage adjustments</a:t>
            </a:r>
          </a:p>
          <a:p>
            <a:pPr marL="285750" indent="-285750">
              <a:buChar char="•"/>
            </a:pPr>
            <a:r>
              <a:rPr lang="en-US" sz="1800" dirty="0">
                <a:latin typeface="Calibri"/>
              </a:rPr>
              <a:t>Affects investment decisions, </a:t>
            </a:r>
          </a:p>
          <a:p>
            <a:pPr marL="285750" indent="-285750">
              <a:buChar char="•"/>
            </a:pPr>
            <a:r>
              <a:rPr lang="en-US" sz="1800" dirty="0">
                <a:latin typeface="Calibri"/>
              </a:rPr>
              <a:t>Indicator of the economy's and its participants' stability and well-being.</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6" name="Title 5">
            <a:extLst>
              <a:ext uri="{FF2B5EF4-FFF2-40B4-BE49-F238E27FC236}">
                <a16:creationId xmlns:a16="http://schemas.microsoft.com/office/drawing/2014/main" id="{221C1A83-9649-5E09-6911-A7E3206A8A5B}"/>
              </a:ext>
            </a:extLst>
          </p:cNvPr>
          <p:cNvSpPr>
            <a:spLocks noGrp="1"/>
          </p:cNvSpPr>
          <p:nvPr>
            <p:ph type="title"/>
          </p:nvPr>
        </p:nvSpPr>
        <p:spPr/>
        <p:txBody>
          <a:bodyPr/>
          <a:lstStyle/>
          <a:p>
            <a:r>
              <a:rPr lang="en-US" sz="6000">
                <a:solidFill>
                  <a:schemeClr val="tx1"/>
                </a:solidFill>
              </a:rPr>
              <a:t>References</a:t>
            </a:r>
          </a:p>
        </p:txBody>
      </p:sp>
      <p:sp>
        <p:nvSpPr>
          <p:cNvPr id="3" name="TextBox 2">
            <a:extLst>
              <a:ext uri="{FF2B5EF4-FFF2-40B4-BE49-F238E27FC236}">
                <a16:creationId xmlns:a16="http://schemas.microsoft.com/office/drawing/2014/main" id="{31F4967A-A701-1181-7A98-71106DB3909E}"/>
              </a:ext>
            </a:extLst>
          </p:cNvPr>
          <p:cNvSpPr txBox="1"/>
          <p:nvPr/>
        </p:nvSpPr>
        <p:spPr>
          <a:xfrm>
            <a:off x="1027289" y="2549031"/>
            <a:ext cx="9177866"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Resources for data and modeling</a:t>
            </a:r>
          </a:p>
          <a:p>
            <a:endParaRPr lang="en-US" dirty="0"/>
          </a:p>
          <a:p>
            <a:r>
              <a:rPr lang="en-US" dirty="0">
                <a:hlinkClick r:id="rId3"/>
              </a:rPr>
              <a:t>https://www.currencytransfer.com/blog/expert-analysis/inflation-impact-on-the-economy</a:t>
            </a:r>
            <a:endParaRPr lang="en-US" dirty="0"/>
          </a:p>
          <a:p>
            <a:endParaRPr lang="en-US" dirty="0">
              <a:hlinkClick r:id="rId4"/>
            </a:endParaRPr>
          </a:p>
          <a:p>
            <a:r>
              <a:rPr lang="en-US" dirty="0">
                <a:hlinkClick r:id="rId4"/>
              </a:rPr>
              <a:t>https://capital.com/inflation-definition</a:t>
            </a:r>
            <a:endParaRPr lang="en-US" dirty="0"/>
          </a:p>
          <a:p>
            <a:endParaRPr lang="en-US" sz="1400">
              <a:latin typeface="Calibri" panose="020F0502020204030204" pitchFamily="34" charset="0"/>
              <a:cs typeface="Calibri" panose="020F0502020204030204" pitchFamily="34" charset="0"/>
              <a:hlinkClick r:id="rId5"/>
            </a:endParaRPr>
          </a:p>
          <a:p>
            <a:r>
              <a:rPr lang="en-US" sz="1400">
                <a:latin typeface="Calibri" panose="020F0502020204030204" pitchFamily="34" charset="0"/>
                <a:cs typeface="Calibri" panose="020F0502020204030204" pitchFamily="34" charset="0"/>
                <a:hlinkClick r:id="rId5"/>
              </a:rPr>
              <a:t>https</a:t>
            </a:r>
            <a:r>
              <a:rPr lang="en-US" sz="1400" dirty="0">
                <a:latin typeface="Calibri" panose="020F0502020204030204" pitchFamily="34" charset="0"/>
                <a:cs typeface="Calibri" panose="020F0502020204030204" pitchFamily="34" charset="0"/>
                <a:hlinkClick r:id="rId5"/>
              </a:rPr>
              <a:t>://www.kaggle.com/datasets/varpit94/us-inflation-data-updated-till-may-2021</a:t>
            </a:r>
            <a:endParaRPr lang="en-US" sz="1400" dirty="0">
              <a:latin typeface="Calibri" panose="020F0502020204030204" pitchFamily="34" charset="0"/>
              <a:cs typeface="Calibri" panose="020F0502020204030204" pitchFamily="34" charset="0"/>
            </a:endParaRPr>
          </a:p>
          <a:p>
            <a:endParaRPr lang="en-US" dirty="0"/>
          </a:p>
          <a:p>
            <a:endParaRPr lang="en-US" dirty="0"/>
          </a:p>
        </p:txBody>
      </p:sp>
      <p:sp>
        <p:nvSpPr>
          <p:cNvPr id="4" name="TextBox 3">
            <a:extLst>
              <a:ext uri="{FF2B5EF4-FFF2-40B4-BE49-F238E27FC236}">
                <a16:creationId xmlns:a16="http://schemas.microsoft.com/office/drawing/2014/main" id="{0EA91804-A273-976A-21BA-1FD2BC8099AE}"/>
              </a:ext>
            </a:extLst>
          </p:cNvPr>
          <p:cNvSpPr txBox="1"/>
          <p:nvPr/>
        </p:nvSpPr>
        <p:spPr>
          <a:xfrm>
            <a:off x="1027289" y="1551303"/>
            <a:ext cx="917786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latin typeface="Calibri" panose="020F0502020204030204" pitchFamily="34" charset="0"/>
                <a:ea typeface="Calibri" panose="020F0502020204030204" pitchFamily="34" charset="0"/>
                <a:cs typeface="Calibri" panose="020F0502020204030204" pitchFamily="34" charset="0"/>
              </a:rPr>
              <a:t>Check it out on GitHub!</a:t>
            </a:r>
          </a:p>
          <a:p>
            <a:r>
              <a:rPr lang="en-US" sz="1800">
                <a:latin typeface="Calibri" panose="020F0502020204030204" pitchFamily="34" charset="0"/>
                <a:ea typeface="Calibri" panose="020F0502020204030204" pitchFamily="34" charset="0"/>
                <a:cs typeface="Calibri" panose="020F0502020204030204" pitchFamily="34" charset="0"/>
                <a:hlinkClick r:id="rId6"/>
              </a:rPr>
              <a:t>https://github.com/exf398/player-recommendations</a:t>
            </a:r>
            <a:endParaRPr lang="en-US" sz="1800">
              <a:latin typeface="Calibri" panose="020F0502020204030204" pitchFamily="34" charset="0"/>
              <a:ea typeface="Calibri" panose="020F0502020204030204" pitchFamily="34" charset="0"/>
              <a:cs typeface="Calibri" panose="020F0502020204030204" pitchFamily="34" charset="0"/>
            </a:endParaRPr>
          </a:p>
          <a:p>
            <a:endParaRPr lang="en-US" sz="18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6469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xfrm>
            <a:off x="8613648" y="635508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3</a:t>
            </a:fld>
            <a:endParaRPr sz="1200">
              <a:solidFill>
                <a:srgbClr val="FFFFFF"/>
              </a:solidFill>
              <a:latin typeface="Calibri"/>
              <a:ea typeface="Calibri"/>
              <a:cs typeface="Calibri"/>
              <a:sym typeface="Calibri"/>
            </a:endParaRPr>
          </a:p>
        </p:txBody>
      </p:sp>
      <p:sp>
        <p:nvSpPr>
          <p:cNvPr id="3" name="Google Shape;46;p3">
            <a:extLst>
              <a:ext uri="{FF2B5EF4-FFF2-40B4-BE49-F238E27FC236}">
                <a16:creationId xmlns:a16="http://schemas.microsoft.com/office/drawing/2014/main" id="{243B8F3E-8237-D684-E7F8-9FB3CE616883}"/>
              </a:ext>
            </a:extLst>
          </p:cNvPr>
          <p:cNvSpPr txBox="1">
            <a:spLocks/>
          </p:cNvSpPr>
          <p:nvPr/>
        </p:nvSpPr>
        <p:spPr>
          <a:xfrm>
            <a:off x="555978" y="285655"/>
            <a:ext cx="8421510" cy="867266"/>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pPr>
            <a:r>
              <a:rPr lang="en-US" sz="6000">
                <a:solidFill>
                  <a:schemeClr val="tx1"/>
                </a:solidFill>
              </a:rPr>
              <a:t>Problem Statement</a:t>
            </a:r>
            <a:endParaRPr lang="en-US" sz="6000"/>
          </a:p>
        </p:txBody>
      </p:sp>
      <p:sp>
        <p:nvSpPr>
          <p:cNvPr id="4" name="TextBox 3">
            <a:extLst>
              <a:ext uri="{FF2B5EF4-FFF2-40B4-BE49-F238E27FC236}">
                <a16:creationId xmlns:a16="http://schemas.microsoft.com/office/drawing/2014/main" id="{53A63204-BCF3-04B7-FD77-A442BA2F44F8}"/>
              </a:ext>
            </a:extLst>
          </p:cNvPr>
          <p:cNvSpPr txBox="1"/>
          <p:nvPr/>
        </p:nvSpPr>
        <p:spPr>
          <a:xfrm>
            <a:off x="587962" y="1458147"/>
            <a:ext cx="5559777"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latin typeface="Calibri"/>
              </a:rPr>
              <a:t>Goal </a:t>
            </a:r>
          </a:p>
          <a:p>
            <a:pPr marL="285750" indent="-285750">
              <a:buChar char="•"/>
            </a:pPr>
            <a:r>
              <a:rPr lang="en-US" sz="1800" dirty="0">
                <a:latin typeface="Calibri"/>
              </a:rPr>
              <a:t>Predict the US (CPI) from Jan 2021 to July 2021</a:t>
            </a:r>
          </a:p>
          <a:p>
            <a:r>
              <a:rPr lang="en-US" sz="1800" dirty="0">
                <a:latin typeface="Calibri"/>
              </a:rPr>
              <a:t>Problem: Predicting CPI can be extremely challenging </a:t>
            </a:r>
          </a:p>
          <a:p>
            <a:pPr marL="285750" indent="-285750">
              <a:buChar char="•"/>
            </a:pPr>
            <a:r>
              <a:rPr lang="en-US" sz="1800" dirty="0">
                <a:latin typeface="Calibri"/>
              </a:rPr>
              <a:t>Basket of goods and services constantly changing, as new products are introduced and old products are discontinued making it difficult to accurately predict the CPI</a:t>
            </a:r>
          </a:p>
          <a:p>
            <a:pPr marL="285750" indent="-285750">
              <a:buChar char="•"/>
            </a:pPr>
            <a:r>
              <a:rPr lang="en-US" sz="1800" dirty="0">
                <a:latin typeface="Calibri"/>
              </a:rPr>
              <a:t>CPI is also affected by various factors, including economic growth, interest rates, and government policies. These factors can change rapidly, making it difficult to predict how they will affect the CPI.</a:t>
            </a:r>
          </a:p>
          <a:p>
            <a:pPr algn="l"/>
            <a:endParaRPr lang="en-US" sz="1600" dirty="0"/>
          </a:p>
        </p:txBody>
      </p:sp>
      <p:pic>
        <p:nvPicPr>
          <p:cNvPr id="1028" name="Picture 4" descr="What Is Inflation: Definition and Meaning | Capital.com | Capital.com">
            <a:extLst>
              <a:ext uri="{FF2B5EF4-FFF2-40B4-BE49-F238E27FC236}">
                <a16:creationId xmlns:a16="http://schemas.microsoft.com/office/drawing/2014/main" id="{2560B35E-4D69-AEF8-8944-C243337C5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812" y="1759421"/>
            <a:ext cx="5730711" cy="3354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47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xfrm>
            <a:off x="8613648" y="635508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4</a:t>
            </a:fld>
            <a:endParaRPr sz="1200">
              <a:solidFill>
                <a:srgbClr val="FFFFFF"/>
              </a:solidFill>
              <a:latin typeface="Calibri"/>
              <a:ea typeface="Calibri"/>
              <a:cs typeface="Calibri"/>
              <a:sym typeface="Calibri"/>
            </a:endParaRPr>
          </a:p>
        </p:txBody>
      </p:sp>
      <p:sp>
        <p:nvSpPr>
          <p:cNvPr id="46" name="Google Shape;46;p3"/>
          <p:cNvSpPr txBox="1">
            <a:spLocks noGrp="1"/>
          </p:cNvSpPr>
          <p:nvPr>
            <p:ph type="title"/>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600"/>
              <a:buFont typeface="Garamond"/>
              <a:buNone/>
            </a:pPr>
            <a:r>
              <a:rPr lang="en-US" sz="6000">
                <a:solidFill>
                  <a:schemeClr val="tx1"/>
                </a:solidFill>
              </a:rPr>
              <a:t>Data</a:t>
            </a:r>
            <a:endParaRPr sz="3200">
              <a:solidFill>
                <a:schemeClr val="tx1"/>
              </a:solidFill>
            </a:endParaRPr>
          </a:p>
        </p:txBody>
      </p:sp>
      <p:sp>
        <p:nvSpPr>
          <p:cNvPr id="2" name="TextBox 1">
            <a:extLst>
              <a:ext uri="{FF2B5EF4-FFF2-40B4-BE49-F238E27FC236}">
                <a16:creationId xmlns:a16="http://schemas.microsoft.com/office/drawing/2014/main" id="{FD2E6763-18F4-5593-CC34-CAE69E01D03E}"/>
              </a:ext>
            </a:extLst>
          </p:cNvPr>
          <p:cNvSpPr txBox="1"/>
          <p:nvPr/>
        </p:nvSpPr>
        <p:spPr>
          <a:xfrm>
            <a:off x="470370" y="1674518"/>
            <a:ext cx="616420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latin typeface="Calibri" panose="020F0502020204030204" pitchFamily="34" charset="0"/>
                <a:cs typeface="Calibri" panose="020F0502020204030204" pitchFamily="34" charset="0"/>
              </a:rPr>
              <a:t>The data was pulled from </a:t>
            </a:r>
            <a:r>
              <a:rPr lang="en-US" sz="1800" dirty="0" err="1">
                <a:latin typeface="Calibri" panose="020F0502020204030204" pitchFamily="34" charset="0"/>
                <a:cs typeface="Calibri" panose="020F0502020204030204" pitchFamily="34" charset="0"/>
              </a:rPr>
              <a:t>kaggle</a:t>
            </a:r>
            <a:endParaRPr lang="en-US" sz="1800" dirty="0">
              <a:latin typeface="Calibri" panose="020F0502020204030204" pitchFamily="34" charset="0"/>
              <a:cs typeface="Calibri" panose="020F0502020204030204" pitchFamily="34" charset="0"/>
            </a:endParaRPr>
          </a:p>
          <a:p>
            <a:pPr marL="285750" indent="-285750">
              <a:buChar char="•"/>
            </a:pPr>
            <a:r>
              <a:rPr lang="en-US" sz="1800" dirty="0">
                <a:latin typeface="Calibri" panose="020F0502020204030204" pitchFamily="34" charset="0"/>
                <a:cs typeface="Calibri" panose="020F0502020204030204" pitchFamily="34" charset="0"/>
              </a:rPr>
              <a:t>The data contains the monthly US CPI from 1913 to July 2021</a:t>
            </a:r>
          </a:p>
          <a:p>
            <a:pPr marL="285750" indent="-285750">
              <a:buChar char="•"/>
            </a:pPr>
            <a:endParaRPr lang="en-US" sz="1800" dirty="0"/>
          </a:p>
          <a:p>
            <a:endParaRPr lang="en-US" sz="1800" dirty="0"/>
          </a:p>
          <a:p>
            <a:endParaRPr lang="en-US" sz="1800" dirty="0"/>
          </a:p>
        </p:txBody>
      </p:sp>
      <p:pic>
        <p:nvPicPr>
          <p:cNvPr id="3" name="Picture 3" descr="A picture containing cup, coffee, drink, tableware&#10;&#10;Description automatically generated">
            <a:extLst>
              <a:ext uri="{FF2B5EF4-FFF2-40B4-BE49-F238E27FC236}">
                <a16:creationId xmlns:a16="http://schemas.microsoft.com/office/drawing/2014/main" id="{46863502-F87D-BEA2-E2C1-EAC3550AD2E9}"/>
              </a:ext>
            </a:extLst>
          </p:cNvPr>
          <p:cNvPicPr>
            <a:picLocks noChangeAspect="1"/>
          </p:cNvPicPr>
          <p:nvPr/>
        </p:nvPicPr>
        <p:blipFill>
          <a:blip r:embed="rId3"/>
          <a:stretch>
            <a:fillRect/>
          </a:stretch>
        </p:blipFill>
        <p:spPr>
          <a:xfrm>
            <a:off x="7914746" y="1774061"/>
            <a:ext cx="1781175" cy="2162175"/>
          </a:xfrm>
          <a:prstGeom prst="rect">
            <a:avLst/>
          </a:prstGeom>
        </p:spPr>
      </p:pic>
    </p:spTree>
    <p:extLst>
      <p:ext uri="{BB962C8B-B14F-4D97-AF65-F5344CB8AC3E}">
        <p14:creationId xmlns:p14="http://schemas.microsoft.com/office/powerpoint/2010/main" val="913674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3" name="Google Shape;46;p3">
            <a:extLst>
              <a:ext uri="{FF2B5EF4-FFF2-40B4-BE49-F238E27FC236}">
                <a16:creationId xmlns:a16="http://schemas.microsoft.com/office/drawing/2014/main" id="{9F4E49CF-4785-4240-7C0F-C0C79E2FC1EC}"/>
              </a:ext>
            </a:extLst>
          </p:cNvPr>
          <p:cNvSpPr txBox="1">
            <a:spLocks noGrp="1"/>
          </p:cNvSpPr>
          <p:nvPr>
            <p:ph type="title"/>
          </p:nvPr>
        </p:nvSpPr>
        <p:spPr>
          <a:xfrm>
            <a:off x="699496" y="113334"/>
            <a:ext cx="10090424" cy="115808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600"/>
              <a:buFont typeface="Garamond"/>
              <a:buNone/>
            </a:pPr>
            <a:r>
              <a:rPr lang="en-US" sz="6000">
                <a:solidFill>
                  <a:schemeClr val="tx1"/>
                </a:solidFill>
              </a:rPr>
              <a:t>Exploratory Data Analysis</a:t>
            </a:r>
            <a:endParaRPr sz="3200">
              <a:solidFill>
                <a:schemeClr val="tx1"/>
              </a:solidFill>
            </a:endParaRPr>
          </a:p>
        </p:txBody>
      </p:sp>
      <p:sp>
        <p:nvSpPr>
          <p:cNvPr id="4" name="TextBox 3">
            <a:extLst>
              <a:ext uri="{FF2B5EF4-FFF2-40B4-BE49-F238E27FC236}">
                <a16:creationId xmlns:a16="http://schemas.microsoft.com/office/drawing/2014/main" id="{B5903328-48E2-AC9A-24D1-2CCB55704E03}"/>
              </a:ext>
            </a:extLst>
          </p:cNvPr>
          <p:cNvSpPr txBox="1"/>
          <p:nvPr/>
        </p:nvSpPr>
        <p:spPr>
          <a:xfrm>
            <a:off x="434623" y="1516474"/>
            <a:ext cx="5574828" cy="1415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kern="1200" dirty="0">
                <a:solidFill>
                  <a:schemeClr val="tx1"/>
                </a:solidFill>
                <a:latin typeface="Calibri"/>
                <a:ea typeface="+mn-ea"/>
                <a:cs typeface="Calibri"/>
              </a:rPr>
              <a:t>Stationary Check</a:t>
            </a:r>
            <a:endParaRPr lang="en-US" sz="1800" kern="1200" dirty="0">
              <a:solidFill>
                <a:schemeClr val="tx1"/>
              </a:solidFill>
              <a:latin typeface="Calibri"/>
              <a:ea typeface="Calibri"/>
              <a:cs typeface="Calibri"/>
            </a:endParaRPr>
          </a:p>
          <a:p>
            <a:pPr marL="285750" indent="-285750">
              <a:buChar char="•"/>
            </a:pPr>
            <a:r>
              <a:rPr lang="en-US" sz="1800" kern="1200" dirty="0">
                <a:solidFill>
                  <a:schemeClr val="tx1"/>
                </a:solidFill>
                <a:latin typeface="Calibri"/>
                <a:ea typeface="+mn-ea"/>
                <a:cs typeface="Calibri"/>
              </a:rPr>
              <a:t>Clear upward trend, especially starting from 1970</a:t>
            </a:r>
          </a:p>
          <a:p>
            <a:pPr marL="285750" indent="-285750">
              <a:buChar char="•"/>
            </a:pPr>
            <a:r>
              <a:rPr lang="en-US" sz="1800" kern="1200" dirty="0">
                <a:solidFill>
                  <a:schemeClr val="tx1"/>
                </a:solidFill>
                <a:latin typeface="Calibri"/>
                <a:ea typeface="+mn-ea"/>
                <a:cs typeface="Calibri"/>
              </a:rPr>
              <a:t>Seasonality doesn’t seem to be present, but it might be masked by the strong trend</a:t>
            </a:r>
          </a:p>
          <a:p>
            <a:endParaRPr lang="en-US" dirty="0"/>
          </a:p>
        </p:txBody>
      </p:sp>
      <p:pic>
        <p:nvPicPr>
          <p:cNvPr id="7" name="Picture 6">
            <a:extLst>
              <a:ext uri="{FF2B5EF4-FFF2-40B4-BE49-F238E27FC236}">
                <a16:creationId xmlns:a16="http://schemas.microsoft.com/office/drawing/2014/main" id="{AB18ABEF-498B-F437-B923-6B3D71C6960E}"/>
              </a:ext>
            </a:extLst>
          </p:cNvPr>
          <p:cNvPicPr>
            <a:picLocks noChangeAspect="1"/>
          </p:cNvPicPr>
          <p:nvPr/>
        </p:nvPicPr>
        <p:blipFill>
          <a:blip r:embed="rId3"/>
          <a:stretch>
            <a:fillRect/>
          </a:stretch>
        </p:blipFill>
        <p:spPr>
          <a:xfrm>
            <a:off x="6009451" y="1271420"/>
            <a:ext cx="5867908" cy="3619814"/>
          </a:xfrm>
          <a:prstGeom prst="rect">
            <a:avLst/>
          </a:prstGeom>
        </p:spPr>
      </p:pic>
      <p:pic>
        <p:nvPicPr>
          <p:cNvPr id="9" name="Picture 8">
            <a:extLst>
              <a:ext uri="{FF2B5EF4-FFF2-40B4-BE49-F238E27FC236}">
                <a16:creationId xmlns:a16="http://schemas.microsoft.com/office/drawing/2014/main" id="{ACBC6FE3-11D8-5D49-63D9-75839F995DDA}"/>
              </a:ext>
            </a:extLst>
          </p:cNvPr>
          <p:cNvPicPr>
            <a:picLocks noChangeAspect="1"/>
          </p:cNvPicPr>
          <p:nvPr/>
        </p:nvPicPr>
        <p:blipFill>
          <a:blip r:embed="rId4"/>
          <a:stretch>
            <a:fillRect/>
          </a:stretch>
        </p:blipFill>
        <p:spPr>
          <a:xfrm>
            <a:off x="699496" y="2932246"/>
            <a:ext cx="4667018" cy="2879005"/>
          </a:xfrm>
          <a:prstGeom prst="rect">
            <a:avLst/>
          </a:prstGeom>
        </p:spPr>
      </p:pic>
    </p:spTree>
    <p:extLst>
      <p:ext uri="{BB962C8B-B14F-4D97-AF65-F5344CB8AC3E}">
        <p14:creationId xmlns:p14="http://schemas.microsoft.com/office/powerpoint/2010/main" val="1682842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3" name="Google Shape;46;p3">
            <a:extLst>
              <a:ext uri="{FF2B5EF4-FFF2-40B4-BE49-F238E27FC236}">
                <a16:creationId xmlns:a16="http://schemas.microsoft.com/office/drawing/2014/main" id="{9F4E49CF-4785-4240-7C0F-C0C79E2FC1EC}"/>
              </a:ext>
            </a:extLst>
          </p:cNvPr>
          <p:cNvSpPr txBox="1">
            <a:spLocks noGrp="1"/>
          </p:cNvSpPr>
          <p:nvPr>
            <p:ph type="title"/>
          </p:nvPr>
        </p:nvSpPr>
        <p:spPr>
          <a:xfrm>
            <a:off x="699496" y="113334"/>
            <a:ext cx="10090424" cy="115808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600"/>
              <a:buFont typeface="Garamond"/>
              <a:buNone/>
            </a:pPr>
            <a:r>
              <a:rPr lang="en-US" sz="6000">
                <a:solidFill>
                  <a:schemeClr val="tx1"/>
                </a:solidFill>
              </a:rPr>
              <a:t>Exploratory Data Analysis</a:t>
            </a:r>
            <a:endParaRPr sz="3200">
              <a:solidFill>
                <a:schemeClr val="tx1"/>
              </a:solidFill>
            </a:endParaRPr>
          </a:p>
        </p:txBody>
      </p:sp>
      <p:pic>
        <p:nvPicPr>
          <p:cNvPr id="7" name="Picture 6">
            <a:extLst>
              <a:ext uri="{FF2B5EF4-FFF2-40B4-BE49-F238E27FC236}">
                <a16:creationId xmlns:a16="http://schemas.microsoft.com/office/drawing/2014/main" id="{3F616076-8E0B-ACCA-49AD-38F8852C5FFD}"/>
              </a:ext>
            </a:extLst>
          </p:cNvPr>
          <p:cNvPicPr>
            <a:picLocks noChangeAspect="1"/>
          </p:cNvPicPr>
          <p:nvPr/>
        </p:nvPicPr>
        <p:blipFill>
          <a:blip r:embed="rId3"/>
          <a:stretch>
            <a:fillRect/>
          </a:stretch>
        </p:blipFill>
        <p:spPr>
          <a:xfrm>
            <a:off x="5258734" y="1332847"/>
            <a:ext cx="4895544" cy="3019979"/>
          </a:xfrm>
          <a:prstGeom prst="rect">
            <a:avLst/>
          </a:prstGeom>
        </p:spPr>
      </p:pic>
      <p:pic>
        <p:nvPicPr>
          <p:cNvPr id="11" name="Picture 10">
            <a:extLst>
              <a:ext uri="{FF2B5EF4-FFF2-40B4-BE49-F238E27FC236}">
                <a16:creationId xmlns:a16="http://schemas.microsoft.com/office/drawing/2014/main" id="{BAFA60B0-B60A-24C9-37B2-B40D73DC3746}"/>
              </a:ext>
            </a:extLst>
          </p:cNvPr>
          <p:cNvPicPr>
            <a:picLocks noChangeAspect="1"/>
          </p:cNvPicPr>
          <p:nvPr/>
        </p:nvPicPr>
        <p:blipFill>
          <a:blip r:embed="rId4"/>
          <a:stretch>
            <a:fillRect/>
          </a:stretch>
        </p:blipFill>
        <p:spPr>
          <a:xfrm>
            <a:off x="268141" y="1475618"/>
            <a:ext cx="4406131" cy="2718068"/>
          </a:xfrm>
          <a:prstGeom prst="rect">
            <a:avLst/>
          </a:prstGeom>
        </p:spPr>
      </p:pic>
      <p:pic>
        <p:nvPicPr>
          <p:cNvPr id="13" name="Picture 12">
            <a:extLst>
              <a:ext uri="{FF2B5EF4-FFF2-40B4-BE49-F238E27FC236}">
                <a16:creationId xmlns:a16="http://schemas.microsoft.com/office/drawing/2014/main" id="{8B9E7586-1E51-28E0-0AEA-5F4311D98508}"/>
              </a:ext>
            </a:extLst>
          </p:cNvPr>
          <p:cNvPicPr>
            <a:picLocks noChangeAspect="1"/>
          </p:cNvPicPr>
          <p:nvPr/>
        </p:nvPicPr>
        <p:blipFill>
          <a:blip r:embed="rId5"/>
          <a:stretch>
            <a:fillRect/>
          </a:stretch>
        </p:blipFill>
        <p:spPr>
          <a:xfrm>
            <a:off x="5990598" y="4352826"/>
            <a:ext cx="6185146" cy="918205"/>
          </a:xfrm>
          <a:prstGeom prst="rect">
            <a:avLst/>
          </a:prstGeom>
        </p:spPr>
      </p:pic>
      <p:sp>
        <p:nvSpPr>
          <p:cNvPr id="14" name="TextBox 13">
            <a:extLst>
              <a:ext uri="{FF2B5EF4-FFF2-40B4-BE49-F238E27FC236}">
                <a16:creationId xmlns:a16="http://schemas.microsoft.com/office/drawing/2014/main" id="{4222DDFB-785D-09A7-983D-28733E54147A}"/>
              </a:ext>
            </a:extLst>
          </p:cNvPr>
          <p:cNvSpPr txBox="1"/>
          <p:nvPr/>
        </p:nvSpPr>
        <p:spPr>
          <a:xfrm>
            <a:off x="415770" y="4193686"/>
            <a:ext cx="5574828"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kern="1200" dirty="0">
                <a:solidFill>
                  <a:schemeClr val="tx1"/>
                </a:solidFill>
                <a:latin typeface="Calibri"/>
                <a:ea typeface="+mn-ea"/>
                <a:cs typeface="Calibri"/>
              </a:rPr>
              <a:t>Stationary Check</a:t>
            </a:r>
            <a:endParaRPr lang="en-US" sz="1800" kern="1200" dirty="0">
              <a:solidFill>
                <a:schemeClr val="tx1"/>
              </a:solidFill>
              <a:latin typeface="Calibri"/>
              <a:ea typeface="Calibri"/>
              <a:cs typeface="Calibri"/>
            </a:endParaRPr>
          </a:p>
          <a:p>
            <a:pPr marL="285750" indent="-285750">
              <a:buChar char="•"/>
            </a:pPr>
            <a:r>
              <a:rPr lang="en-US" sz="1800" kern="1200" dirty="0">
                <a:solidFill>
                  <a:schemeClr val="tx1"/>
                </a:solidFill>
                <a:latin typeface="Calibri"/>
                <a:ea typeface="+mn-ea"/>
                <a:cs typeface="Calibri"/>
              </a:rPr>
              <a:t>Both the quantitative and qualitative checks agree that there is autocorrelation</a:t>
            </a:r>
          </a:p>
          <a:p>
            <a:endParaRPr lang="en-US" dirty="0"/>
          </a:p>
        </p:txBody>
      </p:sp>
    </p:spTree>
    <p:extLst>
      <p:ext uri="{BB962C8B-B14F-4D97-AF65-F5344CB8AC3E}">
        <p14:creationId xmlns:p14="http://schemas.microsoft.com/office/powerpoint/2010/main" val="434669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37466A-750B-4A8A-965D-4F21E7A1B7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3" name="Google Shape;46;p3">
            <a:extLst>
              <a:ext uri="{FF2B5EF4-FFF2-40B4-BE49-F238E27FC236}">
                <a16:creationId xmlns:a16="http://schemas.microsoft.com/office/drawing/2014/main" id="{9F4E49CF-4785-4240-7C0F-C0C79E2FC1EC}"/>
              </a:ext>
            </a:extLst>
          </p:cNvPr>
          <p:cNvSpPr txBox="1">
            <a:spLocks noGrp="1"/>
          </p:cNvSpPr>
          <p:nvPr>
            <p:ph type="title"/>
          </p:nvPr>
        </p:nvSpPr>
        <p:spPr>
          <a:xfrm>
            <a:off x="699496" y="113334"/>
            <a:ext cx="10090424" cy="1158086"/>
          </a:xfrm>
          <a:prstGeom prst="rect">
            <a:avLst/>
          </a:prstGeom>
          <a:noFill/>
          <a:ln>
            <a:noFill/>
          </a:ln>
        </p:spPr>
        <p:txBody>
          <a:bodyPr spcFirstLastPara="1" wrap="square" lIns="91425" tIns="45700" rIns="91425" bIns="45700" anchor="b" anchorCtr="0">
            <a:normAutofit/>
          </a:bodyPr>
          <a:lstStyle/>
          <a:p>
            <a:pPr>
              <a:lnSpc>
                <a:spcPct val="90000"/>
              </a:lnSpc>
              <a:buSzPts val="6600"/>
            </a:pPr>
            <a:r>
              <a:rPr lang="en-US" sz="6000">
                <a:solidFill>
                  <a:schemeClr val="tx1"/>
                </a:solidFill>
              </a:rPr>
              <a:t>Exploratory Data Analysis</a:t>
            </a:r>
            <a:endParaRPr lang="en-US" sz="3200">
              <a:solidFill>
                <a:schemeClr val="tx1"/>
              </a:solidFill>
            </a:endParaRPr>
          </a:p>
        </p:txBody>
      </p:sp>
      <p:pic>
        <p:nvPicPr>
          <p:cNvPr id="5" name="Picture 4">
            <a:extLst>
              <a:ext uri="{FF2B5EF4-FFF2-40B4-BE49-F238E27FC236}">
                <a16:creationId xmlns:a16="http://schemas.microsoft.com/office/drawing/2014/main" id="{EA718E20-67CB-9E26-EBC6-33215844F896}"/>
              </a:ext>
            </a:extLst>
          </p:cNvPr>
          <p:cNvPicPr>
            <a:picLocks noChangeAspect="1"/>
          </p:cNvPicPr>
          <p:nvPr/>
        </p:nvPicPr>
        <p:blipFill>
          <a:blip r:embed="rId3"/>
          <a:stretch>
            <a:fillRect/>
          </a:stretch>
        </p:blipFill>
        <p:spPr>
          <a:xfrm>
            <a:off x="0" y="1385237"/>
            <a:ext cx="4169736" cy="2572240"/>
          </a:xfrm>
          <a:prstGeom prst="rect">
            <a:avLst/>
          </a:prstGeom>
        </p:spPr>
      </p:pic>
      <p:pic>
        <p:nvPicPr>
          <p:cNvPr id="8" name="Picture 7">
            <a:extLst>
              <a:ext uri="{FF2B5EF4-FFF2-40B4-BE49-F238E27FC236}">
                <a16:creationId xmlns:a16="http://schemas.microsoft.com/office/drawing/2014/main" id="{5EBB6CC4-3A45-FCDB-F52B-81378D87A060}"/>
              </a:ext>
            </a:extLst>
          </p:cNvPr>
          <p:cNvPicPr>
            <a:picLocks noChangeAspect="1"/>
          </p:cNvPicPr>
          <p:nvPr/>
        </p:nvPicPr>
        <p:blipFill>
          <a:blip r:embed="rId4"/>
          <a:stretch>
            <a:fillRect/>
          </a:stretch>
        </p:blipFill>
        <p:spPr>
          <a:xfrm>
            <a:off x="4361857" y="1385237"/>
            <a:ext cx="4248743" cy="1066949"/>
          </a:xfrm>
          <a:prstGeom prst="rect">
            <a:avLst/>
          </a:prstGeom>
        </p:spPr>
      </p:pic>
      <p:sp>
        <p:nvSpPr>
          <p:cNvPr id="9" name="TextBox 8">
            <a:extLst>
              <a:ext uri="{FF2B5EF4-FFF2-40B4-BE49-F238E27FC236}">
                <a16:creationId xmlns:a16="http://schemas.microsoft.com/office/drawing/2014/main" id="{3483A6E8-CF51-39ED-B16F-AB6BF3305E54}"/>
              </a:ext>
            </a:extLst>
          </p:cNvPr>
          <p:cNvSpPr txBox="1"/>
          <p:nvPr/>
        </p:nvSpPr>
        <p:spPr>
          <a:xfrm>
            <a:off x="291260" y="3788793"/>
            <a:ext cx="616420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dirty="0">
                <a:latin typeface="Calibri" panose="020F0502020204030204" pitchFamily="34" charset="0"/>
                <a:cs typeface="Calibri" panose="020F0502020204030204" pitchFamily="34" charset="0"/>
              </a:rPr>
              <a:t>After differencing the timeseries with lag=1, PACF and ADF now suggest stationary. This implies a trend stationary time series.</a:t>
            </a:r>
          </a:p>
          <a:p>
            <a:pPr marL="285750" indent="-285750">
              <a:buChar char="•"/>
            </a:pPr>
            <a:r>
              <a:rPr lang="en-US" sz="1800" dirty="0">
                <a:latin typeface="Calibri" panose="020F0502020204030204" pitchFamily="34" charset="0"/>
                <a:cs typeface="Calibri" panose="020F0502020204030204" pitchFamily="34" charset="0"/>
              </a:rPr>
              <a:t>We now see seasonality in differenced time series, which makes sense as prices of goods and services can exhibit seasonality. The seasonality may be more pronounced in the differenced data because the trend component has been removed</a:t>
            </a:r>
          </a:p>
          <a:p>
            <a:endParaRPr lang="en-US" sz="1800" dirty="0"/>
          </a:p>
          <a:p>
            <a:endParaRPr lang="en-US" sz="1800" dirty="0"/>
          </a:p>
        </p:txBody>
      </p:sp>
      <p:pic>
        <p:nvPicPr>
          <p:cNvPr id="10" name="Picture 9">
            <a:extLst>
              <a:ext uri="{FF2B5EF4-FFF2-40B4-BE49-F238E27FC236}">
                <a16:creationId xmlns:a16="http://schemas.microsoft.com/office/drawing/2014/main" id="{833679BA-61BF-8549-EA35-003E8068FC4C}"/>
              </a:ext>
            </a:extLst>
          </p:cNvPr>
          <p:cNvPicPr>
            <a:picLocks noChangeAspect="1"/>
          </p:cNvPicPr>
          <p:nvPr/>
        </p:nvPicPr>
        <p:blipFill>
          <a:blip r:embed="rId5"/>
          <a:stretch>
            <a:fillRect/>
          </a:stretch>
        </p:blipFill>
        <p:spPr>
          <a:xfrm>
            <a:off x="6725060" y="2367345"/>
            <a:ext cx="5377060" cy="3317018"/>
          </a:xfrm>
          <a:prstGeom prst="rect">
            <a:avLst/>
          </a:prstGeom>
        </p:spPr>
      </p:pic>
    </p:spTree>
    <p:extLst>
      <p:ext uri="{BB962C8B-B14F-4D97-AF65-F5344CB8AC3E}">
        <p14:creationId xmlns:p14="http://schemas.microsoft.com/office/powerpoint/2010/main" val="178681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EFFC33-42C7-8111-95B9-5EE1677168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8</a:t>
            </a:fld>
            <a:endParaRPr lang="en-US"/>
          </a:p>
        </p:txBody>
      </p:sp>
      <p:sp>
        <p:nvSpPr>
          <p:cNvPr id="3" name="Title 2">
            <a:extLst>
              <a:ext uri="{FF2B5EF4-FFF2-40B4-BE49-F238E27FC236}">
                <a16:creationId xmlns:a16="http://schemas.microsoft.com/office/drawing/2014/main" id="{2E1EF8F1-FCCE-B609-BB1E-B7D3F76BE0C2}"/>
              </a:ext>
            </a:extLst>
          </p:cNvPr>
          <p:cNvSpPr>
            <a:spLocks noGrp="1"/>
          </p:cNvSpPr>
          <p:nvPr>
            <p:ph type="title"/>
          </p:nvPr>
        </p:nvSpPr>
        <p:spPr>
          <a:xfrm>
            <a:off x="838199" y="332692"/>
            <a:ext cx="7772401" cy="867266"/>
          </a:xfrm>
        </p:spPr>
        <p:txBody>
          <a:bodyPr/>
          <a:lstStyle/>
          <a:p>
            <a:r>
              <a:rPr lang="en-US" sz="6000" dirty="0">
                <a:solidFill>
                  <a:schemeClr val="tx1"/>
                </a:solidFill>
              </a:rPr>
              <a:t>Model 1&amp;2: SARIMA</a:t>
            </a:r>
          </a:p>
        </p:txBody>
      </p:sp>
      <p:sp>
        <p:nvSpPr>
          <p:cNvPr id="5" name="TextBox 4">
            <a:extLst>
              <a:ext uri="{FF2B5EF4-FFF2-40B4-BE49-F238E27FC236}">
                <a16:creationId xmlns:a16="http://schemas.microsoft.com/office/drawing/2014/main" id="{B83BB100-6F22-B9A4-84D3-F6A7D67E6C7D}"/>
              </a:ext>
            </a:extLst>
          </p:cNvPr>
          <p:cNvSpPr txBox="1"/>
          <p:nvPr/>
        </p:nvSpPr>
        <p:spPr>
          <a:xfrm>
            <a:off x="414778" y="1310614"/>
            <a:ext cx="9935118"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SARIMA Model</a:t>
            </a:r>
          </a:p>
          <a:p>
            <a:pPr marL="285750" indent="-285750">
              <a:buFont typeface="Arial"/>
              <a:buChar char="•"/>
            </a:pPr>
            <a:r>
              <a:rPr lang="en-US" dirty="0"/>
              <a:t>SARIMA can be great if there TS has trend stationary and has a seasonal and trend component</a:t>
            </a:r>
          </a:p>
          <a:p>
            <a:pPr marL="285750" indent="-285750">
              <a:buFont typeface="Arial"/>
              <a:buChar char="•"/>
            </a:pPr>
            <a:r>
              <a:rPr lang="en-US" dirty="0"/>
              <a:t>Fitted two SARIMA models based on the best </a:t>
            </a:r>
            <a:r>
              <a:rPr lang="en-US" dirty="0" err="1"/>
              <a:t>AICc</a:t>
            </a:r>
            <a:r>
              <a:rPr lang="en-US" dirty="0"/>
              <a:t> and BIC score</a:t>
            </a:r>
          </a:p>
          <a:p>
            <a:endParaRPr lang="en-US" dirty="0"/>
          </a:p>
          <a:p>
            <a:r>
              <a:rPr lang="en-US" dirty="0"/>
              <a:t>Normality and Heteroscedasticity</a:t>
            </a:r>
          </a:p>
          <a:p>
            <a:pPr marL="285750" indent="-285750">
              <a:buChar char="•"/>
            </a:pPr>
            <a:r>
              <a:rPr lang="en-US" dirty="0"/>
              <a:t>Looking at residual plots , </a:t>
            </a:r>
            <a:r>
              <a:rPr lang="en-US" dirty="0" err="1"/>
              <a:t>McLeod.Li.test</a:t>
            </a:r>
            <a:r>
              <a:rPr lang="en-US" dirty="0"/>
              <a:t> and the Shapiro-Wilk test, both models violated normality and Homoscedastic assumptions. We already know that the </a:t>
            </a:r>
            <a:r>
              <a:rPr lang="en-US" dirty="0" err="1"/>
              <a:t>differenced_ts</a:t>
            </a:r>
            <a:r>
              <a:rPr lang="en-US" dirty="0"/>
              <a:t> is trend stationary</a:t>
            </a:r>
          </a:p>
        </p:txBody>
      </p:sp>
      <p:pic>
        <p:nvPicPr>
          <p:cNvPr id="4" name="Picture 3">
            <a:extLst>
              <a:ext uri="{FF2B5EF4-FFF2-40B4-BE49-F238E27FC236}">
                <a16:creationId xmlns:a16="http://schemas.microsoft.com/office/drawing/2014/main" id="{71D8F8B7-C058-B328-5AB3-B8E634FBE58F}"/>
              </a:ext>
            </a:extLst>
          </p:cNvPr>
          <p:cNvPicPr>
            <a:picLocks noChangeAspect="1"/>
          </p:cNvPicPr>
          <p:nvPr/>
        </p:nvPicPr>
        <p:blipFill>
          <a:blip r:embed="rId2"/>
          <a:stretch>
            <a:fillRect/>
          </a:stretch>
        </p:blipFill>
        <p:spPr>
          <a:xfrm>
            <a:off x="113120" y="2991522"/>
            <a:ext cx="4648847" cy="2867796"/>
          </a:xfrm>
          <a:prstGeom prst="rect">
            <a:avLst/>
          </a:prstGeom>
        </p:spPr>
      </p:pic>
      <p:pic>
        <p:nvPicPr>
          <p:cNvPr id="10" name="Picture 9">
            <a:extLst>
              <a:ext uri="{FF2B5EF4-FFF2-40B4-BE49-F238E27FC236}">
                <a16:creationId xmlns:a16="http://schemas.microsoft.com/office/drawing/2014/main" id="{F3992295-D17E-FCAE-D1D4-078D8AD88EA5}"/>
              </a:ext>
            </a:extLst>
          </p:cNvPr>
          <p:cNvPicPr>
            <a:picLocks noChangeAspect="1"/>
          </p:cNvPicPr>
          <p:nvPr/>
        </p:nvPicPr>
        <p:blipFill>
          <a:blip r:embed="rId3"/>
          <a:stretch>
            <a:fillRect/>
          </a:stretch>
        </p:blipFill>
        <p:spPr>
          <a:xfrm>
            <a:off x="8879208" y="3096938"/>
            <a:ext cx="2715884" cy="664123"/>
          </a:xfrm>
          <a:prstGeom prst="rect">
            <a:avLst/>
          </a:prstGeom>
        </p:spPr>
      </p:pic>
      <p:pic>
        <p:nvPicPr>
          <p:cNvPr id="12" name="Picture 11">
            <a:extLst>
              <a:ext uri="{FF2B5EF4-FFF2-40B4-BE49-F238E27FC236}">
                <a16:creationId xmlns:a16="http://schemas.microsoft.com/office/drawing/2014/main" id="{1DF3596A-6219-242B-8F0F-F92947C85FFE}"/>
              </a:ext>
            </a:extLst>
          </p:cNvPr>
          <p:cNvPicPr>
            <a:picLocks noChangeAspect="1"/>
          </p:cNvPicPr>
          <p:nvPr/>
        </p:nvPicPr>
        <p:blipFill>
          <a:blip r:embed="rId4"/>
          <a:stretch>
            <a:fillRect/>
          </a:stretch>
        </p:blipFill>
        <p:spPr>
          <a:xfrm>
            <a:off x="4761967" y="3021708"/>
            <a:ext cx="3966412" cy="2662655"/>
          </a:xfrm>
          <a:prstGeom prst="rect">
            <a:avLst/>
          </a:prstGeom>
        </p:spPr>
      </p:pic>
      <p:pic>
        <p:nvPicPr>
          <p:cNvPr id="14" name="Picture 13">
            <a:extLst>
              <a:ext uri="{FF2B5EF4-FFF2-40B4-BE49-F238E27FC236}">
                <a16:creationId xmlns:a16="http://schemas.microsoft.com/office/drawing/2014/main" id="{D9747573-8327-07C6-C0B6-CA7253B9AD4B}"/>
              </a:ext>
            </a:extLst>
          </p:cNvPr>
          <p:cNvPicPr>
            <a:picLocks noChangeAspect="1"/>
          </p:cNvPicPr>
          <p:nvPr/>
        </p:nvPicPr>
        <p:blipFill>
          <a:blip r:embed="rId5"/>
          <a:stretch>
            <a:fillRect/>
          </a:stretch>
        </p:blipFill>
        <p:spPr>
          <a:xfrm>
            <a:off x="8825702" y="4245114"/>
            <a:ext cx="3048388" cy="752113"/>
          </a:xfrm>
          <a:prstGeom prst="rect">
            <a:avLst/>
          </a:prstGeom>
        </p:spPr>
      </p:pic>
    </p:spTree>
    <p:extLst>
      <p:ext uri="{BB962C8B-B14F-4D97-AF65-F5344CB8AC3E}">
        <p14:creationId xmlns:p14="http://schemas.microsoft.com/office/powerpoint/2010/main" val="340725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3"/>
          <p:cNvSpPr txBox="1">
            <a:spLocks noGrp="1"/>
          </p:cNvSpPr>
          <p:nvPr>
            <p:ph type="sldNum" idx="12"/>
          </p:nvPr>
        </p:nvSpPr>
        <p:spPr>
          <a:xfrm>
            <a:off x="8613648" y="635508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1200">
                <a:solidFill>
                  <a:srgbClr val="FFFFFF"/>
                </a:solidFill>
                <a:latin typeface="Calibri"/>
                <a:ea typeface="Calibri"/>
                <a:cs typeface="Calibri"/>
                <a:sym typeface="Calibri"/>
              </a:rPr>
              <a:t>9</a:t>
            </a:fld>
            <a:endParaRPr sz="1200">
              <a:solidFill>
                <a:srgbClr val="FFFFFF"/>
              </a:solidFill>
              <a:latin typeface="Calibri"/>
              <a:ea typeface="Calibri"/>
              <a:cs typeface="Calibri"/>
              <a:sym typeface="Calibri"/>
            </a:endParaRPr>
          </a:p>
        </p:txBody>
      </p:sp>
      <p:sp>
        <p:nvSpPr>
          <p:cNvPr id="2" name="Google Shape;46;p3">
            <a:extLst>
              <a:ext uri="{FF2B5EF4-FFF2-40B4-BE49-F238E27FC236}">
                <a16:creationId xmlns:a16="http://schemas.microsoft.com/office/drawing/2014/main" id="{DD05970D-8474-DA08-B2FD-89D303FB32BC}"/>
              </a:ext>
            </a:extLst>
          </p:cNvPr>
          <p:cNvSpPr txBox="1">
            <a:spLocks/>
          </p:cNvSpPr>
          <p:nvPr/>
        </p:nvSpPr>
        <p:spPr>
          <a:xfrm>
            <a:off x="699496" y="113334"/>
            <a:ext cx="8338652" cy="1158086"/>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Garamond"/>
              <a:buNone/>
              <a:defRPr sz="3600" b="1" i="0" u="none" strike="noStrike" cap="none">
                <a:solidFill>
                  <a:schemeClr val="accent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nSpc>
                <a:spcPct val="90000"/>
              </a:lnSpc>
              <a:buClr>
                <a:schemeClr val="lt1"/>
              </a:buClr>
              <a:buSzPts val="6600"/>
            </a:pPr>
            <a:r>
              <a:rPr lang="en-US" sz="6000" dirty="0">
                <a:solidFill>
                  <a:schemeClr val="tx1"/>
                </a:solidFill>
              </a:rPr>
              <a:t>Model 1&amp;2: SARIMA </a:t>
            </a:r>
          </a:p>
        </p:txBody>
      </p:sp>
      <p:sp>
        <p:nvSpPr>
          <p:cNvPr id="3" name="TextBox 2">
            <a:extLst>
              <a:ext uri="{FF2B5EF4-FFF2-40B4-BE49-F238E27FC236}">
                <a16:creationId xmlns:a16="http://schemas.microsoft.com/office/drawing/2014/main" id="{C0A4D0BF-DA78-73F1-EE3D-D7DB7EED54F1}"/>
              </a:ext>
            </a:extLst>
          </p:cNvPr>
          <p:cNvSpPr txBox="1"/>
          <p:nvPr/>
        </p:nvSpPr>
        <p:spPr>
          <a:xfrm>
            <a:off x="404522" y="1400778"/>
            <a:ext cx="113171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latin typeface="Calibri"/>
              </a:rPr>
              <a:t>Both SARIMA Models have similar forecast and accuracy</a:t>
            </a:r>
          </a:p>
          <a:p>
            <a:pPr marL="285750" indent="-285750">
              <a:buChar char="•"/>
            </a:pPr>
            <a:endParaRPr lang="en-US" sz="1800" dirty="0">
              <a:latin typeface="Calibri"/>
            </a:endParaRPr>
          </a:p>
        </p:txBody>
      </p:sp>
      <p:pic>
        <p:nvPicPr>
          <p:cNvPr id="5" name="Picture 4">
            <a:extLst>
              <a:ext uri="{FF2B5EF4-FFF2-40B4-BE49-F238E27FC236}">
                <a16:creationId xmlns:a16="http://schemas.microsoft.com/office/drawing/2014/main" id="{B35BE97B-0459-8CD7-925A-83DF6ADF1E11}"/>
              </a:ext>
            </a:extLst>
          </p:cNvPr>
          <p:cNvPicPr>
            <a:picLocks noChangeAspect="1"/>
          </p:cNvPicPr>
          <p:nvPr/>
        </p:nvPicPr>
        <p:blipFill>
          <a:blip r:embed="rId3"/>
          <a:stretch>
            <a:fillRect/>
          </a:stretch>
        </p:blipFill>
        <p:spPr>
          <a:xfrm>
            <a:off x="138119" y="1791093"/>
            <a:ext cx="5364380" cy="3309195"/>
          </a:xfrm>
          <a:prstGeom prst="rect">
            <a:avLst/>
          </a:prstGeom>
        </p:spPr>
      </p:pic>
      <p:pic>
        <p:nvPicPr>
          <p:cNvPr id="7" name="Picture 6">
            <a:extLst>
              <a:ext uri="{FF2B5EF4-FFF2-40B4-BE49-F238E27FC236}">
                <a16:creationId xmlns:a16="http://schemas.microsoft.com/office/drawing/2014/main" id="{ED4E6A0E-4938-E710-8A76-7BB31C860D59}"/>
              </a:ext>
            </a:extLst>
          </p:cNvPr>
          <p:cNvPicPr>
            <a:picLocks noChangeAspect="1"/>
          </p:cNvPicPr>
          <p:nvPr/>
        </p:nvPicPr>
        <p:blipFill>
          <a:blip r:embed="rId4"/>
          <a:stretch>
            <a:fillRect/>
          </a:stretch>
        </p:blipFill>
        <p:spPr>
          <a:xfrm>
            <a:off x="299241" y="5263205"/>
            <a:ext cx="4372585" cy="752580"/>
          </a:xfrm>
          <a:prstGeom prst="rect">
            <a:avLst/>
          </a:prstGeom>
        </p:spPr>
      </p:pic>
      <p:pic>
        <p:nvPicPr>
          <p:cNvPr id="9" name="Picture 8">
            <a:extLst>
              <a:ext uri="{FF2B5EF4-FFF2-40B4-BE49-F238E27FC236}">
                <a16:creationId xmlns:a16="http://schemas.microsoft.com/office/drawing/2014/main" id="{C3EDD737-B1F5-FE33-DB80-747FD6290FC3}"/>
              </a:ext>
            </a:extLst>
          </p:cNvPr>
          <p:cNvPicPr>
            <a:picLocks noChangeAspect="1"/>
          </p:cNvPicPr>
          <p:nvPr/>
        </p:nvPicPr>
        <p:blipFill>
          <a:blip r:embed="rId5"/>
          <a:stretch>
            <a:fillRect/>
          </a:stretch>
        </p:blipFill>
        <p:spPr>
          <a:xfrm>
            <a:off x="5853722" y="1563668"/>
            <a:ext cx="5867908" cy="3619814"/>
          </a:xfrm>
          <a:prstGeom prst="rect">
            <a:avLst/>
          </a:prstGeom>
        </p:spPr>
      </p:pic>
      <p:pic>
        <p:nvPicPr>
          <p:cNvPr id="11" name="Picture 10">
            <a:extLst>
              <a:ext uri="{FF2B5EF4-FFF2-40B4-BE49-F238E27FC236}">
                <a16:creationId xmlns:a16="http://schemas.microsoft.com/office/drawing/2014/main" id="{1E5232B3-F018-6E5F-C293-8DFC5992389B}"/>
              </a:ext>
            </a:extLst>
          </p:cNvPr>
          <p:cNvPicPr>
            <a:picLocks noChangeAspect="1"/>
          </p:cNvPicPr>
          <p:nvPr/>
        </p:nvPicPr>
        <p:blipFill>
          <a:blip r:embed="rId6"/>
          <a:stretch>
            <a:fillRect/>
          </a:stretch>
        </p:blipFill>
        <p:spPr>
          <a:xfrm>
            <a:off x="6203486" y="5183482"/>
            <a:ext cx="4820323" cy="666843"/>
          </a:xfrm>
          <a:prstGeom prst="rect">
            <a:avLst/>
          </a:prstGeom>
        </p:spPr>
      </p:pic>
    </p:spTree>
    <p:extLst>
      <p:ext uri="{BB962C8B-B14F-4D97-AF65-F5344CB8AC3E}">
        <p14:creationId xmlns:p14="http://schemas.microsoft.com/office/powerpoint/2010/main" val="1112909588"/>
      </p:ext>
    </p:extLst>
  </p:cSld>
  <p:clrMapOvr>
    <a:masterClrMapping/>
  </p:clrMapOvr>
</p:sld>
</file>

<file path=ppt/theme/theme1.xml><?xml version="1.0" encoding="utf-8"?>
<a:theme xmlns:a="http://schemas.openxmlformats.org/drawingml/2006/main" name="2_Office Theme">
  <a:themeElements>
    <a:clrScheme name="UChicago Palette">
      <a:dk1>
        <a:srgbClr val="000000"/>
      </a:dk1>
      <a:lt1>
        <a:srgbClr val="FFFFFF"/>
      </a:lt1>
      <a:dk2>
        <a:srgbClr val="727372"/>
      </a:dk2>
      <a:lt2>
        <a:srgbClr val="D8D9D8"/>
      </a:lt2>
      <a:accent1>
        <a:srgbClr val="800000"/>
      </a:accent1>
      <a:accent2>
        <a:srgbClr val="EAAA00"/>
      </a:accent2>
      <a:accent3>
        <a:srgbClr val="DE7C00"/>
      </a:accent3>
      <a:accent4>
        <a:srgbClr val="789D49"/>
      </a:accent4>
      <a:accent5>
        <a:srgbClr val="007396"/>
      </a:accent5>
      <a:accent6>
        <a:srgbClr val="59305F"/>
      </a:accent6>
      <a:hlink>
        <a:srgbClr val="002A3A"/>
      </a:hlink>
      <a:folHlink>
        <a:srgbClr val="41273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F638323-16FB-4FAF-A8BA-016F251887BE}">
  <we:reference id="e849ddb8-6bbd-4833-bd4b-59030099d63e" version="1.0.0.0" store="EXCatalog" storeType="EXCatalog"/>
  <we:alternateReferences>
    <we:reference id="WA200000113" version="1.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4617A6B503854A8C0ED0EFFAA263D4" ma:contentTypeVersion="2" ma:contentTypeDescription="Create a new document." ma:contentTypeScope="" ma:versionID="2f7a98a0b294da3b77fa6757f34ccb03">
  <xsd:schema xmlns:xsd="http://www.w3.org/2001/XMLSchema" xmlns:xs="http://www.w3.org/2001/XMLSchema" xmlns:p="http://schemas.microsoft.com/office/2006/metadata/properties" xmlns:ns2="83802eee-0839-49a4-b12e-b45491749e88" targetNamespace="http://schemas.microsoft.com/office/2006/metadata/properties" ma:root="true" ma:fieldsID="dfc7f7986d9a624ce64813dab5afc9b2" ns2:_="">
    <xsd:import namespace="83802eee-0839-49a4-b12e-b45491749e8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802eee-0839-49a4-b12e-b45491749e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7D0088-346C-4D44-B0F4-DFFC8AE7C3A2}">
  <ds:schemaRefs>
    <ds:schemaRef ds:uri="83802eee-0839-49a4-b12e-b45491749e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B6453A0-1D50-4688-B46C-4FAF1D8BF909}">
  <ds:schemaRefs>
    <ds:schemaRef ds:uri="http://schemas.microsoft.com/sharepoint/v3/contenttype/forms"/>
  </ds:schemaRefs>
</ds:datastoreItem>
</file>

<file path=customXml/itemProps3.xml><?xml version="1.0" encoding="utf-8"?>
<ds:datastoreItem xmlns:ds="http://schemas.openxmlformats.org/officeDocument/2006/customXml" ds:itemID="{8ECA3C18-5DD2-4E80-9EF9-76E66754ECB4}">
  <ds:schemaRefs>
    <ds:schemaRef ds:uri="83802eee-0839-49a4-b12e-b45491749e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127</TotalTime>
  <Words>1955</Words>
  <Application>Microsoft Office PowerPoint</Application>
  <PresentationFormat>Widescreen</PresentationFormat>
  <Paragraphs>166</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Garamond</vt:lpstr>
      <vt:lpstr>Arial</vt:lpstr>
      <vt:lpstr>Georgia</vt:lpstr>
      <vt:lpstr>Calibri</vt:lpstr>
      <vt:lpstr>2_Office Theme</vt:lpstr>
      <vt:lpstr>PowerPoint Presentation</vt:lpstr>
      <vt:lpstr>Consumer Price Index (CPI)</vt:lpstr>
      <vt:lpstr>PowerPoint Presentation</vt:lpstr>
      <vt:lpstr>Data</vt:lpstr>
      <vt:lpstr>Exploratory Data Analysis</vt:lpstr>
      <vt:lpstr>Exploratory Data Analysis</vt:lpstr>
      <vt:lpstr>Exploratory Data Analysis</vt:lpstr>
      <vt:lpstr>Model 1&amp;2: SARIMA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 and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Medha Yadav</dc:creator>
  <cp:lastModifiedBy>Bimalsen Rajbhandari</cp:lastModifiedBy>
  <cp:revision>43</cp:revision>
  <cp:lastPrinted>2023-01-31T00:43:27Z</cp:lastPrinted>
  <dcterms:created xsi:type="dcterms:W3CDTF">2021-10-31T19:25:44Z</dcterms:created>
  <dcterms:modified xsi:type="dcterms:W3CDTF">2023-05-25T08:43:53Z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0x0101006C4617A6B503854A8C0ED0EFFAA263D4</vt:lpwstr>
  </property>
</Properties>
</file>