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3" r:id="rId7"/>
    <p:sldId id="264" r:id="rId8"/>
    <p:sldId id="266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64FE2-0E24-49DC-9C96-FEBBA2A3B5D3}">
          <p14:sldIdLst>
            <p14:sldId id="256"/>
            <p14:sldId id="257"/>
            <p14:sldId id="274"/>
            <p14:sldId id="258"/>
            <p14:sldId id="259"/>
            <p14:sldId id="263"/>
            <p14:sldId id="264"/>
            <p14:sldId id="266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AI Technique inspired by Biological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Genetic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79" y="2052869"/>
            <a:ext cx="10610140" cy="4206240"/>
          </a:xfrm>
        </p:spPr>
        <p:txBody>
          <a:bodyPr>
            <a:normAutofit/>
          </a:bodyPr>
          <a:lstStyle/>
          <a:p>
            <a:r>
              <a:rPr lang="en-US" dirty="0"/>
              <a:t>A genetic algorithm is an example of “evolutionary computation” </a:t>
            </a:r>
            <a:r>
              <a:rPr lang="en-US" dirty="0" smtClean="0"/>
              <a:t> computation algorithm inspired </a:t>
            </a:r>
            <a:r>
              <a:rPr lang="en-US" dirty="0"/>
              <a:t>by biological </a:t>
            </a:r>
            <a:r>
              <a:rPr lang="en-US" dirty="0" smtClean="0"/>
              <a:t>evolution / natural selection used to solve tough computation problems. </a:t>
            </a:r>
          </a:p>
          <a:p>
            <a:r>
              <a:rPr lang="en-US" dirty="0" smtClean="0"/>
              <a:t>Typically, Our Algorithm </a:t>
            </a:r>
            <a:r>
              <a:rPr lang="en-US" dirty="0"/>
              <a:t>will be generating solutions to problems and </a:t>
            </a:r>
            <a:r>
              <a:rPr lang="en-US" dirty="0" smtClean="0"/>
              <a:t>We kind of apply this </a:t>
            </a:r>
            <a:r>
              <a:rPr lang="en-US" dirty="0"/>
              <a:t>principle of ‘Survival of the fittest’ to generate better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 is regarded </a:t>
            </a:r>
            <a:r>
              <a:rPr lang="en-US" dirty="0"/>
              <a:t>as a </a:t>
            </a:r>
            <a:r>
              <a:rPr lang="en-US" b="1" dirty="0"/>
              <a:t>meta-heuristic optimization </a:t>
            </a:r>
            <a:r>
              <a:rPr lang="en-US" dirty="0"/>
              <a:t>method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useful </a:t>
            </a:r>
            <a:r>
              <a:rPr lang="en-US" b="1" dirty="0"/>
              <a:t>for </a:t>
            </a:r>
            <a:r>
              <a:rPr lang="en-US" b="1" dirty="0" smtClean="0"/>
              <a:t>finding </a:t>
            </a:r>
            <a:r>
              <a:rPr lang="en-US" b="1" dirty="0"/>
              <a:t>good solutions for </a:t>
            </a:r>
            <a:r>
              <a:rPr lang="en-US" b="1" dirty="0" smtClean="0"/>
              <a:t>optimization / Constraint Satisfaction</a:t>
            </a:r>
            <a:r>
              <a:rPr lang="en-US" dirty="0" smtClean="0"/>
              <a:t> </a:t>
            </a:r>
            <a:r>
              <a:rPr lang="en-US" dirty="0"/>
              <a:t>(maximization or minimization) </a:t>
            </a:r>
            <a:r>
              <a:rPr lang="en-US" dirty="0" smtClean="0"/>
              <a:t>problems . </a:t>
            </a:r>
            <a:r>
              <a:rPr lang="en-US" dirty="0"/>
              <a:t>GA does not guarantee a global optimal or best </a:t>
            </a:r>
            <a:r>
              <a:rPr lang="en-US" dirty="0" smtClean="0"/>
              <a:t>solution.</a:t>
            </a:r>
          </a:p>
          <a:p>
            <a:r>
              <a:rPr lang="en-US" dirty="0" smtClean="0"/>
              <a:t>Some Powerful </a:t>
            </a:r>
            <a:r>
              <a:rPr lang="en-US" dirty="0"/>
              <a:t>“real-world” </a:t>
            </a:r>
            <a:r>
              <a:rPr lang="en-US" dirty="0" smtClean="0"/>
              <a:t>examples in </a:t>
            </a:r>
            <a:r>
              <a:rPr lang="en-US" dirty="0"/>
              <a:t>a variety of </a:t>
            </a:r>
            <a:r>
              <a:rPr lang="en-US" smtClean="0"/>
              <a:t>areas </a:t>
            </a:r>
            <a:r>
              <a:rPr lang="en-US" smtClean="0"/>
              <a:t>include planning</a:t>
            </a:r>
            <a:r>
              <a:rPr lang="en-US" dirty="0"/>
              <a:t>, scheduling, DNA Sequencing, computer graphics and natural language </a:t>
            </a:r>
            <a:r>
              <a:rPr lang="en-US" dirty="0" smtClean="0"/>
              <a:t>processing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1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7" y="284176"/>
            <a:ext cx="11417643" cy="1508760"/>
          </a:xfrm>
        </p:spPr>
        <p:txBody>
          <a:bodyPr/>
          <a:lstStyle/>
          <a:p>
            <a:r>
              <a:rPr lang="en-US" dirty="0" smtClean="0"/>
              <a:t>Case Study – Scheduling with </a:t>
            </a:r>
            <a:r>
              <a:rPr lang="en-US" dirty="0" err="1" smtClean="0"/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507" y="2019916"/>
            <a:ext cx="11219935" cy="45703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Case: </a:t>
            </a:r>
            <a:r>
              <a:rPr lang="en-US" dirty="0"/>
              <a:t>Consider a delivery company, such as </a:t>
            </a:r>
            <a:r>
              <a:rPr lang="en-US" dirty="0" smtClean="0"/>
              <a:t>UPS, that plans and schedules delivery of consignments.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UPS </a:t>
            </a:r>
            <a:r>
              <a:rPr lang="en-US" dirty="0"/>
              <a:t>has over 90,000 </a:t>
            </a:r>
            <a:r>
              <a:rPr lang="en-US" dirty="0" smtClean="0"/>
              <a:t>trucks to deliver orders.</a:t>
            </a:r>
            <a:r>
              <a:rPr lang="en-US" dirty="0"/>
              <a:t> </a:t>
            </a:r>
            <a:r>
              <a:rPr lang="en-US" dirty="0" smtClean="0"/>
              <a:t>Every day, each </a:t>
            </a:r>
            <a:r>
              <a:rPr lang="en-US" dirty="0"/>
              <a:t>truck starts at a depot, makes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dirty="0" smtClean="0"/>
              <a:t>stops to deliver the order, </a:t>
            </a:r>
            <a:r>
              <a:rPr lang="en-US" dirty="0"/>
              <a:t>and returns to the </a:t>
            </a:r>
            <a:r>
              <a:rPr lang="en-US" dirty="0" smtClean="0"/>
              <a:t>depot, where 20&lt;n&lt;50 </a:t>
            </a:r>
          </a:p>
          <a:p>
            <a:r>
              <a:rPr lang="en-US" dirty="0" smtClean="0"/>
              <a:t>Suppose UPS </a:t>
            </a:r>
            <a:r>
              <a:rPr lang="en-US" dirty="0"/>
              <a:t>could compute a matrix of costs </a:t>
            </a:r>
            <a:r>
              <a:rPr lang="en-US" dirty="0" smtClean="0"/>
              <a:t>of getting </a:t>
            </a:r>
            <a:r>
              <a:rPr lang="en-US" dirty="0"/>
              <a:t>the truck between every pair </a:t>
            </a:r>
            <a:r>
              <a:rPr lang="en-US" dirty="0" smtClean="0"/>
              <a:t>of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dirty="0" smtClean="0"/>
              <a:t>stops</a:t>
            </a:r>
            <a:r>
              <a:rPr lang="en-US" dirty="0"/>
              <a:t>,</a:t>
            </a:r>
            <a:r>
              <a:rPr lang="en-US" dirty="0" smtClean="0"/>
              <a:t> UPS </a:t>
            </a:r>
            <a:r>
              <a:rPr lang="en-US" dirty="0"/>
              <a:t>would </a:t>
            </a:r>
            <a:r>
              <a:rPr lang="en-US" dirty="0" smtClean="0"/>
              <a:t>compute the best route with </a:t>
            </a:r>
            <a:r>
              <a:rPr lang="en-US" dirty="0"/>
              <a:t>the lowest overall cost   for this truck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No. of Stops = 20 ; </a:t>
            </a:r>
            <a:r>
              <a:rPr lang="en-US" dirty="0"/>
              <a:t>20!= </a:t>
            </a:r>
            <a:r>
              <a:rPr lang="en-US" dirty="0" smtClean="0"/>
              <a:t>2,432,902,008,177,000,000 routes (n!) to consider; </a:t>
            </a:r>
            <a:r>
              <a:rPr lang="en-US" dirty="0"/>
              <a:t>UPS  Evaluation rate = 1,000,000,000 orders / </a:t>
            </a:r>
            <a:r>
              <a:rPr lang="en-US" dirty="0" smtClean="0"/>
              <a:t>sec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it would take about</a:t>
            </a:r>
            <a:r>
              <a:rPr lang="en-US" b="1" dirty="0"/>
              <a:t> 28 days </a:t>
            </a:r>
            <a:r>
              <a:rPr lang="en-US" dirty="0"/>
              <a:t>to try</a:t>
            </a:r>
            <a:r>
              <a:rPr lang="en-US" b="1" dirty="0"/>
              <a:t> </a:t>
            </a:r>
            <a:r>
              <a:rPr lang="en-US" dirty="0"/>
              <a:t>all </a:t>
            </a:r>
            <a:r>
              <a:rPr lang="en-US" b="1" dirty="0"/>
              <a:t>20! </a:t>
            </a:r>
            <a:r>
              <a:rPr lang="en-US" b="1" dirty="0" smtClean="0"/>
              <a:t>permutations</a:t>
            </a:r>
            <a:r>
              <a:rPr lang="en-US" dirty="0" smtClean="0"/>
              <a:t>.</a:t>
            </a:r>
            <a:r>
              <a:rPr lang="en-US" dirty="0"/>
              <a:t>  </a:t>
            </a:r>
            <a:r>
              <a:rPr lang="en-US" dirty="0" smtClean="0"/>
              <a:t>Hence, </a:t>
            </a:r>
            <a:r>
              <a:rPr lang="en-US" dirty="0"/>
              <a:t>brute force would not be feasible to solve </a:t>
            </a:r>
            <a:r>
              <a:rPr lang="en-US" dirty="0" smtClean="0"/>
              <a:t>this typical traveling-salesperson </a:t>
            </a:r>
            <a:r>
              <a:rPr lang="en-US" dirty="0"/>
              <a:t>problem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that's for just one truck out of the 90,000+.  Even if UPS could make their routes just 1% more efficient, the overall savings would scale up significantly.</a:t>
            </a:r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2" y="419782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few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to Solve , We have Traveling Sales Man Problem in hand</a:t>
            </a:r>
          </a:p>
          <a:p>
            <a:r>
              <a:rPr lang="en-US" dirty="0" smtClean="0"/>
              <a:t>A fitness function - A method to evaluate the solution that is generated by the our algorithm. In this case, Shorter the Distance covered by the truck, the better</a:t>
            </a:r>
          </a:p>
          <a:p>
            <a:r>
              <a:rPr lang="en-US" dirty="0" smtClean="0"/>
              <a:t>A way to represent the solution as  ‘DNA’ - </a:t>
            </a:r>
            <a:r>
              <a:rPr lang="en-US" dirty="0"/>
              <a:t>An Ordered Collection of </a:t>
            </a:r>
            <a:r>
              <a:rPr lang="en-US" dirty="0" smtClean="0"/>
              <a:t>Cities. </a:t>
            </a:r>
            <a:br>
              <a:rPr lang="en-US" dirty="0" smtClean="0"/>
            </a:br>
            <a:r>
              <a:rPr lang="en-US" dirty="0" smtClean="0"/>
              <a:t>City[0]= City A, City[1]=City B,</a:t>
            </a:r>
            <a:r>
              <a:rPr lang="en-US" dirty="0"/>
              <a:t> </a:t>
            </a:r>
            <a:r>
              <a:rPr lang="en-US" dirty="0" smtClean="0"/>
              <a:t>City[2]=</a:t>
            </a:r>
            <a:r>
              <a:rPr lang="en-US" dirty="0"/>
              <a:t>City </a:t>
            </a:r>
            <a:r>
              <a:rPr lang="en-US" dirty="0" smtClean="0"/>
              <a:t>C etc.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21" y="4064824"/>
            <a:ext cx="3021010" cy="21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8886007" cy="4206240"/>
          </a:xfrm>
        </p:spPr>
        <p:txBody>
          <a:bodyPr/>
          <a:lstStyle/>
          <a:p>
            <a:r>
              <a:rPr lang="en-US" dirty="0" smtClean="0"/>
              <a:t>With the given cities, randomly generate a ‘population’ (Diversity of Different Solutions / Routes) of possible routes (50 different solutions)</a:t>
            </a:r>
          </a:p>
          <a:p>
            <a:r>
              <a:rPr lang="en-US" dirty="0" smtClean="0"/>
              <a:t>Calculate fitness of each route (1 / total distance)</a:t>
            </a:r>
          </a:p>
          <a:p>
            <a:r>
              <a:rPr lang="en-US" dirty="0" smtClean="0"/>
              <a:t>select top n (2) shortest routes based on our fitness function for cross over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92" y="3881192"/>
            <a:ext cx="4754562" cy="2048881"/>
          </a:xfrm>
        </p:spPr>
      </p:pic>
    </p:spTree>
    <p:extLst>
      <p:ext uri="{BB962C8B-B14F-4D97-AF65-F5344CB8AC3E}">
        <p14:creationId xmlns:p14="http://schemas.microsoft.com/office/powerpoint/2010/main" val="8688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2– Cross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8886007" cy="4206240"/>
          </a:xfrm>
        </p:spPr>
        <p:txBody>
          <a:bodyPr/>
          <a:lstStyle/>
          <a:p>
            <a:r>
              <a:rPr lang="en-US" dirty="0" smtClean="0"/>
              <a:t>Formally cross over. Our routes are ordered. Our crossover step must therefore pass ordered segments to children.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84" y="3071249"/>
            <a:ext cx="6646818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8886007" cy="4206240"/>
          </a:xfrm>
        </p:spPr>
        <p:txBody>
          <a:bodyPr/>
          <a:lstStyle/>
          <a:p>
            <a:r>
              <a:rPr lang="en-US" dirty="0" smtClean="0"/>
              <a:t>Randomly Mutate each child route (Change the Sequence)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Children to Next Generation of Solution.</a:t>
            </a:r>
          </a:p>
          <a:p>
            <a:r>
              <a:rPr lang="en-US" dirty="0" smtClean="0"/>
              <a:t>Rinse and  Repeat Steps 1, 2 ,3 until the solution generates fitter and better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98" y="2770874"/>
            <a:ext cx="5137516" cy="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7" y="2003001"/>
            <a:ext cx="6359609" cy="4331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137" y="6334899"/>
            <a:ext cx="635961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TSP Implementation Credits</a:t>
            </a:r>
            <a:r>
              <a:rPr lang="en-US" sz="1000" dirty="0"/>
              <a:t>: https://github.com/ptrkkim/Genetic-Algo-Tech-Talk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7362" y="1944130"/>
            <a:ext cx="4744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Population=10</a:t>
            </a:r>
            <a:r>
              <a:rPr lang="en-US" dirty="0"/>
              <a:t>, cross=.3, mutation=0 =&gt; </a:t>
            </a:r>
            <a:r>
              <a:rPr lang="en-US" dirty="0" smtClean="0"/>
              <a:t>Low diversity, local max problem, bad solver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Population=100, </a:t>
            </a:r>
            <a:r>
              <a:rPr lang="en-US" dirty="0"/>
              <a:t>cross=.3, </a:t>
            </a:r>
            <a:r>
              <a:rPr lang="en-US" dirty="0" smtClean="0"/>
              <a:t>mutation=100 </a:t>
            </a:r>
            <a:r>
              <a:rPr lang="en-US" dirty="0"/>
              <a:t>=&gt; </a:t>
            </a:r>
            <a:r>
              <a:rPr lang="en-US" dirty="0" smtClean="0"/>
              <a:t>Terrible </a:t>
            </a:r>
            <a:r>
              <a:rPr lang="en-US" dirty="0"/>
              <a:t>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Population=100</a:t>
            </a:r>
            <a:r>
              <a:rPr lang="en-US" dirty="0"/>
              <a:t>, </a:t>
            </a:r>
            <a:r>
              <a:rPr lang="en-US" dirty="0" smtClean="0"/>
              <a:t>cross=.3</a:t>
            </a:r>
            <a:r>
              <a:rPr lang="en-US" dirty="0"/>
              <a:t>, </a:t>
            </a:r>
            <a:r>
              <a:rPr lang="en-US" dirty="0" smtClean="0"/>
              <a:t>mutation=0 =&gt; </a:t>
            </a:r>
            <a:r>
              <a:rPr lang="en-US" dirty="0"/>
              <a:t>very nice </a:t>
            </a:r>
            <a:r>
              <a:rPr lang="en-US" dirty="0" smtClean="0"/>
              <a:t>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We can compute the best route faster and optimize the delivery routes – which can be a huge cost savings and value-add in terms or resource utilization to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1527</TotalTime>
  <Words>434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Genetic Algorithms</vt:lpstr>
      <vt:lpstr>What is Genetic algorithm?</vt:lpstr>
      <vt:lpstr>Case Study – Scheduling with ga</vt:lpstr>
      <vt:lpstr>How do we make one?</vt:lpstr>
      <vt:lpstr>We need a few things</vt:lpstr>
      <vt:lpstr>Step 1 – Selection</vt:lpstr>
      <vt:lpstr>Step 2– Cross over</vt:lpstr>
      <vt:lpstr>Step 3 – mutation</vt:lpstr>
      <vt:lpstr>Demo time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BHARAT RAJ</dc:creator>
  <cp:lastModifiedBy>BHARAT RAJ</cp:lastModifiedBy>
  <cp:revision>118</cp:revision>
  <dcterms:created xsi:type="dcterms:W3CDTF">2018-03-24T08:50:16Z</dcterms:created>
  <dcterms:modified xsi:type="dcterms:W3CDTF">2018-03-25T14:42:48Z</dcterms:modified>
</cp:coreProperties>
</file>