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60" r:id="rId4"/>
    <p:sldId id="262" r:id="rId5"/>
    <p:sldId id="259" r:id="rId6"/>
    <p:sldId id="263" r:id="rId7"/>
    <p:sldId id="264" r:id="rId8"/>
    <p:sldId id="265" r:id="rId9"/>
    <p:sldId id="266" r:id="rId10"/>
    <p:sldId id="258" r:id="rId11"/>
    <p:sldId id="261" r:id="rId1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ine Zin" initials="KZ" lastIdx="1" clrIdx="0">
    <p:extLst>
      <p:ext uri="{19B8F6BF-5375-455C-9EA6-DF929625EA0E}">
        <p15:presenceInfo xmlns:p15="http://schemas.microsoft.com/office/powerpoint/2012/main" userId="S-1-5-21-502536679-1125923469-1539857752-162002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153" autoAdjust="0"/>
  </p:normalViewPr>
  <p:slideViewPr>
    <p:cSldViewPr snapToGrid="0">
      <p:cViewPr varScale="1">
        <p:scale>
          <a:sx n="77" d="100"/>
          <a:sy n="77" d="100"/>
        </p:scale>
        <p:origin x="346"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E6715A-A5CC-467C-94B6-2C4B213EC4C3}"/>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r>
              <a:rPr lang="en-US"/>
              <a:t>NUS ISS - EB5202 Web Analytics</a:t>
            </a:r>
          </a:p>
        </p:txBody>
      </p:sp>
      <p:sp>
        <p:nvSpPr>
          <p:cNvPr id="3" name="Date Placeholder 2">
            <a:extLst>
              <a:ext uri="{FF2B5EF4-FFF2-40B4-BE49-F238E27FC236}">
                <a16:creationId xmlns:a16="http://schemas.microsoft.com/office/drawing/2014/main" id="{F814CC42-C736-4BCF-AC93-D4B52453182A}"/>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8C0291D3-1E3F-4D78-B5B0-F42978439A07}" type="datetimeFigureOut">
              <a:rPr lang="en-US" smtClean="0"/>
              <a:t>10/31/2018</a:t>
            </a:fld>
            <a:endParaRPr lang="en-US"/>
          </a:p>
        </p:txBody>
      </p:sp>
      <p:sp>
        <p:nvSpPr>
          <p:cNvPr id="4" name="Footer Placeholder 3">
            <a:extLst>
              <a:ext uri="{FF2B5EF4-FFF2-40B4-BE49-F238E27FC236}">
                <a16:creationId xmlns:a16="http://schemas.microsoft.com/office/drawing/2014/main" id="{1C75E5CA-1181-4EC2-A349-089C83621BE6}"/>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n-US"/>
              <a:t>Team Members: Max, Bharat, Khine, Chee, XG, JL</a:t>
            </a:r>
          </a:p>
        </p:txBody>
      </p:sp>
      <p:sp>
        <p:nvSpPr>
          <p:cNvPr id="5" name="Slide Number Placeholder 4">
            <a:extLst>
              <a:ext uri="{FF2B5EF4-FFF2-40B4-BE49-F238E27FC236}">
                <a16:creationId xmlns:a16="http://schemas.microsoft.com/office/drawing/2014/main" id="{DBA3C036-4DF8-4A8D-90BC-E8753F356DFC}"/>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0A789C7E-E10D-4BBE-94FF-6797A915B59E}" type="slidenum">
              <a:rPr lang="en-US" smtClean="0"/>
              <a:t>‹#›</a:t>
            </a:fld>
            <a:endParaRPr lang="en-US"/>
          </a:p>
        </p:txBody>
      </p:sp>
    </p:spTree>
    <p:extLst>
      <p:ext uri="{BB962C8B-B14F-4D97-AF65-F5344CB8AC3E}">
        <p14:creationId xmlns:p14="http://schemas.microsoft.com/office/powerpoint/2010/main" val="272804192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r>
              <a:rPr lang="en-US"/>
              <a:t>NUS ISS - EB5202 Web Analytics</a:t>
            </a:r>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DB8C78F-E297-4F2D-BE8E-5F96DD69E275}" type="datetimeFigureOut">
              <a:rPr lang="en-US" smtClean="0"/>
              <a:t>10/31/2018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US"/>
              <a:t>Team Members: Max, Bharat, Khine, Chee, XG, JL</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8D0749F-24C0-4EE3-8EE2-66995A3D12AC}" type="slidenum">
              <a:rPr lang="en-US" smtClean="0"/>
              <a:t>‹#›</a:t>
            </a:fld>
            <a:endParaRPr lang="en-US"/>
          </a:p>
        </p:txBody>
      </p:sp>
    </p:spTree>
    <p:extLst>
      <p:ext uri="{BB962C8B-B14F-4D97-AF65-F5344CB8AC3E}">
        <p14:creationId xmlns:p14="http://schemas.microsoft.com/office/powerpoint/2010/main" val="368349843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300" dirty="0"/>
              <a:t>International airport is an indispensable hardware facility in any commercial metropolis or tourist city in the world. It is a key factor for local government in building a </a:t>
            </a:r>
            <a:r>
              <a:rPr lang="en-SG" sz="1300" u="sng" dirty="0"/>
              <a:t>world logistics and tourism </a:t>
            </a:r>
            <a:r>
              <a:rPr lang="en-SG" sz="1300" dirty="0" err="1"/>
              <a:t>center</a:t>
            </a:r>
            <a:r>
              <a:rPr lang="en-SG" sz="1300" dirty="0"/>
              <a:t>.</a:t>
            </a:r>
            <a:endParaRPr lang="en-US" sz="1300" dirty="0"/>
          </a:p>
          <a:p>
            <a:r>
              <a:rPr lang="en-SG" sz="1300" dirty="0"/>
              <a:t>This analysis is to detect the communities in the given network. That is, a subgroup in this network includes a set of airports that has a relatively large number of internal ties, and also relatively few ties from the group to other parts of the network. The benefit of the finding is conducive for the airport belonging governments to work closely together to form international corporations for building </a:t>
            </a:r>
            <a:r>
              <a:rPr lang="en-SG" sz="1300" u="sng" dirty="0"/>
              <a:t>better logistics infrastructure</a:t>
            </a:r>
            <a:r>
              <a:rPr lang="en-SG" sz="1300" dirty="0"/>
              <a:t>. It also supports </a:t>
            </a:r>
            <a:r>
              <a:rPr lang="en-SG" sz="1300" u="sng" dirty="0"/>
              <a:t>strategic planning for airports’ future developments.</a:t>
            </a:r>
          </a:p>
          <a:p>
            <a:endParaRPr lang="en-US" sz="1300" u="sng" dirty="0"/>
          </a:p>
          <a:p>
            <a:r>
              <a:rPr lang="en-SG" sz="1300" dirty="0"/>
              <a:t>Furthermore, this analysis is to discover the predominant actors in the communities, which play important role in the local network. The key players who have </a:t>
            </a:r>
            <a:r>
              <a:rPr lang="en-SG" sz="1300" u="sng" dirty="0"/>
              <a:t>high centrality </a:t>
            </a:r>
            <a:r>
              <a:rPr lang="en-SG" sz="1300" dirty="0"/>
              <a:t>have bigger chances to become the </a:t>
            </a:r>
            <a:r>
              <a:rPr lang="en-SG" sz="1300" u="sng" dirty="0"/>
              <a:t>future stars </a:t>
            </a:r>
            <a:r>
              <a:rPr lang="en-SG" sz="1300" dirty="0"/>
              <a:t>to handle great passenger volume and cargo flow like Singapore. It is very meaningful in the </a:t>
            </a:r>
            <a:r>
              <a:rPr lang="en-SG" sz="1300" u="sng" dirty="0"/>
              <a:t>decision making process for local governments, especially in sense of business and investment.</a:t>
            </a:r>
          </a:p>
          <a:p>
            <a:endParaRPr lang="en-SG" sz="1300" u="sng" dirty="0"/>
          </a:p>
          <a:p>
            <a:r>
              <a:rPr lang="en-SG" sz="1300" u="sng" dirty="0"/>
              <a:t>Data Source: https://openflights.org/</a:t>
            </a:r>
            <a:endParaRPr lang="en-US" sz="1300" u="sng" dirty="0"/>
          </a:p>
          <a:p>
            <a:endParaRPr lang="en-US" dirty="0"/>
          </a:p>
        </p:txBody>
      </p:sp>
      <p:sp>
        <p:nvSpPr>
          <p:cNvPr id="4" name="Header Placeholder 3"/>
          <p:cNvSpPr>
            <a:spLocks noGrp="1"/>
          </p:cNvSpPr>
          <p:nvPr>
            <p:ph type="hdr" sz="quarter" idx="10"/>
          </p:nvPr>
        </p:nvSpPr>
        <p:spPr/>
        <p:txBody>
          <a:bodyPr/>
          <a:lstStyle/>
          <a:p>
            <a:r>
              <a:rPr lang="en-US"/>
              <a:t>NUS ISS - EB5202 Web Analytics</a:t>
            </a:r>
          </a:p>
        </p:txBody>
      </p:sp>
      <p:sp>
        <p:nvSpPr>
          <p:cNvPr id="5" name="Footer Placeholder 4"/>
          <p:cNvSpPr>
            <a:spLocks noGrp="1"/>
          </p:cNvSpPr>
          <p:nvPr>
            <p:ph type="ftr" sz="quarter" idx="11"/>
          </p:nvPr>
        </p:nvSpPr>
        <p:spPr/>
        <p:txBody>
          <a:bodyPr/>
          <a:lstStyle/>
          <a:p>
            <a:r>
              <a:rPr lang="en-US"/>
              <a:t>Team Members: Max, Bharat, Khine, Chee, XG, JL</a:t>
            </a:r>
          </a:p>
        </p:txBody>
      </p:sp>
      <p:sp>
        <p:nvSpPr>
          <p:cNvPr id="6" name="Slide Number Placeholder 5"/>
          <p:cNvSpPr>
            <a:spLocks noGrp="1"/>
          </p:cNvSpPr>
          <p:nvPr>
            <p:ph type="sldNum" sz="quarter" idx="12"/>
          </p:nvPr>
        </p:nvSpPr>
        <p:spPr/>
        <p:txBody>
          <a:bodyPr/>
          <a:lstStyle/>
          <a:p>
            <a:fld id="{08D0749F-24C0-4EE3-8EE2-66995A3D12AC}" type="slidenum">
              <a:rPr lang="en-US" smtClean="0"/>
              <a:t>2</a:t>
            </a:fld>
            <a:endParaRPr lang="en-US"/>
          </a:p>
        </p:txBody>
      </p:sp>
    </p:spTree>
    <p:extLst>
      <p:ext uri="{BB962C8B-B14F-4D97-AF65-F5344CB8AC3E}">
        <p14:creationId xmlns:p14="http://schemas.microsoft.com/office/powerpoint/2010/main" val="468186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300" dirty="0"/>
              <a:t>This project utilizes the airline routes data </a:t>
            </a:r>
            <a:r>
              <a:rPr lang="en-SG" sz="1300" dirty="0">
                <a:solidFill>
                  <a:schemeClr val="accent4">
                    <a:lumMod val="75000"/>
                  </a:schemeClr>
                </a:solidFill>
              </a:rPr>
              <a:t>for </a:t>
            </a:r>
            <a:r>
              <a:rPr lang="en-SG" sz="1300" u="sng" dirty="0">
                <a:solidFill>
                  <a:schemeClr val="accent4">
                    <a:lumMod val="75000"/>
                  </a:schemeClr>
                </a:solidFill>
                <a:highlight>
                  <a:srgbClr val="FFFF00"/>
                </a:highlight>
              </a:rPr>
              <a:t>second tier airport web analysis</a:t>
            </a:r>
            <a:r>
              <a:rPr lang="en-SG" sz="1300" dirty="0"/>
              <a:t>. It looks at the potentials and tries to discover the future predominance in the regional airline network in Asian counties.</a:t>
            </a:r>
            <a:endParaRPr lang="en-US" sz="1300" dirty="0"/>
          </a:p>
          <a:p>
            <a:r>
              <a:rPr lang="en-SG" sz="1300" dirty="0"/>
              <a:t>The project team purposely </a:t>
            </a:r>
            <a:r>
              <a:rPr lang="en-SG" sz="1300" u="sng" dirty="0"/>
              <a:t>excludes developed regional air hubs and heavy traffic airports such as Singapore, Hong Kong and Shanghai etc</a:t>
            </a:r>
            <a:r>
              <a:rPr lang="en-SG" sz="1300" dirty="0"/>
              <a:t>. It specifically looks at the medium size and small airports, which have less than fifty international routes connecting the region.</a:t>
            </a:r>
            <a:endParaRPr lang="en-US" sz="1300" dirty="0"/>
          </a:p>
          <a:p>
            <a:r>
              <a:rPr lang="en-SG" sz="1300" dirty="0"/>
              <a:t>52 airports with 172 pair flights in 12 </a:t>
            </a:r>
            <a:r>
              <a:rPr lang="en-SG" sz="1300" u="sng" dirty="0"/>
              <a:t>Asian counties</a:t>
            </a:r>
            <a:r>
              <a:rPr lang="en-SG" sz="1300" dirty="0"/>
              <a:t> (Burma, China, Japan, Laos, Malaysia, North Korea, Pakistan, Philippines, South Korea, Taiwan, Thailand, and Vietnam) form the base data. Each of the airports has bilateral flights with its peer city. So it is non-directed connections linking the airports in the base data.</a:t>
            </a:r>
            <a:endParaRPr lang="en-US" sz="1300" dirty="0"/>
          </a:p>
          <a:p>
            <a:endParaRPr lang="en-US" dirty="0"/>
          </a:p>
        </p:txBody>
      </p:sp>
      <p:sp>
        <p:nvSpPr>
          <p:cNvPr id="4" name="Header Placeholder 3"/>
          <p:cNvSpPr>
            <a:spLocks noGrp="1"/>
          </p:cNvSpPr>
          <p:nvPr>
            <p:ph type="hdr" sz="quarter" idx="10"/>
          </p:nvPr>
        </p:nvSpPr>
        <p:spPr/>
        <p:txBody>
          <a:bodyPr/>
          <a:lstStyle/>
          <a:p>
            <a:r>
              <a:rPr lang="en-US"/>
              <a:t>NUS ISS - EB5202 Web Analytics</a:t>
            </a:r>
          </a:p>
        </p:txBody>
      </p:sp>
      <p:sp>
        <p:nvSpPr>
          <p:cNvPr id="5" name="Footer Placeholder 4"/>
          <p:cNvSpPr>
            <a:spLocks noGrp="1"/>
          </p:cNvSpPr>
          <p:nvPr>
            <p:ph type="ftr" sz="quarter" idx="11"/>
          </p:nvPr>
        </p:nvSpPr>
        <p:spPr/>
        <p:txBody>
          <a:bodyPr/>
          <a:lstStyle/>
          <a:p>
            <a:r>
              <a:rPr lang="en-US"/>
              <a:t>Team Members: Max, Bharat, Khine, Chee, XG, JL</a:t>
            </a:r>
          </a:p>
        </p:txBody>
      </p:sp>
      <p:sp>
        <p:nvSpPr>
          <p:cNvPr id="6" name="Slide Number Placeholder 5"/>
          <p:cNvSpPr>
            <a:spLocks noGrp="1"/>
          </p:cNvSpPr>
          <p:nvPr>
            <p:ph type="sldNum" sz="quarter" idx="12"/>
          </p:nvPr>
        </p:nvSpPr>
        <p:spPr/>
        <p:txBody>
          <a:bodyPr/>
          <a:lstStyle/>
          <a:p>
            <a:fld id="{08D0749F-24C0-4EE3-8EE2-66995A3D12AC}" type="slidenum">
              <a:rPr lang="en-US" smtClean="0"/>
              <a:t>3</a:t>
            </a:fld>
            <a:endParaRPr lang="en-US"/>
          </a:p>
        </p:txBody>
      </p:sp>
    </p:spTree>
    <p:extLst>
      <p:ext uri="{BB962C8B-B14F-4D97-AF65-F5344CB8AC3E}">
        <p14:creationId xmlns:p14="http://schemas.microsoft.com/office/powerpoint/2010/main" val="1704715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SG" sz="1300" b="1" dirty="0"/>
              <a:t>Clique</a:t>
            </a:r>
            <a:r>
              <a:rPr lang="en-SG" sz="1300" dirty="0"/>
              <a:t> is a maximally complete subgraph</a:t>
            </a:r>
            <a:endParaRPr lang="en-US" b="1" dirty="0">
              <a:solidFill>
                <a:srgbClr val="0070C0"/>
              </a:solidFill>
            </a:endParaRPr>
          </a:p>
          <a:p>
            <a:pPr marL="241653" indent="-241653">
              <a:buFont typeface="+mj-lt"/>
              <a:buAutoNum type="arabicPeriod"/>
            </a:pPr>
            <a:r>
              <a:rPr lang="en-US" b="1" dirty="0" err="1">
                <a:solidFill>
                  <a:srgbClr val="0070C0"/>
                </a:solidFill>
              </a:rPr>
              <a:t>Walktrap</a:t>
            </a:r>
            <a:r>
              <a:rPr lang="en-US" dirty="0"/>
              <a:t> is a bottom-up approach that split the graph according to random walks</a:t>
            </a:r>
          </a:p>
          <a:p>
            <a:pPr marL="241653" indent="-241653">
              <a:buFont typeface="+mj-lt"/>
              <a:buAutoNum type="arabicPeriod"/>
            </a:pPr>
            <a:r>
              <a:rPr lang="en-US" b="1" dirty="0"/>
              <a:t>Leading eigenvalue </a:t>
            </a:r>
            <a:r>
              <a:rPr lang="en-US" dirty="0"/>
              <a:t>is a top-down approach that split the graph according to modularity</a:t>
            </a:r>
          </a:p>
          <a:p>
            <a:pPr marL="241653" indent="-241653">
              <a:buFont typeface="+mj-lt"/>
              <a:buAutoNum type="arabicPeriod"/>
            </a:pPr>
            <a:r>
              <a:rPr lang="en-US" b="1" dirty="0">
                <a:solidFill>
                  <a:srgbClr val="0070C0"/>
                </a:solidFill>
              </a:rPr>
              <a:t>Greedy optimization </a:t>
            </a:r>
            <a:r>
              <a:rPr lang="en-US" dirty="0"/>
              <a:t>of modularity is Quite similar to the </a:t>
            </a:r>
            <a:r>
              <a:rPr lang="en-US" dirty="0" err="1"/>
              <a:t>Walktrap</a:t>
            </a:r>
            <a:endParaRPr lang="en-US" dirty="0"/>
          </a:p>
          <a:p>
            <a:pPr marL="241653" indent="-241653" defTabSz="966612">
              <a:buFont typeface="+mj-lt"/>
              <a:buAutoNum type="arabicPeriod"/>
            </a:pPr>
            <a:r>
              <a:rPr lang="en-US" b="1" dirty="0"/>
              <a:t>Edge </a:t>
            </a:r>
            <a:r>
              <a:rPr lang="en-US" b="1" dirty="0" err="1"/>
              <a:t>betweeness</a:t>
            </a:r>
            <a:r>
              <a:rPr lang="en-US" b="1" dirty="0"/>
              <a:t> </a:t>
            </a:r>
            <a:r>
              <a:rPr lang="en-US" dirty="0"/>
              <a:t>measures the shortest path between nodes, gradually removing edge with high </a:t>
            </a:r>
            <a:r>
              <a:rPr lang="en-US" dirty="0" err="1"/>
              <a:t>betweeness</a:t>
            </a:r>
            <a:r>
              <a:rPr lang="en-US" dirty="0"/>
              <a:t> scores and removing the one with the highest score</a:t>
            </a:r>
          </a:p>
          <a:p>
            <a:pPr marL="241653" indent="-241653">
              <a:buFont typeface="+mj-lt"/>
              <a:buAutoNum type="arabicPeriod"/>
            </a:pPr>
            <a:endParaRPr lang="en-US" dirty="0"/>
          </a:p>
        </p:txBody>
      </p:sp>
      <p:sp>
        <p:nvSpPr>
          <p:cNvPr id="4" name="Header Placeholder 3"/>
          <p:cNvSpPr>
            <a:spLocks noGrp="1"/>
          </p:cNvSpPr>
          <p:nvPr>
            <p:ph type="hdr" sz="quarter" idx="10"/>
          </p:nvPr>
        </p:nvSpPr>
        <p:spPr/>
        <p:txBody>
          <a:bodyPr/>
          <a:lstStyle/>
          <a:p>
            <a:r>
              <a:rPr lang="en-US"/>
              <a:t>NUS ISS - EB5202 Web Analytics</a:t>
            </a:r>
          </a:p>
        </p:txBody>
      </p:sp>
      <p:sp>
        <p:nvSpPr>
          <p:cNvPr id="5" name="Footer Placeholder 4"/>
          <p:cNvSpPr>
            <a:spLocks noGrp="1"/>
          </p:cNvSpPr>
          <p:nvPr>
            <p:ph type="ftr" sz="quarter" idx="11"/>
          </p:nvPr>
        </p:nvSpPr>
        <p:spPr/>
        <p:txBody>
          <a:bodyPr/>
          <a:lstStyle/>
          <a:p>
            <a:r>
              <a:rPr lang="en-US"/>
              <a:t>Team Members: Max, Bharat, Khine, Chee, XG, JL</a:t>
            </a:r>
          </a:p>
        </p:txBody>
      </p:sp>
      <p:sp>
        <p:nvSpPr>
          <p:cNvPr id="6" name="Slide Number Placeholder 5"/>
          <p:cNvSpPr>
            <a:spLocks noGrp="1"/>
          </p:cNvSpPr>
          <p:nvPr>
            <p:ph type="sldNum" sz="quarter" idx="12"/>
          </p:nvPr>
        </p:nvSpPr>
        <p:spPr/>
        <p:txBody>
          <a:bodyPr/>
          <a:lstStyle/>
          <a:p>
            <a:fld id="{08D0749F-24C0-4EE3-8EE2-66995A3D12AC}" type="slidenum">
              <a:rPr lang="en-US" smtClean="0"/>
              <a:t>4</a:t>
            </a:fld>
            <a:endParaRPr lang="en-US"/>
          </a:p>
        </p:txBody>
      </p:sp>
    </p:spTree>
    <p:extLst>
      <p:ext uri="{BB962C8B-B14F-4D97-AF65-F5344CB8AC3E}">
        <p14:creationId xmlns:p14="http://schemas.microsoft.com/office/powerpoint/2010/main" val="988325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r>
              <a:rPr lang="en-SG" sz="1300" dirty="0"/>
              <a:t>Presenter: </a:t>
            </a:r>
            <a:r>
              <a:rPr lang="en-SG" sz="1300" b="1" dirty="0"/>
              <a:t>Ned</a:t>
            </a:r>
          </a:p>
          <a:p>
            <a:pPr defTabSz="966612"/>
            <a:endParaRPr lang="en-SG" sz="1300" dirty="0"/>
          </a:p>
          <a:p>
            <a:pPr defTabSz="966612"/>
            <a:r>
              <a:rPr lang="en-SG" sz="1300" dirty="0"/>
              <a:t>R can produce modularity score from each algorithm. When putting the modularity scores together from the </a:t>
            </a:r>
            <a:r>
              <a:rPr lang="en-SG" sz="1300" b="1" dirty="0"/>
              <a:t>3 algorithms</a:t>
            </a:r>
            <a:r>
              <a:rPr lang="en-SG" sz="1300" dirty="0"/>
              <a:t>, we can see the difference. Even though the difference between the </a:t>
            </a:r>
            <a:r>
              <a:rPr lang="en-SG" sz="1300" dirty="0" err="1"/>
              <a:t>Leading.eigenvector</a:t>
            </a:r>
            <a:r>
              <a:rPr lang="en-SG" sz="1300" dirty="0"/>
              <a:t> to greedy optimization is not very obvious, it suggests that the </a:t>
            </a:r>
            <a:r>
              <a:rPr lang="en-SG" sz="1300" dirty="0" err="1"/>
              <a:t>Leading.eigenvector</a:t>
            </a:r>
            <a:r>
              <a:rPr lang="en-SG" sz="1300" dirty="0"/>
              <a:t> algorithm has done a better job at detecting subgroup structure.</a:t>
            </a:r>
            <a:endParaRPr lang="en-US" sz="1300" dirty="0"/>
          </a:p>
          <a:p>
            <a:endParaRPr lang="en-US" dirty="0"/>
          </a:p>
          <a:p>
            <a:pPr defTabSz="966612"/>
            <a:r>
              <a:rPr lang="en-SG" sz="1300" dirty="0"/>
              <a:t>For illustration of the discovery of communities, the results are plotted in two different formats.</a:t>
            </a:r>
            <a:endParaRPr lang="en-US" sz="1300" dirty="0"/>
          </a:p>
          <a:p>
            <a:endParaRPr lang="en-US" dirty="0"/>
          </a:p>
          <a:p>
            <a:r>
              <a:rPr lang="en-SG" sz="1300" dirty="0"/>
              <a:t>Identifying the </a:t>
            </a:r>
            <a:r>
              <a:rPr lang="en-SG" sz="1300" b="1" dirty="0"/>
              <a:t>key players </a:t>
            </a:r>
            <a:r>
              <a:rPr lang="en-SG" sz="1300" dirty="0"/>
              <a:t>in the communities, the team uses the results from the </a:t>
            </a:r>
            <a:r>
              <a:rPr lang="en-SG" sz="1300" dirty="0" err="1"/>
              <a:t>Leading.eigenvector</a:t>
            </a:r>
            <a:r>
              <a:rPr lang="en-SG" sz="1300" dirty="0"/>
              <a:t> community detection algorithm. </a:t>
            </a:r>
          </a:p>
          <a:p>
            <a:endParaRPr lang="en-SG" sz="1300" dirty="0"/>
          </a:p>
          <a:p>
            <a:r>
              <a:rPr lang="en-SG" sz="1300" dirty="0"/>
              <a:t>Taichung, Cheju and Kunming are found as stop players from the top 3 communities. </a:t>
            </a:r>
          </a:p>
          <a:p>
            <a:endParaRPr lang="en-SG" sz="1300" dirty="0"/>
          </a:p>
          <a:p>
            <a:endParaRPr lang="en-SG" sz="1300" dirty="0"/>
          </a:p>
          <a:p>
            <a:endParaRPr lang="en-US" dirty="0"/>
          </a:p>
        </p:txBody>
      </p:sp>
      <p:sp>
        <p:nvSpPr>
          <p:cNvPr id="4" name="Header Placeholder 3"/>
          <p:cNvSpPr>
            <a:spLocks noGrp="1"/>
          </p:cNvSpPr>
          <p:nvPr>
            <p:ph type="hdr" sz="quarter" idx="10"/>
          </p:nvPr>
        </p:nvSpPr>
        <p:spPr/>
        <p:txBody>
          <a:bodyPr/>
          <a:lstStyle/>
          <a:p>
            <a:r>
              <a:rPr lang="en-US"/>
              <a:t>NUS ISS - EB5202 Web Analytics</a:t>
            </a:r>
          </a:p>
        </p:txBody>
      </p:sp>
      <p:sp>
        <p:nvSpPr>
          <p:cNvPr id="5" name="Footer Placeholder 4"/>
          <p:cNvSpPr>
            <a:spLocks noGrp="1"/>
          </p:cNvSpPr>
          <p:nvPr>
            <p:ph type="ftr" sz="quarter" idx="11"/>
          </p:nvPr>
        </p:nvSpPr>
        <p:spPr/>
        <p:txBody>
          <a:bodyPr/>
          <a:lstStyle/>
          <a:p>
            <a:r>
              <a:rPr lang="en-US"/>
              <a:t>Team Members: Max, Bharat, Khine, Chee, XG, JL</a:t>
            </a:r>
          </a:p>
        </p:txBody>
      </p:sp>
      <p:sp>
        <p:nvSpPr>
          <p:cNvPr id="6" name="Slide Number Placeholder 5"/>
          <p:cNvSpPr>
            <a:spLocks noGrp="1"/>
          </p:cNvSpPr>
          <p:nvPr>
            <p:ph type="sldNum" sz="quarter" idx="12"/>
          </p:nvPr>
        </p:nvSpPr>
        <p:spPr/>
        <p:txBody>
          <a:bodyPr/>
          <a:lstStyle/>
          <a:p>
            <a:fld id="{08D0749F-24C0-4EE3-8EE2-66995A3D12AC}" type="slidenum">
              <a:rPr lang="en-US" smtClean="0"/>
              <a:t>5</a:t>
            </a:fld>
            <a:endParaRPr lang="en-US"/>
          </a:p>
        </p:txBody>
      </p:sp>
    </p:spTree>
    <p:extLst>
      <p:ext uri="{BB962C8B-B14F-4D97-AF65-F5344CB8AC3E}">
        <p14:creationId xmlns:p14="http://schemas.microsoft.com/office/powerpoint/2010/main" val="289857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r>
              <a:rPr lang="en-US" sz="1300" dirty="0"/>
              <a:t>Based on directed community (Figure 4), there is a clear indication of pointing towards the bigger airports by the others in the region.</a:t>
            </a:r>
          </a:p>
          <a:p>
            <a:endParaRPr lang="en-US" dirty="0"/>
          </a:p>
        </p:txBody>
      </p:sp>
      <p:sp>
        <p:nvSpPr>
          <p:cNvPr id="4" name="Header Placeholder 3"/>
          <p:cNvSpPr>
            <a:spLocks noGrp="1"/>
          </p:cNvSpPr>
          <p:nvPr>
            <p:ph type="hdr" sz="quarter" idx="10"/>
          </p:nvPr>
        </p:nvSpPr>
        <p:spPr/>
        <p:txBody>
          <a:bodyPr/>
          <a:lstStyle/>
          <a:p>
            <a:r>
              <a:rPr lang="en-US"/>
              <a:t>NUS ISS - EB5202 Web Analytics</a:t>
            </a:r>
          </a:p>
        </p:txBody>
      </p:sp>
      <p:sp>
        <p:nvSpPr>
          <p:cNvPr id="5" name="Footer Placeholder 4"/>
          <p:cNvSpPr>
            <a:spLocks noGrp="1"/>
          </p:cNvSpPr>
          <p:nvPr>
            <p:ph type="ftr" sz="quarter" idx="11"/>
          </p:nvPr>
        </p:nvSpPr>
        <p:spPr/>
        <p:txBody>
          <a:bodyPr/>
          <a:lstStyle/>
          <a:p>
            <a:r>
              <a:rPr lang="en-US"/>
              <a:t>Team Members: Max, Bharat, Khine, Chee, XG, JL</a:t>
            </a:r>
          </a:p>
        </p:txBody>
      </p:sp>
      <p:sp>
        <p:nvSpPr>
          <p:cNvPr id="6" name="Slide Number Placeholder 5"/>
          <p:cNvSpPr>
            <a:spLocks noGrp="1"/>
          </p:cNvSpPr>
          <p:nvPr>
            <p:ph type="sldNum" sz="quarter" idx="12"/>
          </p:nvPr>
        </p:nvSpPr>
        <p:spPr/>
        <p:txBody>
          <a:bodyPr/>
          <a:lstStyle/>
          <a:p>
            <a:fld id="{08D0749F-24C0-4EE3-8EE2-66995A3D12AC}" type="slidenum">
              <a:rPr lang="en-US" smtClean="0"/>
              <a:t>6</a:t>
            </a:fld>
            <a:endParaRPr lang="en-US"/>
          </a:p>
        </p:txBody>
      </p:sp>
    </p:spTree>
    <p:extLst>
      <p:ext uri="{BB962C8B-B14F-4D97-AF65-F5344CB8AC3E}">
        <p14:creationId xmlns:p14="http://schemas.microsoft.com/office/powerpoint/2010/main" val="1450995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SG" sz="1300" b="1" dirty="0"/>
              <a:t>Clique</a:t>
            </a:r>
            <a:r>
              <a:rPr lang="en-SG" sz="1300" dirty="0"/>
              <a:t> is a maximally complete subgraph</a:t>
            </a:r>
            <a:endParaRPr lang="en-US" b="1" dirty="0">
              <a:solidFill>
                <a:srgbClr val="0070C0"/>
              </a:solidFill>
            </a:endParaRPr>
          </a:p>
          <a:p>
            <a:pPr marL="241653" indent="-241653">
              <a:buFont typeface="+mj-lt"/>
              <a:buAutoNum type="arabicPeriod"/>
            </a:pPr>
            <a:r>
              <a:rPr lang="en-US" b="1" dirty="0" err="1">
                <a:solidFill>
                  <a:srgbClr val="0070C0"/>
                </a:solidFill>
              </a:rPr>
              <a:t>Walktrap</a:t>
            </a:r>
            <a:r>
              <a:rPr lang="en-US" dirty="0"/>
              <a:t> is a bottom-up approach that split the graph according to random walks</a:t>
            </a:r>
          </a:p>
          <a:p>
            <a:pPr marL="241653" indent="-241653">
              <a:buFont typeface="+mj-lt"/>
              <a:buAutoNum type="arabicPeriod"/>
            </a:pPr>
            <a:r>
              <a:rPr lang="en-US" b="1" dirty="0"/>
              <a:t>Leading eigenvalue </a:t>
            </a:r>
            <a:r>
              <a:rPr lang="en-US" dirty="0"/>
              <a:t>is a top-down approach that split the graph according to modularity</a:t>
            </a:r>
          </a:p>
          <a:p>
            <a:pPr marL="241653" indent="-241653">
              <a:buFont typeface="+mj-lt"/>
              <a:buAutoNum type="arabicPeriod"/>
            </a:pPr>
            <a:r>
              <a:rPr lang="en-US" b="1" dirty="0">
                <a:solidFill>
                  <a:srgbClr val="0070C0"/>
                </a:solidFill>
              </a:rPr>
              <a:t>Greedy optimization </a:t>
            </a:r>
            <a:r>
              <a:rPr lang="en-US" dirty="0"/>
              <a:t>of modularity is Quite similar to the </a:t>
            </a:r>
            <a:r>
              <a:rPr lang="en-US" dirty="0" err="1"/>
              <a:t>Walktrap</a:t>
            </a:r>
            <a:endParaRPr lang="en-US" dirty="0"/>
          </a:p>
          <a:p>
            <a:pPr marL="241653" indent="-241653" defTabSz="966612">
              <a:buFont typeface="+mj-lt"/>
              <a:buAutoNum type="arabicPeriod"/>
              <a:defRPr/>
            </a:pPr>
            <a:r>
              <a:rPr lang="en-US" b="1" dirty="0"/>
              <a:t>Edge </a:t>
            </a:r>
            <a:r>
              <a:rPr lang="en-US" b="1" dirty="0" err="1"/>
              <a:t>betweeness</a:t>
            </a:r>
            <a:r>
              <a:rPr lang="en-US" b="1" dirty="0"/>
              <a:t> </a:t>
            </a:r>
            <a:r>
              <a:rPr lang="en-US" dirty="0"/>
              <a:t>measures the shortest path between nodes, gradually removing edge with high </a:t>
            </a:r>
            <a:r>
              <a:rPr lang="en-US" dirty="0" err="1"/>
              <a:t>betweeness</a:t>
            </a:r>
            <a:r>
              <a:rPr lang="en-US" dirty="0"/>
              <a:t> scores and removing the one with the highest score</a:t>
            </a:r>
          </a:p>
          <a:p>
            <a:pPr marL="241653" indent="-241653">
              <a:buFont typeface="+mj-lt"/>
              <a:buAutoNum type="arabicPeriod"/>
            </a:pPr>
            <a:endParaRPr lang="en-US" dirty="0"/>
          </a:p>
          <a:p>
            <a:endParaRPr lang="en-US" dirty="0"/>
          </a:p>
        </p:txBody>
      </p:sp>
      <p:sp>
        <p:nvSpPr>
          <p:cNvPr id="4" name="Header Placeholder 3"/>
          <p:cNvSpPr>
            <a:spLocks noGrp="1"/>
          </p:cNvSpPr>
          <p:nvPr>
            <p:ph type="hdr" sz="quarter" idx="10"/>
          </p:nvPr>
        </p:nvSpPr>
        <p:spPr/>
        <p:txBody>
          <a:bodyPr/>
          <a:lstStyle/>
          <a:p>
            <a:r>
              <a:rPr lang="en-US"/>
              <a:t>NUS ISS - EB5202 Web Analytics</a:t>
            </a:r>
          </a:p>
        </p:txBody>
      </p:sp>
      <p:sp>
        <p:nvSpPr>
          <p:cNvPr id="5" name="Footer Placeholder 4"/>
          <p:cNvSpPr>
            <a:spLocks noGrp="1"/>
          </p:cNvSpPr>
          <p:nvPr>
            <p:ph type="ftr" sz="quarter" idx="11"/>
          </p:nvPr>
        </p:nvSpPr>
        <p:spPr/>
        <p:txBody>
          <a:bodyPr/>
          <a:lstStyle/>
          <a:p>
            <a:r>
              <a:rPr lang="en-US"/>
              <a:t>Team Members: Max, Bharat, Khine, Chee, XG, JL</a:t>
            </a:r>
          </a:p>
        </p:txBody>
      </p:sp>
      <p:sp>
        <p:nvSpPr>
          <p:cNvPr id="6" name="Slide Number Placeholder 5"/>
          <p:cNvSpPr>
            <a:spLocks noGrp="1"/>
          </p:cNvSpPr>
          <p:nvPr>
            <p:ph type="sldNum" sz="quarter" idx="12"/>
          </p:nvPr>
        </p:nvSpPr>
        <p:spPr/>
        <p:txBody>
          <a:bodyPr/>
          <a:lstStyle/>
          <a:p>
            <a:fld id="{08D0749F-24C0-4EE3-8EE2-66995A3D12AC}" type="slidenum">
              <a:rPr lang="en-US" smtClean="0"/>
              <a:t>7</a:t>
            </a:fld>
            <a:endParaRPr lang="en-US"/>
          </a:p>
        </p:txBody>
      </p:sp>
    </p:spTree>
    <p:extLst>
      <p:ext uri="{BB962C8B-B14F-4D97-AF65-F5344CB8AC3E}">
        <p14:creationId xmlns:p14="http://schemas.microsoft.com/office/powerpoint/2010/main" val="24641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SG" sz="1300" b="1" dirty="0"/>
              <a:t>Clique</a:t>
            </a:r>
            <a:r>
              <a:rPr lang="en-SG" sz="1300" dirty="0"/>
              <a:t> is a maximally complete subgraph</a:t>
            </a:r>
            <a:endParaRPr lang="en-US" b="1" dirty="0">
              <a:solidFill>
                <a:srgbClr val="0070C0"/>
              </a:solidFill>
            </a:endParaRPr>
          </a:p>
          <a:p>
            <a:pPr marL="241653" indent="-241653">
              <a:buFont typeface="+mj-lt"/>
              <a:buAutoNum type="arabicPeriod"/>
            </a:pPr>
            <a:r>
              <a:rPr lang="en-US" b="1" dirty="0" err="1">
                <a:solidFill>
                  <a:srgbClr val="0070C0"/>
                </a:solidFill>
              </a:rPr>
              <a:t>Walktrap</a:t>
            </a:r>
            <a:r>
              <a:rPr lang="en-US" dirty="0"/>
              <a:t> is a bottom-up approach that split the graph according to random walks</a:t>
            </a:r>
          </a:p>
          <a:p>
            <a:pPr marL="241653" indent="-241653">
              <a:buFont typeface="+mj-lt"/>
              <a:buAutoNum type="arabicPeriod"/>
            </a:pPr>
            <a:r>
              <a:rPr lang="en-US" b="1" dirty="0"/>
              <a:t>Leading eigenvalue </a:t>
            </a:r>
            <a:r>
              <a:rPr lang="en-US" dirty="0"/>
              <a:t>is a top-down approach that split the graph according to modularity</a:t>
            </a:r>
          </a:p>
          <a:p>
            <a:pPr marL="241653" indent="-241653">
              <a:buFont typeface="+mj-lt"/>
              <a:buAutoNum type="arabicPeriod"/>
            </a:pPr>
            <a:r>
              <a:rPr lang="en-US" b="1" dirty="0">
                <a:solidFill>
                  <a:srgbClr val="0070C0"/>
                </a:solidFill>
              </a:rPr>
              <a:t>Greedy optimization </a:t>
            </a:r>
            <a:r>
              <a:rPr lang="en-US" dirty="0"/>
              <a:t>of modularity is Quite similar to the </a:t>
            </a:r>
            <a:r>
              <a:rPr lang="en-US" dirty="0" err="1"/>
              <a:t>Walktrap</a:t>
            </a:r>
            <a:endParaRPr lang="en-US" dirty="0"/>
          </a:p>
          <a:p>
            <a:pPr marL="241653" indent="-241653" defTabSz="966612">
              <a:buFont typeface="+mj-lt"/>
              <a:buAutoNum type="arabicPeriod"/>
              <a:defRPr/>
            </a:pPr>
            <a:r>
              <a:rPr lang="en-US" b="1" dirty="0"/>
              <a:t>Edge </a:t>
            </a:r>
            <a:r>
              <a:rPr lang="en-US" b="1" dirty="0" err="1"/>
              <a:t>betweeness</a:t>
            </a:r>
            <a:r>
              <a:rPr lang="en-US" b="1" dirty="0"/>
              <a:t> </a:t>
            </a:r>
            <a:r>
              <a:rPr lang="en-US" dirty="0"/>
              <a:t>measures the shortest path between nodes, gradually removing edge with high </a:t>
            </a:r>
            <a:r>
              <a:rPr lang="en-US" dirty="0" err="1"/>
              <a:t>betweeness</a:t>
            </a:r>
            <a:r>
              <a:rPr lang="en-US" dirty="0"/>
              <a:t> scores and removing the one with the highest score</a:t>
            </a:r>
          </a:p>
          <a:p>
            <a:pPr marL="241653" indent="-241653">
              <a:buFont typeface="+mj-lt"/>
              <a:buAutoNum type="arabicPeriod"/>
            </a:pPr>
            <a:endParaRPr lang="en-US" dirty="0"/>
          </a:p>
          <a:p>
            <a:endParaRPr lang="en-US" dirty="0"/>
          </a:p>
        </p:txBody>
      </p:sp>
      <p:sp>
        <p:nvSpPr>
          <p:cNvPr id="4" name="Header Placeholder 3"/>
          <p:cNvSpPr>
            <a:spLocks noGrp="1"/>
          </p:cNvSpPr>
          <p:nvPr>
            <p:ph type="hdr" sz="quarter" idx="10"/>
          </p:nvPr>
        </p:nvSpPr>
        <p:spPr/>
        <p:txBody>
          <a:bodyPr/>
          <a:lstStyle/>
          <a:p>
            <a:r>
              <a:rPr lang="en-US"/>
              <a:t>NUS ISS - EB5202 Web Analytics</a:t>
            </a:r>
          </a:p>
        </p:txBody>
      </p:sp>
      <p:sp>
        <p:nvSpPr>
          <p:cNvPr id="5" name="Footer Placeholder 4"/>
          <p:cNvSpPr>
            <a:spLocks noGrp="1"/>
          </p:cNvSpPr>
          <p:nvPr>
            <p:ph type="ftr" sz="quarter" idx="11"/>
          </p:nvPr>
        </p:nvSpPr>
        <p:spPr/>
        <p:txBody>
          <a:bodyPr/>
          <a:lstStyle/>
          <a:p>
            <a:r>
              <a:rPr lang="en-US"/>
              <a:t>Team Members: Max, Bharat, Khine, Chee, XG, JL</a:t>
            </a:r>
          </a:p>
        </p:txBody>
      </p:sp>
      <p:sp>
        <p:nvSpPr>
          <p:cNvPr id="6" name="Slide Number Placeholder 5"/>
          <p:cNvSpPr>
            <a:spLocks noGrp="1"/>
          </p:cNvSpPr>
          <p:nvPr>
            <p:ph type="sldNum" sz="quarter" idx="12"/>
          </p:nvPr>
        </p:nvSpPr>
        <p:spPr/>
        <p:txBody>
          <a:bodyPr/>
          <a:lstStyle/>
          <a:p>
            <a:fld id="{08D0749F-24C0-4EE3-8EE2-66995A3D12AC}" type="slidenum">
              <a:rPr lang="en-US" smtClean="0"/>
              <a:t>8</a:t>
            </a:fld>
            <a:endParaRPr lang="en-US"/>
          </a:p>
        </p:txBody>
      </p:sp>
    </p:spTree>
    <p:extLst>
      <p:ext uri="{BB962C8B-B14F-4D97-AF65-F5344CB8AC3E}">
        <p14:creationId xmlns:p14="http://schemas.microsoft.com/office/powerpoint/2010/main" val="3227320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r>
              <a:rPr lang="en-SG" sz="1300" dirty="0"/>
              <a:t>Presenter: </a:t>
            </a:r>
            <a:r>
              <a:rPr lang="en-SG" sz="1300" b="1" dirty="0"/>
              <a:t>Max</a:t>
            </a:r>
          </a:p>
          <a:p>
            <a:endParaRPr lang="en-US" b="1" dirty="0"/>
          </a:p>
          <a:p>
            <a:r>
              <a:rPr lang="en-US" b="1" dirty="0"/>
              <a:t>Japan’s busiest airports’ location </a:t>
            </a:r>
            <a:r>
              <a:rPr lang="en-US" dirty="0"/>
              <a:t>(Tokyo, Osaka, Fukuoka and Sapporo) are central and are generally nodes with more links. The algorithms differ in their categorization of cluster and overlaps. However, there is no clear representation of the clusters.</a:t>
            </a:r>
          </a:p>
          <a:p>
            <a:endParaRPr lang="en-US" dirty="0"/>
          </a:p>
          <a:p>
            <a:r>
              <a:rPr lang="en-US" b="1" dirty="0" err="1"/>
              <a:t>Walktrap</a:t>
            </a:r>
            <a:r>
              <a:rPr lang="en-US" b="1" dirty="0"/>
              <a:t> and </a:t>
            </a:r>
            <a:r>
              <a:rPr lang="en-US" b="1" dirty="0" err="1"/>
              <a:t>leading.eigenvalue</a:t>
            </a:r>
            <a:r>
              <a:rPr lang="en-US" b="1" dirty="0"/>
              <a:t> </a:t>
            </a:r>
            <a:r>
              <a:rPr lang="en-US" dirty="0"/>
              <a:t>identify clusters that includes destination out of Japan as well, although </a:t>
            </a:r>
            <a:r>
              <a:rPr lang="en-US" dirty="0" err="1"/>
              <a:t>leading.eigenvalue</a:t>
            </a:r>
            <a:r>
              <a:rPr lang="en-US" dirty="0"/>
              <a:t> manages to capture only Japan’s region in its second cluster. Based on directed community (Figure 4), there is a clear indication of pointing towards the bigger airports by the others in the region.</a:t>
            </a:r>
          </a:p>
          <a:p>
            <a:endParaRPr lang="en-US" dirty="0"/>
          </a:p>
          <a:p>
            <a:r>
              <a:rPr lang="en-US" dirty="0"/>
              <a:t>Modularity is a measure of cluster bond to each other. From the scores above, it is evident that </a:t>
            </a:r>
            <a:r>
              <a:rPr lang="en-US" dirty="0" err="1"/>
              <a:t>leading.eigenvalue</a:t>
            </a:r>
            <a:r>
              <a:rPr lang="en-US" dirty="0"/>
              <a:t> has the highest modularity and </a:t>
            </a:r>
            <a:r>
              <a:rPr lang="en-US" b="1" dirty="0" err="1"/>
              <a:t>cluster_edge_betweeness</a:t>
            </a:r>
            <a:r>
              <a:rPr lang="en-US" b="1" dirty="0"/>
              <a:t> </a:t>
            </a:r>
            <a:r>
              <a:rPr lang="en-US" dirty="0"/>
              <a:t>having the least. This can be seen in the graphs above.</a:t>
            </a:r>
          </a:p>
          <a:p>
            <a:endParaRPr lang="en-US" dirty="0"/>
          </a:p>
          <a:p>
            <a:r>
              <a:rPr lang="en-US" sz="1300" b="1" u="sng" dirty="0"/>
              <a:t>Cliques Evaluation</a:t>
            </a:r>
            <a:endParaRPr lang="en-US" sz="1300" dirty="0"/>
          </a:p>
          <a:p>
            <a:r>
              <a:rPr lang="en-US" sz="1300" dirty="0"/>
              <a:t>Largest clique can be found in the following results. Maximum clique stands at 5 and include the major cities in Japan. Sapporo, Fukuoka, Tokyo, Osaka, Sendai and Okinawa are the key player with centrality.</a:t>
            </a:r>
          </a:p>
          <a:p>
            <a:endParaRPr lang="en-US" dirty="0"/>
          </a:p>
        </p:txBody>
      </p:sp>
      <p:sp>
        <p:nvSpPr>
          <p:cNvPr id="4" name="Header Placeholder 3"/>
          <p:cNvSpPr>
            <a:spLocks noGrp="1"/>
          </p:cNvSpPr>
          <p:nvPr>
            <p:ph type="hdr" sz="quarter" idx="10"/>
          </p:nvPr>
        </p:nvSpPr>
        <p:spPr/>
        <p:txBody>
          <a:bodyPr/>
          <a:lstStyle/>
          <a:p>
            <a:r>
              <a:rPr lang="en-US"/>
              <a:t>NUS ISS - EB5202 Web Analytics</a:t>
            </a:r>
          </a:p>
        </p:txBody>
      </p:sp>
      <p:sp>
        <p:nvSpPr>
          <p:cNvPr id="5" name="Footer Placeholder 4"/>
          <p:cNvSpPr>
            <a:spLocks noGrp="1"/>
          </p:cNvSpPr>
          <p:nvPr>
            <p:ph type="ftr" sz="quarter" idx="11"/>
          </p:nvPr>
        </p:nvSpPr>
        <p:spPr/>
        <p:txBody>
          <a:bodyPr/>
          <a:lstStyle/>
          <a:p>
            <a:r>
              <a:rPr lang="en-US"/>
              <a:t>Team Members: Max, Bharat, Khine, Chee, XG, JL</a:t>
            </a:r>
          </a:p>
        </p:txBody>
      </p:sp>
      <p:sp>
        <p:nvSpPr>
          <p:cNvPr id="6" name="Slide Number Placeholder 5"/>
          <p:cNvSpPr>
            <a:spLocks noGrp="1"/>
          </p:cNvSpPr>
          <p:nvPr>
            <p:ph type="sldNum" sz="quarter" idx="12"/>
          </p:nvPr>
        </p:nvSpPr>
        <p:spPr/>
        <p:txBody>
          <a:bodyPr/>
          <a:lstStyle/>
          <a:p>
            <a:fld id="{08D0749F-24C0-4EE3-8EE2-66995A3D12AC}" type="slidenum">
              <a:rPr lang="en-US" smtClean="0"/>
              <a:t>9</a:t>
            </a:fld>
            <a:endParaRPr lang="en-US"/>
          </a:p>
        </p:txBody>
      </p:sp>
    </p:spTree>
    <p:extLst>
      <p:ext uri="{BB962C8B-B14F-4D97-AF65-F5344CB8AC3E}">
        <p14:creationId xmlns:p14="http://schemas.microsoft.com/office/powerpoint/2010/main" val="272962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r>
              <a:rPr lang="en-SG" sz="1300" dirty="0"/>
              <a:t>to re-adjust the </a:t>
            </a:r>
            <a:r>
              <a:rPr lang="en-SG" sz="1300" u="sng" dirty="0"/>
              <a:t>local civil aviation policy</a:t>
            </a:r>
            <a:r>
              <a:rPr lang="en-SG" sz="1300" dirty="0"/>
              <a:t> for future developments. Members sit together in the same community, </a:t>
            </a:r>
            <a:r>
              <a:rPr lang="en-SG" sz="1300" u="sng" dirty="0"/>
              <a:t>shall eye</a:t>
            </a:r>
            <a:r>
              <a:rPr lang="en-SG" sz="1300" dirty="0"/>
              <a:t> on and strengthen corporations amongst the airports. The </a:t>
            </a:r>
            <a:r>
              <a:rPr lang="en-SG" sz="1300" u="sng" dirty="0"/>
              <a:t>goal</a:t>
            </a:r>
            <a:r>
              <a:rPr lang="en-SG" sz="1300" dirty="0"/>
              <a:t> is to grow together to a mega international airport alliance to push regional economy.</a:t>
            </a:r>
            <a:endParaRPr lang="en-US" sz="1300" dirty="0"/>
          </a:p>
          <a:p>
            <a:endParaRPr lang="en-US" dirty="0"/>
          </a:p>
          <a:p>
            <a:r>
              <a:rPr lang="en-SG" sz="1300" u="sng" dirty="0"/>
              <a:t>achieve win-win situation</a:t>
            </a:r>
            <a:r>
              <a:rPr lang="en-SG" sz="1300" dirty="0"/>
              <a:t>, for example 2 airports in Taiwan, 1 in Japan and the rest in China in the group of </a:t>
            </a:r>
            <a:r>
              <a:rPr lang="en-SG" sz="1300" dirty="0" err="1"/>
              <a:t>Changcha</a:t>
            </a:r>
            <a:r>
              <a:rPr lang="en-SG" sz="1300" dirty="0"/>
              <a:t>, Fuzhou, Hualien, Jinan, </a:t>
            </a:r>
            <a:r>
              <a:rPr lang="en-SG" sz="1300" dirty="0" err="1"/>
              <a:t>Meixian</a:t>
            </a:r>
            <a:r>
              <a:rPr lang="en-SG" sz="1300" dirty="0"/>
              <a:t>, Nanjing, </a:t>
            </a:r>
            <a:r>
              <a:rPr lang="en-SG" sz="1300" dirty="0" err="1"/>
              <a:t>Ninbo</a:t>
            </a:r>
            <a:r>
              <a:rPr lang="en-SG" sz="1300" dirty="0"/>
              <a:t>, Okinawa, Qingdao, Shenzhen, Taichung, Xiamen and Zhengzhou.</a:t>
            </a:r>
          </a:p>
          <a:p>
            <a:endParaRPr lang="en-SG" sz="1300" dirty="0"/>
          </a:p>
          <a:p>
            <a:r>
              <a:rPr lang="en-SG" sz="1300" dirty="0"/>
              <a:t>For </a:t>
            </a:r>
            <a:r>
              <a:rPr lang="en-SG" sz="1300" u="sng" dirty="0"/>
              <a:t>Japan domestic air industries</a:t>
            </a:r>
            <a:r>
              <a:rPr lang="en-SG" sz="1300" dirty="0"/>
              <a:t>, it can be observed that flights routes in Japan will be centralise towards the major cities in Japan. This is evident from the directed routes towards the centre of all three graphs. </a:t>
            </a:r>
            <a:endParaRPr lang="en-US" dirty="0"/>
          </a:p>
        </p:txBody>
      </p:sp>
      <p:sp>
        <p:nvSpPr>
          <p:cNvPr id="5" name="Slide Number Placeholder 4"/>
          <p:cNvSpPr>
            <a:spLocks noGrp="1"/>
          </p:cNvSpPr>
          <p:nvPr>
            <p:ph type="sldNum" sz="quarter" idx="11"/>
          </p:nvPr>
        </p:nvSpPr>
        <p:spPr/>
        <p:txBody>
          <a:bodyPr/>
          <a:lstStyle/>
          <a:p>
            <a:fld id="{08D0749F-24C0-4EE3-8EE2-66995A3D12AC}" type="slidenum">
              <a:rPr lang="en-US" smtClean="0"/>
              <a:t>10</a:t>
            </a:fld>
            <a:endParaRPr lang="en-US"/>
          </a:p>
        </p:txBody>
      </p:sp>
      <p:sp>
        <p:nvSpPr>
          <p:cNvPr id="6" name="Footer Placeholder 5">
            <a:extLst>
              <a:ext uri="{FF2B5EF4-FFF2-40B4-BE49-F238E27FC236}">
                <a16:creationId xmlns:a16="http://schemas.microsoft.com/office/drawing/2014/main" id="{BEB43B85-6A36-4A46-8E04-10FE69280B67}"/>
              </a:ext>
            </a:extLst>
          </p:cNvPr>
          <p:cNvSpPr>
            <a:spLocks noGrp="1"/>
          </p:cNvSpPr>
          <p:nvPr>
            <p:ph type="ftr" sz="quarter" idx="12"/>
          </p:nvPr>
        </p:nvSpPr>
        <p:spPr/>
        <p:txBody>
          <a:bodyPr/>
          <a:lstStyle/>
          <a:p>
            <a:r>
              <a:rPr lang="en-US"/>
              <a:t>Team Members: Max, Bharat, Khine, Chee, XG, JL</a:t>
            </a:r>
          </a:p>
        </p:txBody>
      </p:sp>
      <p:sp>
        <p:nvSpPr>
          <p:cNvPr id="7" name="Header Placeholder 6">
            <a:extLst>
              <a:ext uri="{FF2B5EF4-FFF2-40B4-BE49-F238E27FC236}">
                <a16:creationId xmlns:a16="http://schemas.microsoft.com/office/drawing/2014/main" id="{E2F69041-6D90-4D29-856A-C5C0EA271666}"/>
              </a:ext>
            </a:extLst>
          </p:cNvPr>
          <p:cNvSpPr>
            <a:spLocks noGrp="1"/>
          </p:cNvSpPr>
          <p:nvPr>
            <p:ph type="hdr" sz="quarter" idx="13"/>
          </p:nvPr>
        </p:nvSpPr>
        <p:spPr/>
        <p:txBody>
          <a:bodyPr/>
          <a:lstStyle/>
          <a:p>
            <a:r>
              <a:rPr lang="en-US"/>
              <a:t>NUS ISS - EB5202 Web Analytics</a:t>
            </a:r>
          </a:p>
        </p:txBody>
      </p:sp>
    </p:spTree>
    <p:extLst>
      <p:ext uri="{BB962C8B-B14F-4D97-AF65-F5344CB8AC3E}">
        <p14:creationId xmlns:p14="http://schemas.microsoft.com/office/powerpoint/2010/main" val="61772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5B58-6AD3-4331-9A53-E5D7265CF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A27907-83A0-4D4F-A53E-CA5D7CEA74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E66AE3-6B49-4F2A-8811-E1D549EA19DB}"/>
              </a:ext>
            </a:extLst>
          </p:cNvPr>
          <p:cNvSpPr>
            <a:spLocks noGrp="1"/>
          </p:cNvSpPr>
          <p:nvPr>
            <p:ph type="dt" sz="half" idx="10"/>
          </p:nvPr>
        </p:nvSpPr>
        <p:spPr/>
        <p:txBody>
          <a:bodyPr/>
          <a:lstStyle/>
          <a:p>
            <a:r>
              <a:rPr lang="en-US"/>
              <a:t>3 Nov 2018</a:t>
            </a:r>
          </a:p>
        </p:txBody>
      </p:sp>
      <p:sp>
        <p:nvSpPr>
          <p:cNvPr id="5" name="Footer Placeholder 4">
            <a:extLst>
              <a:ext uri="{FF2B5EF4-FFF2-40B4-BE49-F238E27FC236}">
                <a16:creationId xmlns:a16="http://schemas.microsoft.com/office/drawing/2014/main" id="{A8FABE96-E942-4974-9D83-E82279F7C154}"/>
              </a:ext>
            </a:extLst>
          </p:cNvPr>
          <p:cNvSpPr>
            <a:spLocks noGrp="1"/>
          </p:cNvSpPr>
          <p:nvPr>
            <p:ph type="ftr" sz="quarter" idx="11"/>
          </p:nvPr>
        </p:nvSpPr>
        <p:spPr/>
        <p:txBody>
          <a:bodyPr/>
          <a:lstStyle/>
          <a:p>
            <a:r>
              <a:rPr lang="en-US"/>
              <a:t>Team Members: Max, Bharat, Khine, Chee, XG, JL</a:t>
            </a:r>
          </a:p>
        </p:txBody>
      </p:sp>
      <p:sp>
        <p:nvSpPr>
          <p:cNvPr id="6" name="Slide Number Placeholder 5">
            <a:extLst>
              <a:ext uri="{FF2B5EF4-FFF2-40B4-BE49-F238E27FC236}">
                <a16:creationId xmlns:a16="http://schemas.microsoft.com/office/drawing/2014/main" id="{95AD42F3-4A4B-4A3E-8FF5-957B07F521A7}"/>
              </a:ext>
            </a:extLst>
          </p:cNvPr>
          <p:cNvSpPr>
            <a:spLocks noGrp="1"/>
          </p:cNvSpPr>
          <p:nvPr>
            <p:ph type="sldNum" sz="quarter" idx="12"/>
          </p:nvPr>
        </p:nvSpPr>
        <p:spPr/>
        <p:txBody>
          <a:bodyPr/>
          <a:lstStyle/>
          <a:p>
            <a:fld id="{8922393B-9AAB-44BE-8342-9A409E619FC2}" type="slidenum">
              <a:rPr lang="en-US" smtClean="0"/>
              <a:t>‹#›</a:t>
            </a:fld>
            <a:endParaRPr lang="en-US"/>
          </a:p>
        </p:txBody>
      </p:sp>
    </p:spTree>
    <p:extLst>
      <p:ext uri="{BB962C8B-B14F-4D97-AF65-F5344CB8AC3E}">
        <p14:creationId xmlns:p14="http://schemas.microsoft.com/office/powerpoint/2010/main" val="61244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4E2B-DCA6-4617-B885-6F4BE4FF45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BC7089-6367-4CF0-922F-E63F2F3802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DFC2C-5E27-48E5-9A4F-F402634FB1C8}"/>
              </a:ext>
            </a:extLst>
          </p:cNvPr>
          <p:cNvSpPr>
            <a:spLocks noGrp="1"/>
          </p:cNvSpPr>
          <p:nvPr>
            <p:ph type="dt" sz="half" idx="10"/>
          </p:nvPr>
        </p:nvSpPr>
        <p:spPr/>
        <p:txBody>
          <a:bodyPr/>
          <a:lstStyle/>
          <a:p>
            <a:r>
              <a:rPr lang="en-US"/>
              <a:t>3 Nov 2018</a:t>
            </a:r>
          </a:p>
        </p:txBody>
      </p:sp>
      <p:sp>
        <p:nvSpPr>
          <p:cNvPr id="5" name="Footer Placeholder 4">
            <a:extLst>
              <a:ext uri="{FF2B5EF4-FFF2-40B4-BE49-F238E27FC236}">
                <a16:creationId xmlns:a16="http://schemas.microsoft.com/office/drawing/2014/main" id="{80681A77-A239-4295-90F0-3A223EBD7398}"/>
              </a:ext>
            </a:extLst>
          </p:cNvPr>
          <p:cNvSpPr>
            <a:spLocks noGrp="1"/>
          </p:cNvSpPr>
          <p:nvPr>
            <p:ph type="ftr" sz="quarter" idx="11"/>
          </p:nvPr>
        </p:nvSpPr>
        <p:spPr/>
        <p:txBody>
          <a:bodyPr/>
          <a:lstStyle/>
          <a:p>
            <a:r>
              <a:rPr lang="en-US"/>
              <a:t>Team Members: Max, Bharat, Khine, Chee, XG, JL</a:t>
            </a:r>
          </a:p>
        </p:txBody>
      </p:sp>
      <p:sp>
        <p:nvSpPr>
          <p:cNvPr id="6" name="Slide Number Placeholder 5">
            <a:extLst>
              <a:ext uri="{FF2B5EF4-FFF2-40B4-BE49-F238E27FC236}">
                <a16:creationId xmlns:a16="http://schemas.microsoft.com/office/drawing/2014/main" id="{A980C6C6-4321-4678-BC26-726ABA358675}"/>
              </a:ext>
            </a:extLst>
          </p:cNvPr>
          <p:cNvSpPr>
            <a:spLocks noGrp="1"/>
          </p:cNvSpPr>
          <p:nvPr>
            <p:ph type="sldNum" sz="quarter" idx="12"/>
          </p:nvPr>
        </p:nvSpPr>
        <p:spPr/>
        <p:txBody>
          <a:bodyPr/>
          <a:lstStyle/>
          <a:p>
            <a:fld id="{8922393B-9AAB-44BE-8342-9A409E619FC2}" type="slidenum">
              <a:rPr lang="en-US" smtClean="0"/>
              <a:t>‹#›</a:t>
            </a:fld>
            <a:endParaRPr lang="en-US"/>
          </a:p>
        </p:txBody>
      </p:sp>
    </p:spTree>
    <p:extLst>
      <p:ext uri="{BB962C8B-B14F-4D97-AF65-F5344CB8AC3E}">
        <p14:creationId xmlns:p14="http://schemas.microsoft.com/office/powerpoint/2010/main" val="286850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A7F705-446C-424A-BF00-D7A00FCCEA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96A464-2D49-4E15-BA60-1DE0F43A9D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BB6BB-550E-4117-B7CB-9DC38E633F9F}"/>
              </a:ext>
            </a:extLst>
          </p:cNvPr>
          <p:cNvSpPr>
            <a:spLocks noGrp="1"/>
          </p:cNvSpPr>
          <p:nvPr>
            <p:ph type="dt" sz="half" idx="10"/>
          </p:nvPr>
        </p:nvSpPr>
        <p:spPr/>
        <p:txBody>
          <a:bodyPr/>
          <a:lstStyle/>
          <a:p>
            <a:r>
              <a:rPr lang="en-US"/>
              <a:t>3 Nov 2018</a:t>
            </a:r>
          </a:p>
        </p:txBody>
      </p:sp>
      <p:sp>
        <p:nvSpPr>
          <p:cNvPr id="5" name="Footer Placeholder 4">
            <a:extLst>
              <a:ext uri="{FF2B5EF4-FFF2-40B4-BE49-F238E27FC236}">
                <a16:creationId xmlns:a16="http://schemas.microsoft.com/office/drawing/2014/main" id="{00DBC2E3-4EAB-4015-87A7-461503F64EC2}"/>
              </a:ext>
            </a:extLst>
          </p:cNvPr>
          <p:cNvSpPr>
            <a:spLocks noGrp="1"/>
          </p:cNvSpPr>
          <p:nvPr>
            <p:ph type="ftr" sz="quarter" idx="11"/>
          </p:nvPr>
        </p:nvSpPr>
        <p:spPr/>
        <p:txBody>
          <a:bodyPr/>
          <a:lstStyle/>
          <a:p>
            <a:r>
              <a:rPr lang="en-US"/>
              <a:t>Team Members: Max, Bharat, Khine, Chee, XG, JL</a:t>
            </a:r>
          </a:p>
        </p:txBody>
      </p:sp>
      <p:sp>
        <p:nvSpPr>
          <p:cNvPr id="6" name="Slide Number Placeholder 5">
            <a:extLst>
              <a:ext uri="{FF2B5EF4-FFF2-40B4-BE49-F238E27FC236}">
                <a16:creationId xmlns:a16="http://schemas.microsoft.com/office/drawing/2014/main" id="{7D4F849D-3453-484C-A581-65C99E0196C2}"/>
              </a:ext>
            </a:extLst>
          </p:cNvPr>
          <p:cNvSpPr>
            <a:spLocks noGrp="1"/>
          </p:cNvSpPr>
          <p:nvPr>
            <p:ph type="sldNum" sz="quarter" idx="12"/>
          </p:nvPr>
        </p:nvSpPr>
        <p:spPr/>
        <p:txBody>
          <a:bodyPr/>
          <a:lstStyle/>
          <a:p>
            <a:fld id="{8922393B-9AAB-44BE-8342-9A409E619FC2}" type="slidenum">
              <a:rPr lang="en-US" smtClean="0"/>
              <a:t>‹#›</a:t>
            </a:fld>
            <a:endParaRPr lang="en-US"/>
          </a:p>
        </p:txBody>
      </p:sp>
    </p:spTree>
    <p:extLst>
      <p:ext uri="{BB962C8B-B14F-4D97-AF65-F5344CB8AC3E}">
        <p14:creationId xmlns:p14="http://schemas.microsoft.com/office/powerpoint/2010/main" val="65085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0A23-E906-4E75-9EC1-CC526795D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D4D9D-977E-41E1-A858-EF63D04A9C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1AF40-A864-4227-8A23-B59B441AA512}"/>
              </a:ext>
            </a:extLst>
          </p:cNvPr>
          <p:cNvSpPr>
            <a:spLocks noGrp="1"/>
          </p:cNvSpPr>
          <p:nvPr>
            <p:ph type="dt" sz="half" idx="10"/>
          </p:nvPr>
        </p:nvSpPr>
        <p:spPr/>
        <p:txBody>
          <a:bodyPr/>
          <a:lstStyle/>
          <a:p>
            <a:r>
              <a:rPr lang="en-US"/>
              <a:t>3 Nov 2018</a:t>
            </a:r>
          </a:p>
        </p:txBody>
      </p:sp>
      <p:sp>
        <p:nvSpPr>
          <p:cNvPr id="5" name="Footer Placeholder 4">
            <a:extLst>
              <a:ext uri="{FF2B5EF4-FFF2-40B4-BE49-F238E27FC236}">
                <a16:creationId xmlns:a16="http://schemas.microsoft.com/office/drawing/2014/main" id="{AB73E3DF-A236-473D-A88D-9CDD9563E40E}"/>
              </a:ext>
            </a:extLst>
          </p:cNvPr>
          <p:cNvSpPr>
            <a:spLocks noGrp="1"/>
          </p:cNvSpPr>
          <p:nvPr>
            <p:ph type="ftr" sz="quarter" idx="11"/>
          </p:nvPr>
        </p:nvSpPr>
        <p:spPr/>
        <p:txBody>
          <a:bodyPr/>
          <a:lstStyle/>
          <a:p>
            <a:r>
              <a:rPr lang="en-US"/>
              <a:t>Team Members: Max, Bharat, Khine, Chee, XG, JL</a:t>
            </a:r>
          </a:p>
        </p:txBody>
      </p:sp>
      <p:sp>
        <p:nvSpPr>
          <p:cNvPr id="6" name="Slide Number Placeholder 5">
            <a:extLst>
              <a:ext uri="{FF2B5EF4-FFF2-40B4-BE49-F238E27FC236}">
                <a16:creationId xmlns:a16="http://schemas.microsoft.com/office/drawing/2014/main" id="{61E44C73-F174-4C37-B22F-C22AD4F2FCDF}"/>
              </a:ext>
            </a:extLst>
          </p:cNvPr>
          <p:cNvSpPr>
            <a:spLocks noGrp="1"/>
          </p:cNvSpPr>
          <p:nvPr>
            <p:ph type="sldNum" sz="quarter" idx="12"/>
          </p:nvPr>
        </p:nvSpPr>
        <p:spPr/>
        <p:txBody>
          <a:bodyPr/>
          <a:lstStyle/>
          <a:p>
            <a:fld id="{8922393B-9AAB-44BE-8342-9A409E619FC2}" type="slidenum">
              <a:rPr lang="en-US" smtClean="0"/>
              <a:t>‹#›</a:t>
            </a:fld>
            <a:endParaRPr lang="en-US"/>
          </a:p>
        </p:txBody>
      </p:sp>
    </p:spTree>
    <p:extLst>
      <p:ext uri="{BB962C8B-B14F-4D97-AF65-F5344CB8AC3E}">
        <p14:creationId xmlns:p14="http://schemas.microsoft.com/office/powerpoint/2010/main" val="304723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6B49-493D-46EB-8B7B-4730685E6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F91571-FD10-4DDA-9CA4-F2DD5A962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C27B67-AF2F-498E-8785-4EF793B005F7}"/>
              </a:ext>
            </a:extLst>
          </p:cNvPr>
          <p:cNvSpPr>
            <a:spLocks noGrp="1"/>
          </p:cNvSpPr>
          <p:nvPr>
            <p:ph type="dt" sz="half" idx="10"/>
          </p:nvPr>
        </p:nvSpPr>
        <p:spPr/>
        <p:txBody>
          <a:bodyPr/>
          <a:lstStyle/>
          <a:p>
            <a:r>
              <a:rPr lang="en-US"/>
              <a:t>3 Nov 2018</a:t>
            </a:r>
          </a:p>
        </p:txBody>
      </p:sp>
      <p:sp>
        <p:nvSpPr>
          <p:cNvPr id="5" name="Footer Placeholder 4">
            <a:extLst>
              <a:ext uri="{FF2B5EF4-FFF2-40B4-BE49-F238E27FC236}">
                <a16:creationId xmlns:a16="http://schemas.microsoft.com/office/drawing/2014/main" id="{DA1C5432-9188-4471-910E-DDF88D6F5FA9}"/>
              </a:ext>
            </a:extLst>
          </p:cNvPr>
          <p:cNvSpPr>
            <a:spLocks noGrp="1"/>
          </p:cNvSpPr>
          <p:nvPr>
            <p:ph type="ftr" sz="quarter" idx="11"/>
          </p:nvPr>
        </p:nvSpPr>
        <p:spPr/>
        <p:txBody>
          <a:bodyPr/>
          <a:lstStyle/>
          <a:p>
            <a:r>
              <a:rPr lang="en-US"/>
              <a:t>Team Members: Max, Bharat, Khine, Chee, XG, JL</a:t>
            </a:r>
          </a:p>
        </p:txBody>
      </p:sp>
      <p:sp>
        <p:nvSpPr>
          <p:cNvPr id="6" name="Slide Number Placeholder 5">
            <a:extLst>
              <a:ext uri="{FF2B5EF4-FFF2-40B4-BE49-F238E27FC236}">
                <a16:creationId xmlns:a16="http://schemas.microsoft.com/office/drawing/2014/main" id="{52628091-CA8F-4FF0-A471-0FCC3B8047C2}"/>
              </a:ext>
            </a:extLst>
          </p:cNvPr>
          <p:cNvSpPr>
            <a:spLocks noGrp="1"/>
          </p:cNvSpPr>
          <p:nvPr>
            <p:ph type="sldNum" sz="quarter" idx="12"/>
          </p:nvPr>
        </p:nvSpPr>
        <p:spPr/>
        <p:txBody>
          <a:bodyPr/>
          <a:lstStyle/>
          <a:p>
            <a:fld id="{8922393B-9AAB-44BE-8342-9A409E619FC2}" type="slidenum">
              <a:rPr lang="en-US" smtClean="0"/>
              <a:t>‹#›</a:t>
            </a:fld>
            <a:endParaRPr lang="en-US"/>
          </a:p>
        </p:txBody>
      </p:sp>
    </p:spTree>
    <p:extLst>
      <p:ext uri="{BB962C8B-B14F-4D97-AF65-F5344CB8AC3E}">
        <p14:creationId xmlns:p14="http://schemas.microsoft.com/office/powerpoint/2010/main" val="34420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5AEB-C56E-4EAF-8C17-9C997AA3A2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4175BF-59D6-4A85-A4E3-DFB5CFC21C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68B9B-7370-4C70-B15B-0F6A49EBF9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463F04-3687-48B7-87DF-4845DDBAA88C}"/>
              </a:ext>
            </a:extLst>
          </p:cNvPr>
          <p:cNvSpPr>
            <a:spLocks noGrp="1"/>
          </p:cNvSpPr>
          <p:nvPr>
            <p:ph type="dt" sz="half" idx="10"/>
          </p:nvPr>
        </p:nvSpPr>
        <p:spPr/>
        <p:txBody>
          <a:bodyPr/>
          <a:lstStyle/>
          <a:p>
            <a:r>
              <a:rPr lang="en-US"/>
              <a:t>3 Nov 2018</a:t>
            </a:r>
          </a:p>
        </p:txBody>
      </p:sp>
      <p:sp>
        <p:nvSpPr>
          <p:cNvPr id="6" name="Footer Placeholder 5">
            <a:extLst>
              <a:ext uri="{FF2B5EF4-FFF2-40B4-BE49-F238E27FC236}">
                <a16:creationId xmlns:a16="http://schemas.microsoft.com/office/drawing/2014/main" id="{3D729459-33E7-42A0-BA54-C9CC91DEDECC}"/>
              </a:ext>
            </a:extLst>
          </p:cNvPr>
          <p:cNvSpPr>
            <a:spLocks noGrp="1"/>
          </p:cNvSpPr>
          <p:nvPr>
            <p:ph type="ftr" sz="quarter" idx="11"/>
          </p:nvPr>
        </p:nvSpPr>
        <p:spPr/>
        <p:txBody>
          <a:bodyPr/>
          <a:lstStyle/>
          <a:p>
            <a:r>
              <a:rPr lang="en-US"/>
              <a:t>Team Members: Max, Bharat, Khine, Chee, XG, JL</a:t>
            </a:r>
          </a:p>
        </p:txBody>
      </p:sp>
      <p:sp>
        <p:nvSpPr>
          <p:cNvPr id="7" name="Slide Number Placeholder 6">
            <a:extLst>
              <a:ext uri="{FF2B5EF4-FFF2-40B4-BE49-F238E27FC236}">
                <a16:creationId xmlns:a16="http://schemas.microsoft.com/office/drawing/2014/main" id="{35154EA7-CE4F-493D-99BF-44942D5A0008}"/>
              </a:ext>
            </a:extLst>
          </p:cNvPr>
          <p:cNvSpPr>
            <a:spLocks noGrp="1"/>
          </p:cNvSpPr>
          <p:nvPr>
            <p:ph type="sldNum" sz="quarter" idx="12"/>
          </p:nvPr>
        </p:nvSpPr>
        <p:spPr/>
        <p:txBody>
          <a:bodyPr/>
          <a:lstStyle/>
          <a:p>
            <a:fld id="{8922393B-9AAB-44BE-8342-9A409E619FC2}" type="slidenum">
              <a:rPr lang="en-US" smtClean="0"/>
              <a:t>‹#›</a:t>
            </a:fld>
            <a:endParaRPr lang="en-US"/>
          </a:p>
        </p:txBody>
      </p:sp>
    </p:spTree>
    <p:extLst>
      <p:ext uri="{BB962C8B-B14F-4D97-AF65-F5344CB8AC3E}">
        <p14:creationId xmlns:p14="http://schemas.microsoft.com/office/powerpoint/2010/main" val="26692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9E11-798F-472B-91A5-E7C0F86FF8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1D834-5BD5-4883-A539-C936BE35A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076A4F-63C3-427F-A970-B16ABCAFE5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7C10D1-F808-4B93-8792-D92A564A0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32388B-9D7D-4C9E-A89C-1AC037CC6C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8524D6-6178-4CCD-946F-076985C35503}"/>
              </a:ext>
            </a:extLst>
          </p:cNvPr>
          <p:cNvSpPr>
            <a:spLocks noGrp="1"/>
          </p:cNvSpPr>
          <p:nvPr>
            <p:ph type="dt" sz="half" idx="10"/>
          </p:nvPr>
        </p:nvSpPr>
        <p:spPr/>
        <p:txBody>
          <a:bodyPr/>
          <a:lstStyle/>
          <a:p>
            <a:r>
              <a:rPr lang="en-US"/>
              <a:t>3 Nov 2018</a:t>
            </a:r>
          </a:p>
        </p:txBody>
      </p:sp>
      <p:sp>
        <p:nvSpPr>
          <p:cNvPr id="8" name="Footer Placeholder 7">
            <a:extLst>
              <a:ext uri="{FF2B5EF4-FFF2-40B4-BE49-F238E27FC236}">
                <a16:creationId xmlns:a16="http://schemas.microsoft.com/office/drawing/2014/main" id="{466FF238-6530-468D-A633-09260DDB8513}"/>
              </a:ext>
            </a:extLst>
          </p:cNvPr>
          <p:cNvSpPr>
            <a:spLocks noGrp="1"/>
          </p:cNvSpPr>
          <p:nvPr>
            <p:ph type="ftr" sz="quarter" idx="11"/>
          </p:nvPr>
        </p:nvSpPr>
        <p:spPr/>
        <p:txBody>
          <a:bodyPr/>
          <a:lstStyle/>
          <a:p>
            <a:r>
              <a:rPr lang="en-US"/>
              <a:t>Team Members: Max, Bharat, Khine, Chee, XG, JL</a:t>
            </a:r>
          </a:p>
        </p:txBody>
      </p:sp>
      <p:sp>
        <p:nvSpPr>
          <p:cNvPr id="9" name="Slide Number Placeholder 8">
            <a:extLst>
              <a:ext uri="{FF2B5EF4-FFF2-40B4-BE49-F238E27FC236}">
                <a16:creationId xmlns:a16="http://schemas.microsoft.com/office/drawing/2014/main" id="{41402F15-B383-4CC0-921C-CAED1234E2CA}"/>
              </a:ext>
            </a:extLst>
          </p:cNvPr>
          <p:cNvSpPr>
            <a:spLocks noGrp="1"/>
          </p:cNvSpPr>
          <p:nvPr>
            <p:ph type="sldNum" sz="quarter" idx="12"/>
          </p:nvPr>
        </p:nvSpPr>
        <p:spPr/>
        <p:txBody>
          <a:bodyPr/>
          <a:lstStyle/>
          <a:p>
            <a:fld id="{8922393B-9AAB-44BE-8342-9A409E619FC2}" type="slidenum">
              <a:rPr lang="en-US" smtClean="0"/>
              <a:t>‹#›</a:t>
            </a:fld>
            <a:endParaRPr lang="en-US"/>
          </a:p>
        </p:txBody>
      </p:sp>
    </p:spTree>
    <p:extLst>
      <p:ext uri="{BB962C8B-B14F-4D97-AF65-F5344CB8AC3E}">
        <p14:creationId xmlns:p14="http://schemas.microsoft.com/office/powerpoint/2010/main" val="292946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7A8B-CF79-44A2-857E-DDFA3C8190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6D60E8-273B-4513-8BE0-FEA32ED41306}"/>
              </a:ext>
            </a:extLst>
          </p:cNvPr>
          <p:cNvSpPr>
            <a:spLocks noGrp="1"/>
          </p:cNvSpPr>
          <p:nvPr>
            <p:ph type="dt" sz="half" idx="10"/>
          </p:nvPr>
        </p:nvSpPr>
        <p:spPr/>
        <p:txBody>
          <a:bodyPr/>
          <a:lstStyle/>
          <a:p>
            <a:r>
              <a:rPr lang="en-US"/>
              <a:t>3 Nov 2018</a:t>
            </a:r>
          </a:p>
        </p:txBody>
      </p:sp>
      <p:sp>
        <p:nvSpPr>
          <p:cNvPr id="4" name="Footer Placeholder 3">
            <a:extLst>
              <a:ext uri="{FF2B5EF4-FFF2-40B4-BE49-F238E27FC236}">
                <a16:creationId xmlns:a16="http://schemas.microsoft.com/office/drawing/2014/main" id="{A6F229D0-1DD7-4DA7-8491-298D2E174B6E}"/>
              </a:ext>
            </a:extLst>
          </p:cNvPr>
          <p:cNvSpPr>
            <a:spLocks noGrp="1"/>
          </p:cNvSpPr>
          <p:nvPr>
            <p:ph type="ftr" sz="quarter" idx="11"/>
          </p:nvPr>
        </p:nvSpPr>
        <p:spPr/>
        <p:txBody>
          <a:bodyPr/>
          <a:lstStyle/>
          <a:p>
            <a:r>
              <a:rPr lang="en-US"/>
              <a:t>Team Members: Max, Bharat, Khine, Chee, XG, JL</a:t>
            </a:r>
          </a:p>
        </p:txBody>
      </p:sp>
      <p:sp>
        <p:nvSpPr>
          <p:cNvPr id="5" name="Slide Number Placeholder 4">
            <a:extLst>
              <a:ext uri="{FF2B5EF4-FFF2-40B4-BE49-F238E27FC236}">
                <a16:creationId xmlns:a16="http://schemas.microsoft.com/office/drawing/2014/main" id="{CCFC5834-A6BE-4533-85A8-E7A5312A8FA2}"/>
              </a:ext>
            </a:extLst>
          </p:cNvPr>
          <p:cNvSpPr>
            <a:spLocks noGrp="1"/>
          </p:cNvSpPr>
          <p:nvPr>
            <p:ph type="sldNum" sz="quarter" idx="12"/>
          </p:nvPr>
        </p:nvSpPr>
        <p:spPr/>
        <p:txBody>
          <a:bodyPr/>
          <a:lstStyle/>
          <a:p>
            <a:fld id="{8922393B-9AAB-44BE-8342-9A409E619FC2}" type="slidenum">
              <a:rPr lang="en-US" smtClean="0"/>
              <a:t>‹#›</a:t>
            </a:fld>
            <a:endParaRPr lang="en-US"/>
          </a:p>
        </p:txBody>
      </p:sp>
    </p:spTree>
    <p:extLst>
      <p:ext uri="{BB962C8B-B14F-4D97-AF65-F5344CB8AC3E}">
        <p14:creationId xmlns:p14="http://schemas.microsoft.com/office/powerpoint/2010/main" val="11975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1A232-1DD5-42BA-A44F-FBD083502E7F}"/>
              </a:ext>
            </a:extLst>
          </p:cNvPr>
          <p:cNvSpPr>
            <a:spLocks noGrp="1"/>
          </p:cNvSpPr>
          <p:nvPr>
            <p:ph type="dt" sz="half" idx="10"/>
          </p:nvPr>
        </p:nvSpPr>
        <p:spPr/>
        <p:txBody>
          <a:bodyPr/>
          <a:lstStyle/>
          <a:p>
            <a:r>
              <a:rPr lang="en-US"/>
              <a:t>3 Nov 2018</a:t>
            </a:r>
          </a:p>
        </p:txBody>
      </p:sp>
      <p:sp>
        <p:nvSpPr>
          <p:cNvPr id="3" name="Footer Placeholder 2">
            <a:extLst>
              <a:ext uri="{FF2B5EF4-FFF2-40B4-BE49-F238E27FC236}">
                <a16:creationId xmlns:a16="http://schemas.microsoft.com/office/drawing/2014/main" id="{5791CA5E-0F01-42C6-9A50-EDD6C930041C}"/>
              </a:ext>
            </a:extLst>
          </p:cNvPr>
          <p:cNvSpPr>
            <a:spLocks noGrp="1"/>
          </p:cNvSpPr>
          <p:nvPr>
            <p:ph type="ftr" sz="quarter" idx="11"/>
          </p:nvPr>
        </p:nvSpPr>
        <p:spPr/>
        <p:txBody>
          <a:bodyPr/>
          <a:lstStyle/>
          <a:p>
            <a:r>
              <a:rPr lang="en-US"/>
              <a:t>Team Members: Max, Bharat, Khine, Chee, XG, JL</a:t>
            </a:r>
          </a:p>
        </p:txBody>
      </p:sp>
      <p:sp>
        <p:nvSpPr>
          <p:cNvPr id="4" name="Slide Number Placeholder 3">
            <a:extLst>
              <a:ext uri="{FF2B5EF4-FFF2-40B4-BE49-F238E27FC236}">
                <a16:creationId xmlns:a16="http://schemas.microsoft.com/office/drawing/2014/main" id="{DF3268CA-81CB-4628-9702-77F462A8E4AC}"/>
              </a:ext>
            </a:extLst>
          </p:cNvPr>
          <p:cNvSpPr>
            <a:spLocks noGrp="1"/>
          </p:cNvSpPr>
          <p:nvPr>
            <p:ph type="sldNum" sz="quarter" idx="12"/>
          </p:nvPr>
        </p:nvSpPr>
        <p:spPr/>
        <p:txBody>
          <a:bodyPr/>
          <a:lstStyle/>
          <a:p>
            <a:fld id="{8922393B-9AAB-44BE-8342-9A409E619FC2}" type="slidenum">
              <a:rPr lang="en-US" smtClean="0"/>
              <a:t>‹#›</a:t>
            </a:fld>
            <a:endParaRPr lang="en-US"/>
          </a:p>
        </p:txBody>
      </p:sp>
    </p:spTree>
    <p:extLst>
      <p:ext uri="{BB962C8B-B14F-4D97-AF65-F5344CB8AC3E}">
        <p14:creationId xmlns:p14="http://schemas.microsoft.com/office/powerpoint/2010/main" val="230940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BB27-89F9-4FA4-A1AB-3364A5F20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54A562-648D-4125-9784-C828ABF7F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5EDB30-F4DF-452B-A93C-9FE690B55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C75A17-1D13-4FFD-AF3D-69E8480BF93E}"/>
              </a:ext>
            </a:extLst>
          </p:cNvPr>
          <p:cNvSpPr>
            <a:spLocks noGrp="1"/>
          </p:cNvSpPr>
          <p:nvPr>
            <p:ph type="dt" sz="half" idx="10"/>
          </p:nvPr>
        </p:nvSpPr>
        <p:spPr/>
        <p:txBody>
          <a:bodyPr/>
          <a:lstStyle/>
          <a:p>
            <a:r>
              <a:rPr lang="en-US"/>
              <a:t>3 Nov 2018</a:t>
            </a:r>
          </a:p>
        </p:txBody>
      </p:sp>
      <p:sp>
        <p:nvSpPr>
          <p:cNvPr id="6" name="Footer Placeholder 5">
            <a:extLst>
              <a:ext uri="{FF2B5EF4-FFF2-40B4-BE49-F238E27FC236}">
                <a16:creationId xmlns:a16="http://schemas.microsoft.com/office/drawing/2014/main" id="{270014BA-6398-4C88-B03D-3BE2C34021B4}"/>
              </a:ext>
            </a:extLst>
          </p:cNvPr>
          <p:cNvSpPr>
            <a:spLocks noGrp="1"/>
          </p:cNvSpPr>
          <p:nvPr>
            <p:ph type="ftr" sz="quarter" idx="11"/>
          </p:nvPr>
        </p:nvSpPr>
        <p:spPr/>
        <p:txBody>
          <a:bodyPr/>
          <a:lstStyle/>
          <a:p>
            <a:r>
              <a:rPr lang="en-US"/>
              <a:t>Team Members: Max, Bharat, Khine, Chee, XG, JL</a:t>
            </a:r>
          </a:p>
        </p:txBody>
      </p:sp>
      <p:sp>
        <p:nvSpPr>
          <p:cNvPr id="7" name="Slide Number Placeholder 6">
            <a:extLst>
              <a:ext uri="{FF2B5EF4-FFF2-40B4-BE49-F238E27FC236}">
                <a16:creationId xmlns:a16="http://schemas.microsoft.com/office/drawing/2014/main" id="{8E665AD5-4D17-4D9C-A6C0-EC2A5A9F0A31}"/>
              </a:ext>
            </a:extLst>
          </p:cNvPr>
          <p:cNvSpPr>
            <a:spLocks noGrp="1"/>
          </p:cNvSpPr>
          <p:nvPr>
            <p:ph type="sldNum" sz="quarter" idx="12"/>
          </p:nvPr>
        </p:nvSpPr>
        <p:spPr/>
        <p:txBody>
          <a:bodyPr/>
          <a:lstStyle/>
          <a:p>
            <a:fld id="{8922393B-9AAB-44BE-8342-9A409E619FC2}" type="slidenum">
              <a:rPr lang="en-US" smtClean="0"/>
              <a:t>‹#›</a:t>
            </a:fld>
            <a:endParaRPr lang="en-US"/>
          </a:p>
        </p:txBody>
      </p:sp>
    </p:spTree>
    <p:extLst>
      <p:ext uri="{BB962C8B-B14F-4D97-AF65-F5344CB8AC3E}">
        <p14:creationId xmlns:p14="http://schemas.microsoft.com/office/powerpoint/2010/main" val="338801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FE4-0DBD-48E6-84A4-D78A18493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926788-EB4B-4A2B-8C06-7D486FEBE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CA531B-2FBF-41E0-9042-76882157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64FD11-F2EC-4B5D-9A5F-C9F7098E67D1}"/>
              </a:ext>
            </a:extLst>
          </p:cNvPr>
          <p:cNvSpPr>
            <a:spLocks noGrp="1"/>
          </p:cNvSpPr>
          <p:nvPr>
            <p:ph type="dt" sz="half" idx="10"/>
          </p:nvPr>
        </p:nvSpPr>
        <p:spPr/>
        <p:txBody>
          <a:bodyPr/>
          <a:lstStyle/>
          <a:p>
            <a:r>
              <a:rPr lang="en-US"/>
              <a:t>3 Nov 2018</a:t>
            </a:r>
          </a:p>
        </p:txBody>
      </p:sp>
      <p:sp>
        <p:nvSpPr>
          <p:cNvPr id="6" name="Footer Placeholder 5">
            <a:extLst>
              <a:ext uri="{FF2B5EF4-FFF2-40B4-BE49-F238E27FC236}">
                <a16:creationId xmlns:a16="http://schemas.microsoft.com/office/drawing/2014/main" id="{4EC046FD-C1DB-4030-A8F2-CA756AB49F38}"/>
              </a:ext>
            </a:extLst>
          </p:cNvPr>
          <p:cNvSpPr>
            <a:spLocks noGrp="1"/>
          </p:cNvSpPr>
          <p:nvPr>
            <p:ph type="ftr" sz="quarter" idx="11"/>
          </p:nvPr>
        </p:nvSpPr>
        <p:spPr/>
        <p:txBody>
          <a:bodyPr/>
          <a:lstStyle/>
          <a:p>
            <a:r>
              <a:rPr lang="en-US"/>
              <a:t>Team Members: Max, Bharat, Khine, Chee, XG, JL</a:t>
            </a:r>
          </a:p>
        </p:txBody>
      </p:sp>
      <p:sp>
        <p:nvSpPr>
          <p:cNvPr id="7" name="Slide Number Placeholder 6">
            <a:extLst>
              <a:ext uri="{FF2B5EF4-FFF2-40B4-BE49-F238E27FC236}">
                <a16:creationId xmlns:a16="http://schemas.microsoft.com/office/drawing/2014/main" id="{C9304B47-C46C-4D14-8786-5C543B748988}"/>
              </a:ext>
            </a:extLst>
          </p:cNvPr>
          <p:cNvSpPr>
            <a:spLocks noGrp="1"/>
          </p:cNvSpPr>
          <p:nvPr>
            <p:ph type="sldNum" sz="quarter" idx="12"/>
          </p:nvPr>
        </p:nvSpPr>
        <p:spPr/>
        <p:txBody>
          <a:bodyPr/>
          <a:lstStyle/>
          <a:p>
            <a:fld id="{8922393B-9AAB-44BE-8342-9A409E619FC2}" type="slidenum">
              <a:rPr lang="en-US" smtClean="0"/>
              <a:t>‹#›</a:t>
            </a:fld>
            <a:endParaRPr lang="en-US"/>
          </a:p>
        </p:txBody>
      </p:sp>
    </p:spTree>
    <p:extLst>
      <p:ext uri="{BB962C8B-B14F-4D97-AF65-F5344CB8AC3E}">
        <p14:creationId xmlns:p14="http://schemas.microsoft.com/office/powerpoint/2010/main" val="8426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A34B35-AACB-4D44-8D21-EBCA23F82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54B903-77F1-4BD3-9C3A-984C07AC3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3BCDE-8D3E-4087-998B-A87399A7F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3 Nov 2018</a:t>
            </a:r>
          </a:p>
        </p:txBody>
      </p:sp>
      <p:sp>
        <p:nvSpPr>
          <p:cNvPr id="5" name="Footer Placeholder 4">
            <a:extLst>
              <a:ext uri="{FF2B5EF4-FFF2-40B4-BE49-F238E27FC236}">
                <a16:creationId xmlns:a16="http://schemas.microsoft.com/office/drawing/2014/main" id="{4FBD55D6-B29F-4C25-8292-5B3C69E6D5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Team Members: Max, Bharat, Khine, Chee, XG, JL</a:t>
            </a:r>
          </a:p>
        </p:txBody>
      </p:sp>
      <p:sp>
        <p:nvSpPr>
          <p:cNvPr id="6" name="Slide Number Placeholder 5">
            <a:extLst>
              <a:ext uri="{FF2B5EF4-FFF2-40B4-BE49-F238E27FC236}">
                <a16:creationId xmlns:a16="http://schemas.microsoft.com/office/drawing/2014/main" id="{DC45FB1B-C036-4829-A319-DF2B8C268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2393B-9AAB-44BE-8342-9A409E619FC2}" type="slidenum">
              <a:rPr lang="en-US" smtClean="0"/>
              <a:t>‹#›</a:t>
            </a:fld>
            <a:endParaRPr lang="en-US"/>
          </a:p>
        </p:txBody>
      </p:sp>
    </p:spTree>
    <p:extLst>
      <p:ext uri="{BB962C8B-B14F-4D97-AF65-F5344CB8AC3E}">
        <p14:creationId xmlns:p14="http://schemas.microsoft.com/office/powerpoint/2010/main" val="14311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02A6-96DE-4F90-A7B9-83B8CCA324A4}"/>
              </a:ext>
            </a:extLst>
          </p:cNvPr>
          <p:cNvSpPr>
            <a:spLocks noGrp="1"/>
          </p:cNvSpPr>
          <p:nvPr>
            <p:ph type="ctrTitle"/>
          </p:nvPr>
        </p:nvSpPr>
        <p:spPr/>
        <p:txBody>
          <a:bodyPr>
            <a:normAutofit/>
          </a:bodyPr>
          <a:lstStyle/>
          <a:p>
            <a:r>
              <a:rPr lang="en-US" sz="2400" dirty="0">
                <a:solidFill>
                  <a:srgbClr val="0070C0"/>
                </a:solidFill>
              </a:rPr>
              <a:t>Community and Key Player Detection in </a:t>
            </a:r>
            <a:br>
              <a:rPr lang="en-US" dirty="0">
                <a:solidFill>
                  <a:srgbClr val="0070C0"/>
                </a:solidFill>
              </a:rPr>
            </a:br>
            <a:r>
              <a:rPr lang="en-US" dirty="0">
                <a:solidFill>
                  <a:srgbClr val="0070C0"/>
                </a:solidFill>
              </a:rPr>
              <a:t>Asian Airplane Routes</a:t>
            </a:r>
            <a:endParaRPr lang="en-US" dirty="0"/>
          </a:p>
        </p:txBody>
      </p:sp>
      <p:sp>
        <p:nvSpPr>
          <p:cNvPr id="3" name="Subtitle 2">
            <a:extLst>
              <a:ext uri="{FF2B5EF4-FFF2-40B4-BE49-F238E27FC236}">
                <a16:creationId xmlns:a16="http://schemas.microsoft.com/office/drawing/2014/main" id="{AF27AF0D-A9A3-4DA2-9485-0BB6C36DA6F9}"/>
              </a:ext>
            </a:extLst>
          </p:cNvPr>
          <p:cNvSpPr>
            <a:spLocks noGrp="1"/>
          </p:cNvSpPr>
          <p:nvPr>
            <p:ph type="subTitle" idx="1"/>
          </p:nvPr>
        </p:nvSpPr>
        <p:spPr>
          <a:xfrm>
            <a:off x="1524000" y="3932964"/>
            <a:ext cx="9144000" cy="1655762"/>
          </a:xfrm>
        </p:spPr>
        <p:txBody>
          <a:bodyPr>
            <a:normAutofit fontScale="55000" lnSpcReduction="20000"/>
          </a:bodyPr>
          <a:lstStyle/>
          <a:p>
            <a:r>
              <a:rPr lang="en-US" dirty="0"/>
              <a:t>Ang Wei Hao Max - A0178278L</a:t>
            </a:r>
          </a:p>
          <a:p>
            <a:r>
              <a:rPr lang="en-US" dirty="0"/>
              <a:t>Bharat </a:t>
            </a:r>
            <a:r>
              <a:rPr lang="en-US" dirty="0" err="1"/>
              <a:t>Nagaraju</a:t>
            </a:r>
            <a:r>
              <a:rPr lang="en-US" dirty="0"/>
              <a:t> - A0178258N</a:t>
            </a:r>
          </a:p>
          <a:p>
            <a:r>
              <a:rPr lang="en-US" dirty="0"/>
              <a:t>Khine Zin Win - A0163222U </a:t>
            </a:r>
          </a:p>
          <a:p>
            <a:r>
              <a:rPr lang="en-US" dirty="0"/>
              <a:t>Koo Chee Kit - A0178200N</a:t>
            </a:r>
          </a:p>
          <a:p>
            <a:r>
              <a:rPr lang="en-US" dirty="0"/>
              <a:t> Li Xiaoguang - A0178450B</a:t>
            </a:r>
          </a:p>
          <a:p>
            <a:r>
              <a:rPr lang="en-US" dirty="0"/>
              <a:t>Lin </a:t>
            </a:r>
            <a:r>
              <a:rPr lang="en-US" dirty="0" err="1"/>
              <a:t>JunLiang</a:t>
            </a:r>
            <a:r>
              <a:rPr lang="en-US" dirty="0"/>
              <a:t> - A0178295M</a:t>
            </a:r>
          </a:p>
          <a:p>
            <a:endParaRPr lang="en-US" dirty="0"/>
          </a:p>
          <a:p>
            <a:endParaRPr lang="en-US" dirty="0"/>
          </a:p>
        </p:txBody>
      </p:sp>
      <p:sp>
        <p:nvSpPr>
          <p:cNvPr id="4" name="Footer Placeholder 3">
            <a:extLst>
              <a:ext uri="{FF2B5EF4-FFF2-40B4-BE49-F238E27FC236}">
                <a16:creationId xmlns:a16="http://schemas.microsoft.com/office/drawing/2014/main" id="{F5BA22EB-105E-4124-9850-337DAF957EEB}"/>
              </a:ext>
            </a:extLst>
          </p:cNvPr>
          <p:cNvSpPr>
            <a:spLocks noGrp="1"/>
          </p:cNvSpPr>
          <p:nvPr>
            <p:ph type="ftr" sz="quarter" idx="11"/>
          </p:nvPr>
        </p:nvSpPr>
        <p:spPr/>
        <p:txBody>
          <a:bodyPr/>
          <a:lstStyle/>
          <a:p>
            <a:r>
              <a:rPr lang="en-US"/>
              <a:t>Team Members: Max, Bharat, Khine, Chee, XG, JL</a:t>
            </a:r>
          </a:p>
        </p:txBody>
      </p:sp>
      <p:sp>
        <p:nvSpPr>
          <p:cNvPr id="5" name="Slide Number Placeholder 4">
            <a:extLst>
              <a:ext uri="{FF2B5EF4-FFF2-40B4-BE49-F238E27FC236}">
                <a16:creationId xmlns:a16="http://schemas.microsoft.com/office/drawing/2014/main" id="{87B3FBAE-24F2-4E55-A2C8-B81A29FC7322}"/>
              </a:ext>
            </a:extLst>
          </p:cNvPr>
          <p:cNvSpPr>
            <a:spLocks noGrp="1"/>
          </p:cNvSpPr>
          <p:nvPr>
            <p:ph type="sldNum" sz="quarter" idx="12"/>
          </p:nvPr>
        </p:nvSpPr>
        <p:spPr/>
        <p:txBody>
          <a:bodyPr/>
          <a:lstStyle/>
          <a:p>
            <a:fld id="{8922393B-9AAB-44BE-8342-9A409E619FC2}" type="slidenum">
              <a:rPr lang="en-US" smtClean="0"/>
              <a:t>1</a:t>
            </a:fld>
            <a:endParaRPr lang="en-US"/>
          </a:p>
        </p:txBody>
      </p:sp>
      <p:sp>
        <p:nvSpPr>
          <p:cNvPr id="6" name="Date Placeholder 5">
            <a:extLst>
              <a:ext uri="{FF2B5EF4-FFF2-40B4-BE49-F238E27FC236}">
                <a16:creationId xmlns:a16="http://schemas.microsoft.com/office/drawing/2014/main" id="{5BD3D27C-D50A-4082-9996-6D1F1511A3DF}"/>
              </a:ext>
            </a:extLst>
          </p:cNvPr>
          <p:cNvSpPr>
            <a:spLocks noGrp="1"/>
          </p:cNvSpPr>
          <p:nvPr>
            <p:ph type="dt" sz="half" idx="10"/>
          </p:nvPr>
        </p:nvSpPr>
        <p:spPr/>
        <p:txBody>
          <a:bodyPr/>
          <a:lstStyle/>
          <a:p>
            <a:r>
              <a:rPr lang="en-US"/>
              <a:t>3 Nov 2018</a:t>
            </a:r>
          </a:p>
        </p:txBody>
      </p:sp>
    </p:spTree>
    <p:extLst>
      <p:ext uri="{BB962C8B-B14F-4D97-AF65-F5344CB8AC3E}">
        <p14:creationId xmlns:p14="http://schemas.microsoft.com/office/powerpoint/2010/main" val="4282358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DB8FD26-A156-4A36-A34C-08711AF9A9D0}"/>
              </a:ext>
            </a:extLst>
          </p:cNvPr>
          <p:cNvPicPr>
            <a:picLocks noGrp="1" noChangeAspect="1"/>
          </p:cNvPicPr>
          <p:nvPr>
            <p:ph idx="1"/>
          </p:nvPr>
        </p:nvPicPr>
        <p:blipFill>
          <a:blip r:embed="rId3"/>
          <a:stretch>
            <a:fillRect/>
          </a:stretch>
        </p:blipFill>
        <p:spPr>
          <a:xfrm>
            <a:off x="838200" y="1401993"/>
            <a:ext cx="6970859" cy="3560965"/>
          </a:xfrm>
          <a:prstGeom prst="rect">
            <a:avLst/>
          </a:prstGeom>
        </p:spPr>
      </p:pic>
      <p:sp>
        <p:nvSpPr>
          <p:cNvPr id="4" name="Title 1">
            <a:extLst>
              <a:ext uri="{FF2B5EF4-FFF2-40B4-BE49-F238E27FC236}">
                <a16:creationId xmlns:a16="http://schemas.microsoft.com/office/drawing/2014/main" id="{1B5D3CD6-51E4-4105-95BD-3699D377ABEB}"/>
              </a:ext>
            </a:extLst>
          </p:cNvPr>
          <p:cNvSpPr>
            <a:spLocks noGrp="1"/>
          </p:cNvSpPr>
          <p:nvPr>
            <p:ph type="title"/>
          </p:nvPr>
        </p:nvSpPr>
        <p:spPr>
          <a:xfrm>
            <a:off x="838200" y="135065"/>
            <a:ext cx="10515600" cy="984738"/>
          </a:xfrm>
        </p:spPr>
        <p:txBody>
          <a:bodyPr/>
          <a:lstStyle/>
          <a:p>
            <a:r>
              <a:rPr lang="en-US" b="1" dirty="0">
                <a:solidFill>
                  <a:srgbClr val="0070C0"/>
                </a:solidFill>
              </a:rPr>
              <a:t>Conclusion and discussion</a:t>
            </a:r>
            <a:endParaRPr lang="en-SG" b="1" dirty="0">
              <a:solidFill>
                <a:srgbClr val="0070C0"/>
              </a:solidFill>
            </a:endParaRPr>
          </a:p>
        </p:txBody>
      </p:sp>
      <p:cxnSp>
        <p:nvCxnSpPr>
          <p:cNvPr id="5" name="Straight Connector 4">
            <a:extLst>
              <a:ext uri="{FF2B5EF4-FFF2-40B4-BE49-F238E27FC236}">
                <a16:creationId xmlns:a16="http://schemas.microsoft.com/office/drawing/2014/main" id="{2AB20DB0-955A-45CA-910D-9A7D322E8D45}"/>
              </a:ext>
            </a:extLst>
          </p:cNvPr>
          <p:cNvCxnSpPr/>
          <p:nvPr/>
        </p:nvCxnSpPr>
        <p:spPr>
          <a:xfrm>
            <a:off x="943708" y="1041009"/>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A35317-3E76-49AF-A2CB-03CB9E0E2D31}"/>
              </a:ext>
            </a:extLst>
          </p:cNvPr>
          <p:cNvCxnSpPr/>
          <p:nvPr/>
        </p:nvCxnSpPr>
        <p:spPr>
          <a:xfrm>
            <a:off x="890954" y="6261798"/>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0E09F8F-C308-4B2D-8DAF-8AC537BBB6CD}"/>
              </a:ext>
            </a:extLst>
          </p:cNvPr>
          <p:cNvSpPr>
            <a:spLocks noGrp="1"/>
          </p:cNvSpPr>
          <p:nvPr>
            <p:ph type="ftr" sz="quarter" idx="11"/>
          </p:nvPr>
        </p:nvSpPr>
        <p:spPr/>
        <p:txBody>
          <a:bodyPr/>
          <a:lstStyle/>
          <a:p>
            <a:r>
              <a:rPr lang="en-US"/>
              <a:t>Team Members: Max, Bharat, Khine, Chee, XG, JL</a:t>
            </a:r>
          </a:p>
        </p:txBody>
      </p:sp>
      <p:sp>
        <p:nvSpPr>
          <p:cNvPr id="7" name="Slide Number Placeholder 6">
            <a:extLst>
              <a:ext uri="{FF2B5EF4-FFF2-40B4-BE49-F238E27FC236}">
                <a16:creationId xmlns:a16="http://schemas.microsoft.com/office/drawing/2014/main" id="{D0B716FF-D30E-4EBD-A95B-B7CD1A420B97}"/>
              </a:ext>
            </a:extLst>
          </p:cNvPr>
          <p:cNvSpPr>
            <a:spLocks noGrp="1"/>
          </p:cNvSpPr>
          <p:nvPr>
            <p:ph type="sldNum" sz="quarter" idx="12"/>
          </p:nvPr>
        </p:nvSpPr>
        <p:spPr/>
        <p:txBody>
          <a:bodyPr/>
          <a:lstStyle/>
          <a:p>
            <a:fld id="{8922393B-9AAB-44BE-8342-9A409E619FC2}" type="slidenum">
              <a:rPr lang="en-US" smtClean="0"/>
              <a:t>10</a:t>
            </a:fld>
            <a:endParaRPr lang="en-US"/>
          </a:p>
        </p:txBody>
      </p:sp>
      <p:sp>
        <p:nvSpPr>
          <p:cNvPr id="8" name="Date Placeholder 7">
            <a:extLst>
              <a:ext uri="{FF2B5EF4-FFF2-40B4-BE49-F238E27FC236}">
                <a16:creationId xmlns:a16="http://schemas.microsoft.com/office/drawing/2014/main" id="{574C182F-E977-42F8-A3FB-E359DC631B1B}"/>
              </a:ext>
            </a:extLst>
          </p:cNvPr>
          <p:cNvSpPr>
            <a:spLocks noGrp="1"/>
          </p:cNvSpPr>
          <p:nvPr>
            <p:ph type="dt" sz="half" idx="10"/>
          </p:nvPr>
        </p:nvSpPr>
        <p:spPr/>
        <p:txBody>
          <a:bodyPr/>
          <a:lstStyle/>
          <a:p>
            <a:r>
              <a:rPr lang="en-US"/>
              <a:t>3 Nov 2018</a:t>
            </a:r>
          </a:p>
        </p:txBody>
      </p:sp>
      <p:sp>
        <p:nvSpPr>
          <p:cNvPr id="10" name="TextBox 9">
            <a:extLst>
              <a:ext uri="{FF2B5EF4-FFF2-40B4-BE49-F238E27FC236}">
                <a16:creationId xmlns:a16="http://schemas.microsoft.com/office/drawing/2014/main" id="{C585D03F-2678-4CAE-9C8D-B6DE3DBD1B4E}"/>
              </a:ext>
            </a:extLst>
          </p:cNvPr>
          <p:cNvSpPr txBox="1"/>
          <p:nvPr/>
        </p:nvSpPr>
        <p:spPr>
          <a:xfrm>
            <a:off x="6600126" y="5115779"/>
            <a:ext cx="4753674" cy="1200329"/>
          </a:xfrm>
          <a:prstGeom prst="rect">
            <a:avLst/>
          </a:prstGeom>
          <a:noFill/>
        </p:spPr>
        <p:txBody>
          <a:bodyPr wrap="none" rtlCol="0">
            <a:spAutoFit/>
          </a:bodyPr>
          <a:lstStyle/>
          <a:p>
            <a:pPr marL="285750" indent="-285750">
              <a:buFont typeface="Wingdings" panose="05000000000000000000" pitchFamily="2" charset="2"/>
              <a:buChar char="ü"/>
            </a:pPr>
            <a:r>
              <a:rPr lang="en-SG" dirty="0"/>
              <a:t>local civil aviation policy </a:t>
            </a:r>
          </a:p>
          <a:p>
            <a:pPr marL="285750" indent="-285750">
              <a:buFont typeface="Wingdings" panose="05000000000000000000" pitchFamily="2" charset="2"/>
              <a:buChar char="ü"/>
            </a:pPr>
            <a:r>
              <a:rPr lang="en-SG" dirty="0"/>
              <a:t>strengthen corporations amongst the airports</a:t>
            </a:r>
          </a:p>
          <a:p>
            <a:pPr marL="285750" indent="-285750">
              <a:buFont typeface="Wingdings" panose="05000000000000000000" pitchFamily="2" charset="2"/>
              <a:buChar char="ü"/>
            </a:pPr>
            <a:r>
              <a:rPr lang="en-SG" dirty="0"/>
              <a:t>regional economy</a:t>
            </a:r>
          </a:p>
          <a:p>
            <a:endParaRPr lang="en-US" dirty="0"/>
          </a:p>
        </p:txBody>
      </p:sp>
    </p:spTree>
    <p:extLst>
      <p:ext uri="{BB962C8B-B14F-4D97-AF65-F5344CB8AC3E}">
        <p14:creationId xmlns:p14="http://schemas.microsoft.com/office/powerpoint/2010/main" val="385319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2402-1047-4A3F-AA3D-B860518D8F17}"/>
              </a:ext>
            </a:extLst>
          </p:cNvPr>
          <p:cNvSpPr>
            <a:spLocks noGrp="1"/>
          </p:cNvSpPr>
          <p:nvPr>
            <p:ph type="title"/>
          </p:nvPr>
        </p:nvSpPr>
        <p:spPr>
          <a:xfrm>
            <a:off x="5465064" y="2696845"/>
            <a:ext cx="1603248" cy="1325563"/>
          </a:xfrm>
        </p:spPr>
        <p:txBody>
          <a:bodyPr/>
          <a:lstStyle/>
          <a:p>
            <a:r>
              <a:rPr lang="en-US" b="1" dirty="0">
                <a:solidFill>
                  <a:srgbClr val="0070C0"/>
                </a:solidFill>
              </a:rPr>
              <a:t>Q &amp; A</a:t>
            </a:r>
            <a:endParaRPr lang="en-US" dirty="0"/>
          </a:p>
        </p:txBody>
      </p:sp>
      <p:sp>
        <p:nvSpPr>
          <p:cNvPr id="3" name="Footer Placeholder 2">
            <a:extLst>
              <a:ext uri="{FF2B5EF4-FFF2-40B4-BE49-F238E27FC236}">
                <a16:creationId xmlns:a16="http://schemas.microsoft.com/office/drawing/2014/main" id="{98F3EF51-A6F6-4659-A32E-BCFDF22889CD}"/>
              </a:ext>
            </a:extLst>
          </p:cNvPr>
          <p:cNvSpPr>
            <a:spLocks noGrp="1"/>
          </p:cNvSpPr>
          <p:nvPr>
            <p:ph type="ftr" sz="quarter" idx="11"/>
          </p:nvPr>
        </p:nvSpPr>
        <p:spPr/>
        <p:txBody>
          <a:bodyPr/>
          <a:lstStyle/>
          <a:p>
            <a:r>
              <a:rPr lang="en-US"/>
              <a:t>Team Members: Max, Bharat, Khine, Chee, XG, JL</a:t>
            </a:r>
          </a:p>
        </p:txBody>
      </p:sp>
      <p:sp>
        <p:nvSpPr>
          <p:cNvPr id="4" name="Slide Number Placeholder 3">
            <a:extLst>
              <a:ext uri="{FF2B5EF4-FFF2-40B4-BE49-F238E27FC236}">
                <a16:creationId xmlns:a16="http://schemas.microsoft.com/office/drawing/2014/main" id="{3B16DE80-F662-4CA2-964B-6B30482F15D8}"/>
              </a:ext>
            </a:extLst>
          </p:cNvPr>
          <p:cNvSpPr>
            <a:spLocks noGrp="1"/>
          </p:cNvSpPr>
          <p:nvPr>
            <p:ph type="sldNum" sz="quarter" idx="12"/>
          </p:nvPr>
        </p:nvSpPr>
        <p:spPr/>
        <p:txBody>
          <a:bodyPr/>
          <a:lstStyle/>
          <a:p>
            <a:fld id="{8922393B-9AAB-44BE-8342-9A409E619FC2}" type="slidenum">
              <a:rPr lang="en-US" smtClean="0"/>
              <a:t>11</a:t>
            </a:fld>
            <a:endParaRPr lang="en-US"/>
          </a:p>
        </p:txBody>
      </p:sp>
      <p:sp>
        <p:nvSpPr>
          <p:cNvPr id="5" name="Date Placeholder 4">
            <a:extLst>
              <a:ext uri="{FF2B5EF4-FFF2-40B4-BE49-F238E27FC236}">
                <a16:creationId xmlns:a16="http://schemas.microsoft.com/office/drawing/2014/main" id="{32E09BD4-22D7-412E-9CEA-C64EFF6FB47C}"/>
              </a:ext>
            </a:extLst>
          </p:cNvPr>
          <p:cNvSpPr>
            <a:spLocks noGrp="1"/>
          </p:cNvSpPr>
          <p:nvPr>
            <p:ph type="dt" sz="half" idx="10"/>
          </p:nvPr>
        </p:nvSpPr>
        <p:spPr/>
        <p:txBody>
          <a:bodyPr/>
          <a:lstStyle/>
          <a:p>
            <a:r>
              <a:rPr lang="en-US"/>
              <a:t>3 Nov 2018</a:t>
            </a:r>
          </a:p>
        </p:txBody>
      </p:sp>
    </p:spTree>
    <p:extLst>
      <p:ext uri="{BB962C8B-B14F-4D97-AF65-F5344CB8AC3E}">
        <p14:creationId xmlns:p14="http://schemas.microsoft.com/office/powerpoint/2010/main" val="104965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5700B89-82D2-4B83-9D24-FED1DD7EEB1A}"/>
              </a:ext>
            </a:extLst>
          </p:cNvPr>
          <p:cNvPicPr>
            <a:picLocks noGrp="1" noChangeAspect="1"/>
          </p:cNvPicPr>
          <p:nvPr>
            <p:ph idx="1"/>
          </p:nvPr>
        </p:nvPicPr>
        <p:blipFill>
          <a:blip r:embed="rId3"/>
          <a:stretch>
            <a:fillRect/>
          </a:stretch>
        </p:blipFill>
        <p:spPr>
          <a:xfrm>
            <a:off x="943708" y="1253331"/>
            <a:ext cx="7040563" cy="3722081"/>
          </a:xfrm>
          <a:prstGeom prst="rect">
            <a:avLst/>
          </a:prstGeom>
        </p:spPr>
      </p:pic>
      <p:sp>
        <p:nvSpPr>
          <p:cNvPr id="4" name="Title 1">
            <a:extLst>
              <a:ext uri="{FF2B5EF4-FFF2-40B4-BE49-F238E27FC236}">
                <a16:creationId xmlns:a16="http://schemas.microsoft.com/office/drawing/2014/main" id="{1B5D3CD6-51E4-4105-95BD-3699D377ABEB}"/>
              </a:ext>
            </a:extLst>
          </p:cNvPr>
          <p:cNvSpPr>
            <a:spLocks noGrp="1"/>
          </p:cNvSpPr>
          <p:nvPr>
            <p:ph type="title"/>
          </p:nvPr>
        </p:nvSpPr>
        <p:spPr>
          <a:xfrm>
            <a:off x="838200" y="135065"/>
            <a:ext cx="10515600" cy="984738"/>
          </a:xfrm>
        </p:spPr>
        <p:txBody>
          <a:bodyPr/>
          <a:lstStyle/>
          <a:p>
            <a:r>
              <a:rPr lang="en-US" b="1" dirty="0">
                <a:solidFill>
                  <a:srgbClr val="0070C0"/>
                </a:solidFill>
              </a:rPr>
              <a:t>Introduction</a:t>
            </a:r>
            <a:endParaRPr lang="en-SG" b="1" dirty="0">
              <a:solidFill>
                <a:srgbClr val="0070C0"/>
              </a:solidFill>
            </a:endParaRPr>
          </a:p>
        </p:txBody>
      </p:sp>
      <p:cxnSp>
        <p:nvCxnSpPr>
          <p:cNvPr id="5" name="Straight Connector 4">
            <a:extLst>
              <a:ext uri="{FF2B5EF4-FFF2-40B4-BE49-F238E27FC236}">
                <a16:creationId xmlns:a16="http://schemas.microsoft.com/office/drawing/2014/main" id="{2AB20DB0-955A-45CA-910D-9A7D322E8D45}"/>
              </a:ext>
            </a:extLst>
          </p:cNvPr>
          <p:cNvCxnSpPr/>
          <p:nvPr/>
        </p:nvCxnSpPr>
        <p:spPr>
          <a:xfrm>
            <a:off x="943708" y="1041009"/>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A35317-3E76-49AF-A2CB-03CB9E0E2D31}"/>
              </a:ext>
            </a:extLst>
          </p:cNvPr>
          <p:cNvCxnSpPr/>
          <p:nvPr/>
        </p:nvCxnSpPr>
        <p:spPr>
          <a:xfrm>
            <a:off x="890954" y="6261798"/>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853B74B7-E3AB-4012-A324-9B3E75009912}"/>
              </a:ext>
            </a:extLst>
          </p:cNvPr>
          <p:cNvSpPr>
            <a:spLocks noGrp="1"/>
          </p:cNvSpPr>
          <p:nvPr>
            <p:ph type="ftr" sz="quarter" idx="11"/>
          </p:nvPr>
        </p:nvSpPr>
        <p:spPr/>
        <p:txBody>
          <a:bodyPr/>
          <a:lstStyle/>
          <a:p>
            <a:r>
              <a:rPr lang="en-US"/>
              <a:t>Team Members: Max, Bharat, Khine, Chee, XG, JL</a:t>
            </a:r>
          </a:p>
        </p:txBody>
      </p:sp>
      <p:sp>
        <p:nvSpPr>
          <p:cNvPr id="7" name="Slide Number Placeholder 6">
            <a:extLst>
              <a:ext uri="{FF2B5EF4-FFF2-40B4-BE49-F238E27FC236}">
                <a16:creationId xmlns:a16="http://schemas.microsoft.com/office/drawing/2014/main" id="{161B7AB6-0C59-4475-954F-30A18CE6A4CF}"/>
              </a:ext>
            </a:extLst>
          </p:cNvPr>
          <p:cNvSpPr>
            <a:spLocks noGrp="1"/>
          </p:cNvSpPr>
          <p:nvPr>
            <p:ph type="sldNum" sz="quarter" idx="12"/>
          </p:nvPr>
        </p:nvSpPr>
        <p:spPr/>
        <p:txBody>
          <a:bodyPr/>
          <a:lstStyle/>
          <a:p>
            <a:fld id="{8922393B-9AAB-44BE-8342-9A409E619FC2}" type="slidenum">
              <a:rPr lang="en-US" smtClean="0"/>
              <a:t>2</a:t>
            </a:fld>
            <a:endParaRPr lang="en-US"/>
          </a:p>
        </p:txBody>
      </p:sp>
      <p:sp>
        <p:nvSpPr>
          <p:cNvPr id="8" name="Date Placeholder 7">
            <a:extLst>
              <a:ext uri="{FF2B5EF4-FFF2-40B4-BE49-F238E27FC236}">
                <a16:creationId xmlns:a16="http://schemas.microsoft.com/office/drawing/2014/main" id="{E9B67B15-5EAF-419E-9DDC-41F897DE09DA}"/>
              </a:ext>
            </a:extLst>
          </p:cNvPr>
          <p:cNvSpPr>
            <a:spLocks noGrp="1"/>
          </p:cNvSpPr>
          <p:nvPr>
            <p:ph type="dt" sz="half" idx="10"/>
          </p:nvPr>
        </p:nvSpPr>
        <p:spPr/>
        <p:txBody>
          <a:bodyPr/>
          <a:lstStyle/>
          <a:p>
            <a:r>
              <a:rPr lang="en-US"/>
              <a:t>3 Nov 2018</a:t>
            </a:r>
          </a:p>
        </p:txBody>
      </p:sp>
      <p:sp>
        <p:nvSpPr>
          <p:cNvPr id="10" name="TextBox 9">
            <a:extLst>
              <a:ext uri="{FF2B5EF4-FFF2-40B4-BE49-F238E27FC236}">
                <a16:creationId xmlns:a16="http://schemas.microsoft.com/office/drawing/2014/main" id="{531E800B-DB65-4B72-A2FD-A0726E8575E7}"/>
              </a:ext>
            </a:extLst>
          </p:cNvPr>
          <p:cNvSpPr txBox="1"/>
          <p:nvPr/>
        </p:nvSpPr>
        <p:spPr>
          <a:xfrm>
            <a:off x="6314920" y="4975412"/>
            <a:ext cx="4780348" cy="1077218"/>
          </a:xfrm>
          <a:prstGeom prst="rect">
            <a:avLst/>
          </a:prstGeom>
          <a:noFill/>
        </p:spPr>
        <p:txBody>
          <a:bodyPr wrap="none" rtlCol="0">
            <a:spAutoFit/>
          </a:bodyPr>
          <a:lstStyle/>
          <a:p>
            <a:pPr marL="285750" indent="-285750">
              <a:buFont typeface="Wingdings" panose="05000000000000000000" pitchFamily="2" charset="2"/>
              <a:buChar char="q"/>
            </a:pPr>
            <a:r>
              <a:rPr lang="en-SG" sz="1600" dirty="0"/>
              <a:t>building a world logistics and tourism </a:t>
            </a:r>
            <a:r>
              <a:rPr lang="en-SG" sz="1600" dirty="0" err="1"/>
              <a:t>center</a:t>
            </a:r>
            <a:endParaRPr lang="en-SG" sz="1600" dirty="0"/>
          </a:p>
          <a:p>
            <a:pPr marL="285750" indent="-285750">
              <a:buFont typeface="Wingdings" panose="05000000000000000000" pitchFamily="2" charset="2"/>
              <a:buChar char="q"/>
            </a:pPr>
            <a:r>
              <a:rPr lang="en-SG" sz="1600" dirty="0"/>
              <a:t>better logistics infrastructure</a:t>
            </a:r>
          </a:p>
          <a:p>
            <a:pPr marL="285750" indent="-285750">
              <a:buFont typeface="Wingdings" panose="05000000000000000000" pitchFamily="2" charset="2"/>
              <a:buChar char="q"/>
            </a:pPr>
            <a:r>
              <a:rPr lang="en-SG" sz="1600" dirty="0"/>
              <a:t>strategic planning for airports’ future developments</a:t>
            </a:r>
          </a:p>
          <a:p>
            <a:pPr marL="285750" indent="-285750">
              <a:buFont typeface="Wingdings" panose="05000000000000000000" pitchFamily="2" charset="2"/>
              <a:buChar char="q"/>
            </a:pPr>
            <a:r>
              <a:rPr lang="en-SG" sz="1600" dirty="0"/>
              <a:t>decision making process for local governments</a:t>
            </a:r>
            <a:endParaRPr lang="en-US" sz="1600" dirty="0"/>
          </a:p>
        </p:txBody>
      </p:sp>
    </p:spTree>
    <p:extLst>
      <p:ext uri="{BB962C8B-B14F-4D97-AF65-F5344CB8AC3E}">
        <p14:creationId xmlns:p14="http://schemas.microsoft.com/office/powerpoint/2010/main" val="227398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5D3CD6-51E4-4105-95BD-3699D377ABEB}"/>
              </a:ext>
            </a:extLst>
          </p:cNvPr>
          <p:cNvSpPr>
            <a:spLocks noGrp="1"/>
          </p:cNvSpPr>
          <p:nvPr>
            <p:ph type="title"/>
          </p:nvPr>
        </p:nvSpPr>
        <p:spPr>
          <a:xfrm>
            <a:off x="838200" y="135065"/>
            <a:ext cx="10515600" cy="984738"/>
          </a:xfrm>
        </p:spPr>
        <p:txBody>
          <a:bodyPr/>
          <a:lstStyle/>
          <a:p>
            <a:r>
              <a:rPr lang="en-US" b="1" dirty="0">
                <a:solidFill>
                  <a:srgbClr val="0070C0"/>
                </a:solidFill>
              </a:rPr>
              <a:t>Asian Countries : Intro</a:t>
            </a:r>
            <a:endParaRPr lang="en-SG" b="1" dirty="0">
              <a:solidFill>
                <a:srgbClr val="0070C0"/>
              </a:solidFill>
            </a:endParaRPr>
          </a:p>
        </p:txBody>
      </p:sp>
      <p:cxnSp>
        <p:nvCxnSpPr>
          <p:cNvPr id="5" name="Straight Connector 4">
            <a:extLst>
              <a:ext uri="{FF2B5EF4-FFF2-40B4-BE49-F238E27FC236}">
                <a16:creationId xmlns:a16="http://schemas.microsoft.com/office/drawing/2014/main" id="{2AB20DB0-955A-45CA-910D-9A7D322E8D45}"/>
              </a:ext>
            </a:extLst>
          </p:cNvPr>
          <p:cNvCxnSpPr/>
          <p:nvPr/>
        </p:nvCxnSpPr>
        <p:spPr>
          <a:xfrm>
            <a:off x="943708" y="1041009"/>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A35317-3E76-49AF-A2CB-03CB9E0E2D31}"/>
              </a:ext>
            </a:extLst>
          </p:cNvPr>
          <p:cNvCxnSpPr/>
          <p:nvPr/>
        </p:nvCxnSpPr>
        <p:spPr>
          <a:xfrm>
            <a:off x="890954" y="6261798"/>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图片 4">
            <a:extLst>
              <a:ext uri="{FF2B5EF4-FFF2-40B4-BE49-F238E27FC236}">
                <a16:creationId xmlns:a16="http://schemas.microsoft.com/office/drawing/2014/main" id="{F92F1FB5-1A12-4E26-9110-6C9994B65F38}"/>
              </a:ext>
            </a:extLst>
          </p:cNvPr>
          <p:cNvPicPr>
            <a:picLocks noGrp="1"/>
          </p:cNvPicPr>
          <p:nvPr>
            <p:ph idx="1"/>
          </p:nvPr>
        </p:nvPicPr>
        <p:blipFill>
          <a:blip r:embed="rId3"/>
          <a:srcRect/>
          <a:stretch>
            <a:fillRect/>
          </a:stretch>
        </p:blipFill>
        <p:spPr bwMode="auto">
          <a:xfrm>
            <a:off x="4720891" y="1119803"/>
            <a:ext cx="5569907" cy="5007453"/>
          </a:xfrm>
          <a:prstGeom prst="rect">
            <a:avLst/>
          </a:prstGeom>
          <a:noFill/>
          <a:ln w="9525">
            <a:noFill/>
            <a:miter lim="800000"/>
            <a:headEnd/>
            <a:tailEnd/>
          </a:ln>
        </p:spPr>
      </p:pic>
      <p:sp>
        <p:nvSpPr>
          <p:cNvPr id="2" name="TextBox 1">
            <a:extLst>
              <a:ext uri="{FF2B5EF4-FFF2-40B4-BE49-F238E27FC236}">
                <a16:creationId xmlns:a16="http://schemas.microsoft.com/office/drawing/2014/main" id="{CDB11EE8-D0B4-4DE9-90E7-2390ECE262E6}"/>
              </a:ext>
            </a:extLst>
          </p:cNvPr>
          <p:cNvSpPr txBox="1"/>
          <p:nvPr/>
        </p:nvSpPr>
        <p:spPr>
          <a:xfrm>
            <a:off x="943709" y="1487056"/>
            <a:ext cx="3628292" cy="3970318"/>
          </a:xfrm>
          <a:prstGeom prst="rect">
            <a:avLst/>
          </a:prstGeom>
          <a:noFill/>
        </p:spPr>
        <p:txBody>
          <a:bodyPr wrap="square" rtlCol="0">
            <a:spAutoFit/>
          </a:bodyPr>
          <a:lstStyle/>
          <a:p>
            <a:pPr algn="ctr"/>
            <a:r>
              <a:rPr lang="en-US" b="1" dirty="0">
                <a:solidFill>
                  <a:schemeClr val="accent4">
                    <a:lumMod val="75000"/>
                  </a:schemeClr>
                </a:solidFill>
              </a:rPr>
              <a:t>52 airports in 12 Asian Countries</a:t>
            </a:r>
          </a:p>
          <a:p>
            <a:endParaRPr lang="en-US" dirty="0"/>
          </a:p>
          <a:p>
            <a:pPr marL="1257300" lvl="2" indent="-342900">
              <a:buFont typeface="Wingdings" panose="05000000000000000000" pitchFamily="2" charset="2"/>
              <a:buChar char="v"/>
            </a:pPr>
            <a:r>
              <a:rPr lang="en-SG" dirty="0"/>
              <a:t>Burma</a:t>
            </a:r>
          </a:p>
          <a:p>
            <a:pPr marL="1257300" lvl="2" indent="-342900">
              <a:buFont typeface="Wingdings" panose="05000000000000000000" pitchFamily="2" charset="2"/>
              <a:buChar char="v"/>
            </a:pPr>
            <a:r>
              <a:rPr lang="en-SG" dirty="0"/>
              <a:t>China</a:t>
            </a:r>
          </a:p>
          <a:p>
            <a:pPr marL="1257300" lvl="2" indent="-342900">
              <a:buFont typeface="Wingdings" panose="05000000000000000000" pitchFamily="2" charset="2"/>
              <a:buChar char="v"/>
            </a:pPr>
            <a:r>
              <a:rPr lang="en-SG" dirty="0"/>
              <a:t>Japan </a:t>
            </a:r>
          </a:p>
          <a:p>
            <a:pPr marL="1257300" lvl="2" indent="-342900">
              <a:buFont typeface="Wingdings" panose="05000000000000000000" pitchFamily="2" charset="2"/>
              <a:buChar char="v"/>
            </a:pPr>
            <a:r>
              <a:rPr lang="en-SG" dirty="0"/>
              <a:t>Laos</a:t>
            </a:r>
          </a:p>
          <a:p>
            <a:pPr marL="1257300" lvl="2" indent="-342900">
              <a:buFont typeface="Wingdings" panose="05000000000000000000" pitchFamily="2" charset="2"/>
              <a:buChar char="v"/>
            </a:pPr>
            <a:r>
              <a:rPr lang="en-SG" dirty="0"/>
              <a:t>Malaysia</a:t>
            </a:r>
          </a:p>
          <a:p>
            <a:pPr marL="1257300" lvl="2" indent="-342900">
              <a:buFont typeface="Wingdings" panose="05000000000000000000" pitchFamily="2" charset="2"/>
              <a:buChar char="v"/>
            </a:pPr>
            <a:r>
              <a:rPr lang="en-SG" dirty="0"/>
              <a:t>North Korea</a:t>
            </a:r>
          </a:p>
          <a:p>
            <a:pPr marL="1257300" lvl="2" indent="-342900">
              <a:buFont typeface="Wingdings" panose="05000000000000000000" pitchFamily="2" charset="2"/>
              <a:buChar char="v"/>
            </a:pPr>
            <a:r>
              <a:rPr lang="en-SG" dirty="0"/>
              <a:t>Pakistan</a:t>
            </a:r>
          </a:p>
          <a:p>
            <a:pPr marL="1257300" lvl="2" indent="-342900">
              <a:buFont typeface="Wingdings" panose="05000000000000000000" pitchFamily="2" charset="2"/>
              <a:buChar char="v"/>
            </a:pPr>
            <a:r>
              <a:rPr lang="en-SG" dirty="0"/>
              <a:t>Philippines</a:t>
            </a:r>
          </a:p>
          <a:p>
            <a:pPr marL="1257300" lvl="2" indent="-342900">
              <a:buFont typeface="Wingdings" panose="05000000000000000000" pitchFamily="2" charset="2"/>
              <a:buChar char="v"/>
            </a:pPr>
            <a:r>
              <a:rPr lang="en-SG" dirty="0"/>
              <a:t>South Korea</a:t>
            </a:r>
          </a:p>
          <a:p>
            <a:pPr marL="1257300" lvl="2" indent="-342900">
              <a:buFont typeface="Wingdings" panose="05000000000000000000" pitchFamily="2" charset="2"/>
              <a:buChar char="v"/>
            </a:pPr>
            <a:r>
              <a:rPr lang="en-SG" dirty="0"/>
              <a:t>Taiwan</a:t>
            </a:r>
          </a:p>
          <a:p>
            <a:pPr marL="1257300" lvl="2" indent="-342900">
              <a:buFont typeface="Wingdings" panose="05000000000000000000" pitchFamily="2" charset="2"/>
              <a:buChar char="v"/>
            </a:pPr>
            <a:r>
              <a:rPr lang="en-SG" dirty="0"/>
              <a:t>Thailand</a:t>
            </a:r>
          </a:p>
          <a:p>
            <a:pPr marL="1257300" lvl="2" indent="-342900">
              <a:buFont typeface="Wingdings" panose="05000000000000000000" pitchFamily="2" charset="2"/>
              <a:buChar char="v"/>
            </a:pPr>
            <a:r>
              <a:rPr lang="en-SG" dirty="0"/>
              <a:t>Vietnam</a:t>
            </a:r>
            <a:endParaRPr lang="en-US" dirty="0"/>
          </a:p>
        </p:txBody>
      </p:sp>
      <p:sp>
        <p:nvSpPr>
          <p:cNvPr id="3" name="Footer Placeholder 2">
            <a:extLst>
              <a:ext uri="{FF2B5EF4-FFF2-40B4-BE49-F238E27FC236}">
                <a16:creationId xmlns:a16="http://schemas.microsoft.com/office/drawing/2014/main" id="{B2102F4D-CA41-4FF8-8FA6-99A72974D65C}"/>
              </a:ext>
            </a:extLst>
          </p:cNvPr>
          <p:cNvSpPr>
            <a:spLocks noGrp="1"/>
          </p:cNvSpPr>
          <p:nvPr>
            <p:ph type="ftr" sz="quarter" idx="11"/>
          </p:nvPr>
        </p:nvSpPr>
        <p:spPr/>
        <p:txBody>
          <a:bodyPr/>
          <a:lstStyle/>
          <a:p>
            <a:r>
              <a:rPr lang="en-US"/>
              <a:t>Team Members: Max, Bharat, Khine, Chee, XG, JL</a:t>
            </a:r>
          </a:p>
        </p:txBody>
      </p:sp>
      <p:sp>
        <p:nvSpPr>
          <p:cNvPr id="8" name="Slide Number Placeholder 7">
            <a:extLst>
              <a:ext uri="{FF2B5EF4-FFF2-40B4-BE49-F238E27FC236}">
                <a16:creationId xmlns:a16="http://schemas.microsoft.com/office/drawing/2014/main" id="{DD0AB4C4-082E-4D6F-86D6-83F38881A93C}"/>
              </a:ext>
            </a:extLst>
          </p:cNvPr>
          <p:cNvSpPr>
            <a:spLocks noGrp="1"/>
          </p:cNvSpPr>
          <p:nvPr>
            <p:ph type="sldNum" sz="quarter" idx="12"/>
          </p:nvPr>
        </p:nvSpPr>
        <p:spPr/>
        <p:txBody>
          <a:bodyPr/>
          <a:lstStyle/>
          <a:p>
            <a:fld id="{8922393B-9AAB-44BE-8342-9A409E619FC2}" type="slidenum">
              <a:rPr lang="en-US" smtClean="0"/>
              <a:t>3</a:t>
            </a:fld>
            <a:endParaRPr lang="en-US"/>
          </a:p>
        </p:txBody>
      </p:sp>
      <p:sp>
        <p:nvSpPr>
          <p:cNvPr id="9" name="Date Placeholder 8">
            <a:extLst>
              <a:ext uri="{FF2B5EF4-FFF2-40B4-BE49-F238E27FC236}">
                <a16:creationId xmlns:a16="http://schemas.microsoft.com/office/drawing/2014/main" id="{C216D760-BDC3-423A-9E42-E6F80CEFAC27}"/>
              </a:ext>
            </a:extLst>
          </p:cNvPr>
          <p:cNvSpPr>
            <a:spLocks noGrp="1"/>
          </p:cNvSpPr>
          <p:nvPr>
            <p:ph type="dt" sz="half" idx="10"/>
          </p:nvPr>
        </p:nvSpPr>
        <p:spPr/>
        <p:txBody>
          <a:bodyPr/>
          <a:lstStyle/>
          <a:p>
            <a:r>
              <a:rPr lang="en-US"/>
              <a:t>3 Nov 2018</a:t>
            </a:r>
          </a:p>
        </p:txBody>
      </p:sp>
    </p:spTree>
    <p:extLst>
      <p:ext uri="{BB962C8B-B14F-4D97-AF65-F5344CB8AC3E}">
        <p14:creationId xmlns:p14="http://schemas.microsoft.com/office/powerpoint/2010/main" val="308570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6A5A3-259F-4562-868E-FA7A10F543FA}"/>
              </a:ext>
            </a:extLst>
          </p:cNvPr>
          <p:cNvSpPr>
            <a:spLocks noGrp="1"/>
          </p:cNvSpPr>
          <p:nvPr>
            <p:ph idx="1"/>
          </p:nvPr>
        </p:nvSpPr>
        <p:spPr>
          <a:xfrm>
            <a:off x="838200" y="1481571"/>
            <a:ext cx="10515600" cy="4351338"/>
          </a:xfrm>
        </p:spPr>
        <p:txBody>
          <a:bodyPr/>
          <a:lstStyle/>
          <a:p>
            <a:r>
              <a:rPr lang="en-US" dirty="0"/>
              <a:t>Algorithm</a:t>
            </a:r>
          </a:p>
          <a:p>
            <a:pPr lvl="1"/>
            <a:r>
              <a:rPr lang="en-US" dirty="0"/>
              <a:t>Clique</a:t>
            </a:r>
          </a:p>
          <a:p>
            <a:pPr lvl="1"/>
            <a:r>
              <a:rPr lang="en-US" dirty="0" err="1"/>
              <a:t>Walktrap</a:t>
            </a:r>
            <a:endParaRPr lang="en-US" dirty="0"/>
          </a:p>
          <a:p>
            <a:pPr lvl="1"/>
            <a:r>
              <a:rPr lang="en-SG" dirty="0"/>
              <a:t>Leading eigenvector</a:t>
            </a:r>
          </a:p>
          <a:p>
            <a:pPr lvl="1"/>
            <a:r>
              <a:rPr lang="en-SG" dirty="0"/>
              <a:t>greedy optimization </a:t>
            </a:r>
            <a:endParaRPr lang="en-US" dirty="0"/>
          </a:p>
          <a:p>
            <a:endParaRPr lang="en-US" dirty="0"/>
          </a:p>
          <a:p>
            <a:endParaRPr lang="en-US" dirty="0"/>
          </a:p>
        </p:txBody>
      </p:sp>
      <p:sp>
        <p:nvSpPr>
          <p:cNvPr id="4" name="Title 1">
            <a:extLst>
              <a:ext uri="{FF2B5EF4-FFF2-40B4-BE49-F238E27FC236}">
                <a16:creationId xmlns:a16="http://schemas.microsoft.com/office/drawing/2014/main" id="{1B5D3CD6-51E4-4105-95BD-3699D377ABEB}"/>
              </a:ext>
            </a:extLst>
          </p:cNvPr>
          <p:cNvSpPr>
            <a:spLocks noGrp="1"/>
          </p:cNvSpPr>
          <p:nvPr>
            <p:ph type="title"/>
          </p:nvPr>
        </p:nvSpPr>
        <p:spPr>
          <a:xfrm>
            <a:off x="838200" y="135065"/>
            <a:ext cx="10515600" cy="984738"/>
          </a:xfrm>
        </p:spPr>
        <p:txBody>
          <a:bodyPr/>
          <a:lstStyle/>
          <a:p>
            <a:r>
              <a:rPr lang="en-US" b="1" dirty="0">
                <a:solidFill>
                  <a:srgbClr val="0070C0"/>
                </a:solidFill>
              </a:rPr>
              <a:t>Asian Countries: Community Detection</a:t>
            </a:r>
            <a:endParaRPr lang="en-SG" b="1" dirty="0">
              <a:solidFill>
                <a:srgbClr val="0070C0"/>
              </a:solidFill>
            </a:endParaRPr>
          </a:p>
        </p:txBody>
      </p:sp>
      <p:cxnSp>
        <p:nvCxnSpPr>
          <p:cNvPr id="5" name="Straight Connector 4">
            <a:extLst>
              <a:ext uri="{FF2B5EF4-FFF2-40B4-BE49-F238E27FC236}">
                <a16:creationId xmlns:a16="http://schemas.microsoft.com/office/drawing/2014/main" id="{2AB20DB0-955A-45CA-910D-9A7D322E8D45}"/>
              </a:ext>
            </a:extLst>
          </p:cNvPr>
          <p:cNvCxnSpPr/>
          <p:nvPr/>
        </p:nvCxnSpPr>
        <p:spPr>
          <a:xfrm>
            <a:off x="943708" y="1041009"/>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A35317-3E76-49AF-A2CB-03CB9E0E2D31}"/>
              </a:ext>
            </a:extLst>
          </p:cNvPr>
          <p:cNvCxnSpPr/>
          <p:nvPr/>
        </p:nvCxnSpPr>
        <p:spPr>
          <a:xfrm>
            <a:off x="890954" y="6261798"/>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图片 16" descr="C:\Users\ADMINI~1\AppData\Local\Temp\SNAGHTMLa38bdd.PNG">
            <a:extLst>
              <a:ext uri="{FF2B5EF4-FFF2-40B4-BE49-F238E27FC236}">
                <a16:creationId xmlns:a16="http://schemas.microsoft.com/office/drawing/2014/main" id="{A10A0BA2-566E-42BE-AAC0-0D889A778B4D}"/>
              </a:ext>
            </a:extLst>
          </p:cNvPr>
          <p:cNvPicPr/>
          <p:nvPr/>
        </p:nvPicPr>
        <p:blipFill>
          <a:blip r:embed="rId3"/>
          <a:srcRect/>
          <a:stretch>
            <a:fillRect/>
          </a:stretch>
        </p:blipFill>
        <p:spPr bwMode="auto">
          <a:xfrm>
            <a:off x="3801292" y="3629603"/>
            <a:ext cx="5852160" cy="204303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F01A9F16-9081-4D7B-9E26-A57F6F0AC086}"/>
              </a:ext>
            </a:extLst>
          </p:cNvPr>
          <p:cNvSpPr>
            <a:spLocks noGrp="1"/>
          </p:cNvSpPr>
          <p:nvPr>
            <p:ph type="ftr" sz="quarter" idx="11"/>
          </p:nvPr>
        </p:nvSpPr>
        <p:spPr/>
        <p:txBody>
          <a:bodyPr/>
          <a:lstStyle/>
          <a:p>
            <a:r>
              <a:rPr lang="en-US"/>
              <a:t>Team Members: Max, Bharat, Khine, Chee, XG, JL</a:t>
            </a:r>
          </a:p>
        </p:txBody>
      </p:sp>
      <p:sp>
        <p:nvSpPr>
          <p:cNvPr id="8" name="Slide Number Placeholder 7">
            <a:extLst>
              <a:ext uri="{FF2B5EF4-FFF2-40B4-BE49-F238E27FC236}">
                <a16:creationId xmlns:a16="http://schemas.microsoft.com/office/drawing/2014/main" id="{57959913-3368-4212-B00C-ED436349D495}"/>
              </a:ext>
            </a:extLst>
          </p:cNvPr>
          <p:cNvSpPr>
            <a:spLocks noGrp="1"/>
          </p:cNvSpPr>
          <p:nvPr>
            <p:ph type="sldNum" sz="quarter" idx="12"/>
          </p:nvPr>
        </p:nvSpPr>
        <p:spPr/>
        <p:txBody>
          <a:bodyPr/>
          <a:lstStyle/>
          <a:p>
            <a:fld id="{8922393B-9AAB-44BE-8342-9A409E619FC2}" type="slidenum">
              <a:rPr lang="en-US" smtClean="0"/>
              <a:t>4</a:t>
            </a:fld>
            <a:endParaRPr lang="en-US"/>
          </a:p>
        </p:txBody>
      </p:sp>
      <p:sp>
        <p:nvSpPr>
          <p:cNvPr id="9" name="Date Placeholder 8">
            <a:extLst>
              <a:ext uri="{FF2B5EF4-FFF2-40B4-BE49-F238E27FC236}">
                <a16:creationId xmlns:a16="http://schemas.microsoft.com/office/drawing/2014/main" id="{91C0A043-4B2B-42CA-9EA9-EA845539E131}"/>
              </a:ext>
            </a:extLst>
          </p:cNvPr>
          <p:cNvSpPr>
            <a:spLocks noGrp="1"/>
          </p:cNvSpPr>
          <p:nvPr>
            <p:ph type="dt" sz="half" idx="10"/>
          </p:nvPr>
        </p:nvSpPr>
        <p:spPr/>
        <p:txBody>
          <a:bodyPr/>
          <a:lstStyle/>
          <a:p>
            <a:r>
              <a:rPr lang="en-US"/>
              <a:t>3 Nov 2018</a:t>
            </a:r>
          </a:p>
        </p:txBody>
      </p:sp>
    </p:spTree>
    <p:extLst>
      <p:ext uri="{BB962C8B-B14F-4D97-AF65-F5344CB8AC3E}">
        <p14:creationId xmlns:p14="http://schemas.microsoft.com/office/powerpoint/2010/main" val="38475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5D3CD6-51E4-4105-95BD-3699D377ABEB}"/>
              </a:ext>
            </a:extLst>
          </p:cNvPr>
          <p:cNvSpPr>
            <a:spLocks noGrp="1"/>
          </p:cNvSpPr>
          <p:nvPr>
            <p:ph type="title"/>
          </p:nvPr>
        </p:nvSpPr>
        <p:spPr>
          <a:xfrm>
            <a:off x="838200" y="135065"/>
            <a:ext cx="10515600" cy="984738"/>
          </a:xfrm>
        </p:spPr>
        <p:txBody>
          <a:bodyPr/>
          <a:lstStyle/>
          <a:p>
            <a:r>
              <a:rPr lang="en-US" b="1" dirty="0">
                <a:solidFill>
                  <a:srgbClr val="0070C0"/>
                </a:solidFill>
              </a:rPr>
              <a:t>Asian Countries: Algorithm Evaluation</a:t>
            </a:r>
            <a:endParaRPr lang="en-SG" b="1" dirty="0">
              <a:solidFill>
                <a:srgbClr val="0070C0"/>
              </a:solidFill>
            </a:endParaRPr>
          </a:p>
        </p:txBody>
      </p:sp>
      <p:cxnSp>
        <p:nvCxnSpPr>
          <p:cNvPr id="5" name="Straight Connector 4">
            <a:extLst>
              <a:ext uri="{FF2B5EF4-FFF2-40B4-BE49-F238E27FC236}">
                <a16:creationId xmlns:a16="http://schemas.microsoft.com/office/drawing/2014/main" id="{2AB20DB0-955A-45CA-910D-9A7D322E8D45}"/>
              </a:ext>
            </a:extLst>
          </p:cNvPr>
          <p:cNvCxnSpPr/>
          <p:nvPr/>
        </p:nvCxnSpPr>
        <p:spPr>
          <a:xfrm>
            <a:off x="943708" y="1041009"/>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A35317-3E76-49AF-A2CB-03CB9E0E2D31}"/>
              </a:ext>
            </a:extLst>
          </p:cNvPr>
          <p:cNvCxnSpPr/>
          <p:nvPr/>
        </p:nvCxnSpPr>
        <p:spPr>
          <a:xfrm>
            <a:off x="890954" y="6261798"/>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图片 1">
            <a:extLst>
              <a:ext uri="{FF2B5EF4-FFF2-40B4-BE49-F238E27FC236}">
                <a16:creationId xmlns:a16="http://schemas.microsoft.com/office/drawing/2014/main" id="{F364907E-27B8-415E-A859-2215C3CBBC1B}"/>
              </a:ext>
            </a:extLst>
          </p:cNvPr>
          <p:cNvPicPr/>
          <p:nvPr/>
        </p:nvPicPr>
        <p:blipFill>
          <a:blip r:embed="rId3"/>
          <a:srcRect/>
          <a:stretch>
            <a:fillRect/>
          </a:stretch>
        </p:blipFill>
        <p:spPr bwMode="auto">
          <a:xfrm>
            <a:off x="1358900" y="4436900"/>
            <a:ext cx="2222500" cy="1064895"/>
          </a:xfrm>
          <a:prstGeom prst="rect">
            <a:avLst/>
          </a:prstGeom>
          <a:noFill/>
          <a:ln w="9525">
            <a:noFill/>
            <a:miter lim="800000"/>
            <a:headEnd/>
            <a:tailEnd/>
          </a:ln>
        </p:spPr>
      </p:pic>
      <p:pic>
        <p:nvPicPr>
          <p:cNvPr id="9" name="图片 19" descr="C:\Users\ADMINI~1\AppData\Local\Temp\SNAGHTMLa73bda.PNG">
            <a:extLst>
              <a:ext uri="{FF2B5EF4-FFF2-40B4-BE49-F238E27FC236}">
                <a16:creationId xmlns:a16="http://schemas.microsoft.com/office/drawing/2014/main" id="{376A3A01-924F-4AAC-93D1-1803A54D1644}"/>
              </a:ext>
            </a:extLst>
          </p:cNvPr>
          <p:cNvPicPr/>
          <p:nvPr/>
        </p:nvPicPr>
        <p:blipFill>
          <a:blip r:embed="rId4"/>
          <a:srcRect/>
          <a:stretch>
            <a:fillRect/>
          </a:stretch>
        </p:blipFill>
        <p:spPr bwMode="auto">
          <a:xfrm>
            <a:off x="668886" y="1301587"/>
            <a:ext cx="6467789" cy="2598477"/>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47F2365A-78A3-40FF-A293-54F69412AC08}"/>
              </a:ext>
            </a:extLst>
          </p:cNvPr>
          <p:cNvSpPr>
            <a:spLocks noGrp="1"/>
          </p:cNvSpPr>
          <p:nvPr>
            <p:ph type="ftr" sz="quarter" idx="11"/>
          </p:nvPr>
        </p:nvSpPr>
        <p:spPr/>
        <p:txBody>
          <a:bodyPr/>
          <a:lstStyle/>
          <a:p>
            <a:r>
              <a:rPr lang="en-US"/>
              <a:t>Team Members: Max, Bharat, Khine, Chee, XG, JL</a:t>
            </a:r>
          </a:p>
        </p:txBody>
      </p:sp>
      <p:sp>
        <p:nvSpPr>
          <p:cNvPr id="3" name="Slide Number Placeholder 2">
            <a:extLst>
              <a:ext uri="{FF2B5EF4-FFF2-40B4-BE49-F238E27FC236}">
                <a16:creationId xmlns:a16="http://schemas.microsoft.com/office/drawing/2014/main" id="{2F923384-C543-4C1C-9C60-B064B82BC2C0}"/>
              </a:ext>
            </a:extLst>
          </p:cNvPr>
          <p:cNvSpPr>
            <a:spLocks noGrp="1"/>
          </p:cNvSpPr>
          <p:nvPr>
            <p:ph type="sldNum" sz="quarter" idx="12"/>
          </p:nvPr>
        </p:nvSpPr>
        <p:spPr/>
        <p:txBody>
          <a:bodyPr/>
          <a:lstStyle/>
          <a:p>
            <a:fld id="{8922393B-9AAB-44BE-8342-9A409E619FC2}" type="slidenum">
              <a:rPr lang="en-US" smtClean="0"/>
              <a:t>5</a:t>
            </a:fld>
            <a:endParaRPr lang="en-US"/>
          </a:p>
        </p:txBody>
      </p:sp>
      <p:sp>
        <p:nvSpPr>
          <p:cNvPr id="7" name="Date Placeholder 6">
            <a:extLst>
              <a:ext uri="{FF2B5EF4-FFF2-40B4-BE49-F238E27FC236}">
                <a16:creationId xmlns:a16="http://schemas.microsoft.com/office/drawing/2014/main" id="{527ED178-23E5-4CA5-9176-F02D974BC9E7}"/>
              </a:ext>
            </a:extLst>
          </p:cNvPr>
          <p:cNvSpPr>
            <a:spLocks noGrp="1"/>
          </p:cNvSpPr>
          <p:nvPr>
            <p:ph type="dt" sz="half" idx="10"/>
          </p:nvPr>
        </p:nvSpPr>
        <p:spPr/>
        <p:txBody>
          <a:bodyPr/>
          <a:lstStyle/>
          <a:p>
            <a:r>
              <a:rPr lang="en-US"/>
              <a:t>3 Nov 2018</a:t>
            </a:r>
          </a:p>
        </p:txBody>
      </p:sp>
      <p:pic>
        <p:nvPicPr>
          <p:cNvPr id="10" name="图片 1">
            <a:extLst>
              <a:ext uri="{FF2B5EF4-FFF2-40B4-BE49-F238E27FC236}">
                <a16:creationId xmlns:a16="http://schemas.microsoft.com/office/drawing/2014/main" id="{4F18E5C7-9494-48E7-92FF-44D6A864F165}"/>
              </a:ext>
            </a:extLst>
          </p:cNvPr>
          <p:cNvPicPr/>
          <p:nvPr/>
        </p:nvPicPr>
        <p:blipFill>
          <a:blip r:embed="rId5"/>
          <a:srcRect/>
          <a:stretch>
            <a:fillRect/>
          </a:stretch>
        </p:blipFill>
        <p:spPr bwMode="auto">
          <a:xfrm>
            <a:off x="7617320" y="2385083"/>
            <a:ext cx="3683726" cy="984738"/>
          </a:xfrm>
          <a:prstGeom prst="rect">
            <a:avLst/>
          </a:prstGeom>
          <a:noFill/>
          <a:ln w="9525">
            <a:noFill/>
            <a:miter lim="800000"/>
            <a:headEnd/>
            <a:tailEnd/>
          </a:ln>
        </p:spPr>
      </p:pic>
      <p:pic>
        <p:nvPicPr>
          <p:cNvPr id="11" name="图片 2">
            <a:extLst>
              <a:ext uri="{FF2B5EF4-FFF2-40B4-BE49-F238E27FC236}">
                <a16:creationId xmlns:a16="http://schemas.microsoft.com/office/drawing/2014/main" id="{4336FA5C-6FBE-4E40-9342-7CAAC43D15BC}"/>
              </a:ext>
            </a:extLst>
          </p:cNvPr>
          <p:cNvPicPr/>
          <p:nvPr/>
        </p:nvPicPr>
        <p:blipFill>
          <a:blip r:embed="rId6"/>
          <a:srcRect/>
          <a:stretch>
            <a:fillRect/>
          </a:stretch>
        </p:blipFill>
        <p:spPr bwMode="auto">
          <a:xfrm>
            <a:off x="4728754" y="3980548"/>
            <a:ext cx="6656433" cy="2099466"/>
          </a:xfrm>
          <a:prstGeom prst="rect">
            <a:avLst/>
          </a:prstGeom>
          <a:noFill/>
          <a:ln w="9525">
            <a:noFill/>
            <a:miter lim="800000"/>
            <a:headEnd/>
            <a:tailEnd/>
          </a:ln>
        </p:spPr>
      </p:pic>
    </p:spTree>
    <p:extLst>
      <p:ext uri="{BB962C8B-B14F-4D97-AF65-F5344CB8AC3E}">
        <p14:creationId xmlns:p14="http://schemas.microsoft.com/office/powerpoint/2010/main" val="164265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5D3CD6-51E4-4105-95BD-3699D377ABEB}"/>
              </a:ext>
            </a:extLst>
          </p:cNvPr>
          <p:cNvSpPr>
            <a:spLocks noGrp="1"/>
          </p:cNvSpPr>
          <p:nvPr>
            <p:ph type="title"/>
          </p:nvPr>
        </p:nvSpPr>
        <p:spPr>
          <a:xfrm>
            <a:off x="838200" y="135065"/>
            <a:ext cx="10515600" cy="984738"/>
          </a:xfrm>
        </p:spPr>
        <p:txBody>
          <a:bodyPr/>
          <a:lstStyle/>
          <a:p>
            <a:r>
              <a:rPr lang="en-US" b="1" dirty="0">
                <a:solidFill>
                  <a:srgbClr val="0070C0"/>
                </a:solidFill>
              </a:rPr>
              <a:t>Japan Domestic Airports : Intro</a:t>
            </a:r>
            <a:endParaRPr lang="en-SG" b="1" dirty="0">
              <a:solidFill>
                <a:srgbClr val="0070C0"/>
              </a:solidFill>
            </a:endParaRPr>
          </a:p>
        </p:txBody>
      </p:sp>
      <p:cxnSp>
        <p:nvCxnSpPr>
          <p:cNvPr id="5" name="Straight Connector 4">
            <a:extLst>
              <a:ext uri="{FF2B5EF4-FFF2-40B4-BE49-F238E27FC236}">
                <a16:creationId xmlns:a16="http://schemas.microsoft.com/office/drawing/2014/main" id="{2AB20DB0-955A-45CA-910D-9A7D322E8D45}"/>
              </a:ext>
            </a:extLst>
          </p:cNvPr>
          <p:cNvCxnSpPr/>
          <p:nvPr/>
        </p:nvCxnSpPr>
        <p:spPr>
          <a:xfrm>
            <a:off x="943708" y="1041009"/>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A35317-3E76-49AF-A2CB-03CB9E0E2D31}"/>
              </a:ext>
            </a:extLst>
          </p:cNvPr>
          <p:cNvCxnSpPr/>
          <p:nvPr/>
        </p:nvCxnSpPr>
        <p:spPr>
          <a:xfrm>
            <a:off x="890954" y="6261798"/>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Picture 7" descr="https://upload.wikimedia.org/wikipedia/commons/c/c1/Regions_and_Prefectures_Japan.png">
            <a:extLst>
              <a:ext uri="{FF2B5EF4-FFF2-40B4-BE49-F238E27FC236}">
                <a16:creationId xmlns:a16="http://schemas.microsoft.com/office/drawing/2014/main" id="{C54B47D2-5BBF-4495-BB37-E3B1395B9D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8135" y="1119803"/>
            <a:ext cx="6961237" cy="4977558"/>
          </a:xfrm>
          <a:prstGeom prst="rect">
            <a:avLst/>
          </a:prstGeom>
          <a:noFill/>
          <a:ln>
            <a:noFill/>
          </a:ln>
        </p:spPr>
      </p:pic>
      <p:sp>
        <p:nvSpPr>
          <p:cNvPr id="2" name="Footer Placeholder 1">
            <a:extLst>
              <a:ext uri="{FF2B5EF4-FFF2-40B4-BE49-F238E27FC236}">
                <a16:creationId xmlns:a16="http://schemas.microsoft.com/office/drawing/2014/main" id="{3133F15A-9DAB-42C9-8C07-9CD600537D71}"/>
              </a:ext>
            </a:extLst>
          </p:cNvPr>
          <p:cNvSpPr>
            <a:spLocks noGrp="1"/>
          </p:cNvSpPr>
          <p:nvPr>
            <p:ph type="ftr" sz="quarter" idx="11"/>
          </p:nvPr>
        </p:nvSpPr>
        <p:spPr/>
        <p:txBody>
          <a:bodyPr/>
          <a:lstStyle/>
          <a:p>
            <a:r>
              <a:rPr lang="en-US"/>
              <a:t>Team Members: Max, Bharat, Khine, Chee, XG, JL</a:t>
            </a:r>
          </a:p>
        </p:txBody>
      </p:sp>
      <p:sp>
        <p:nvSpPr>
          <p:cNvPr id="3" name="Slide Number Placeholder 2">
            <a:extLst>
              <a:ext uri="{FF2B5EF4-FFF2-40B4-BE49-F238E27FC236}">
                <a16:creationId xmlns:a16="http://schemas.microsoft.com/office/drawing/2014/main" id="{956B2099-053C-45F3-843C-CE450227EA90}"/>
              </a:ext>
            </a:extLst>
          </p:cNvPr>
          <p:cNvSpPr>
            <a:spLocks noGrp="1"/>
          </p:cNvSpPr>
          <p:nvPr>
            <p:ph type="sldNum" sz="quarter" idx="12"/>
          </p:nvPr>
        </p:nvSpPr>
        <p:spPr/>
        <p:txBody>
          <a:bodyPr/>
          <a:lstStyle/>
          <a:p>
            <a:fld id="{8922393B-9AAB-44BE-8342-9A409E619FC2}" type="slidenum">
              <a:rPr lang="en-US" smtClean="0"/>
              <a:t>6</a:t>
            </a:fld>
            <a:endParaRPr lang="en-US"/>
          </a:p>
        </p:txBody>
      </p:sp>
      <p:sp>
        <p:nvSpPr>
          <p:cNvPr id="7" name="Date Placeholder 6">
            <a:extLst>
              <a:ext uri="{FF2B5EF4-FFF2-40B4-BE49-F238E27FC236}">
                <a16:creationId xmlns:a16="http://schemas.microsoft.com/office/drawing/2014/main" id="{26EE7AAC-E509-43CA-9E79-A9A0D7087151}"/>
              </a:ext>
            </a:extLst>
          </p:cNvPr>
          <p:cNvSpPr>
            <a:spLocks noGrp="1"/>
          </p:cNvSpPr>
          <p:nvPr>
            <p:ph type="dt" sz="half" idx="10"/>
          </p:nvPr>
        </p:nvSpPr>
        <p:spPr/>
        <p:txBody>
          <a:bodyPr/>
          <a:lstStyle/>
          <a:p>
            <a:r>
              <a:rPr lang="en-US"/>
              <a:t>3 Nov 2018</a:t>
            </a:r>
          </a:p>
        </p:txBody>
      </p:sp>
    </p:spTree>
    <p:extLst>
      <p:ext uri="{BB962C8B-B14F-4D97-AF65-F5344CB8AC3E}">
        <p14:creationId xmlns:p14="http://schemas.microsoft.com/office/powerpoint/2010/main" val="182240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5D3CD6-51E4-4105-95BD-3699D377ABEB}"/>
              </a:ext>
            </a:extLst>
          </p:cNvPr>
          <p:cNvSpPr>
            <a:spLocks noGrp="1"/>
          </p:cNvSpPr>
          <p:nvPr>
            <p:ph type="title"/>
          </p:nvPr>
        </p:nvSpPr>
        <p:spPr>
          <a:xfrm>
            <a:off x="838200" y="135065"/>
            <a:ext cx="10515600" cy="984738"/>
          </a:xfrm>
        </p:spPr>
        <p:txBody>
          <a:bodyPr>
            <a:normAutofit fontScale="90000"/>
          </a:bodyPr>
          <a:lstStyle/>
          <a:p>
            <a:r>
              <a:rPr lang="en-US" b="1" dirty="0">
                <a:solidFill>
                  <a:srgbClr val="0070C0"/>
                </a:solidFill>
              </a:rPr>
              <a:t>Japan Domestic Airports : Community Detection</a:t>
            </a:r>
            <a:endParaRPr lang="en-SG" b="1" dirty="0">
              <a:solidFill>
                <a:srgbClr val="0070C0"/>
              </a:solidFill>
            </a:endParaRPr>
          </a:p>
        </p:txBody>
      </p:sp>
      <p:cxnSp>
        <p:nvCxnSpPr>
          <p:cNvPr id="5" name="Straight Connector 4">
            <a:extLst>
              <a:ext uri="{FF2B5EF4-FFF2-40B4-BE49-F238E27FC236}">
                <a16:creationId xmlns:a16="http://schemas.microsoft.com/office/drawing/2014/main" id="{2AB20DB0-955A-45CA-910D-9A7D322E8D45}"/>
              </a:ext>
            </a:extLst>
          </p:cNvPr>
          <p:cNvCxnSpPr/>
          <p:nvPr/>
        </p:nvCxnSpPr>
        <p:spPr>
          <a:xfrm>
            <a:off x="943708" y="1041009"/>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A35317-3E76-49AF-A2CB-03CB9E0E2D31}"/>
              </a:ext>
            </a:extLst>
          </p:cNvPr>
          <p:cNvCxnSpPr/>
          <p:nvPr/>
        </p:nvCxnSpPr>
        <p:spPr>
          <a:xfrm>
            <a:off x="890954" y="6261798"/>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3A1B4F1-221C-4ED1-9E41-3002FC4EEFFB}"/>
              </a:ext>
            </a:extLst>
          </p:cNvPr>
          <p:cNvPicPr/>
          <p:nvPr/>
        </p:nvPicPr>
        <p:blipFill rotWithShape="1">
          <a:blip r:embed="rId3">
            <a:extLst>
              <a:ext uri="{BEBA8EAE-BF5A-486C-A8C5-ECC9F3942E4B}">
                <a14:imgProps xmlns:a14="http://schemas.microsoft.com/office/drawing/2010/main">
                  <a14:imgLayer r:embed="rId4">
                    <a14:imgEffect>
                      <a14:backgroundRemoval t="10000" b="91429" l="7500" r="93452">
                        <a14:foregroundMark x1="16905" y1="32619" x2="45595" y2="19881"/>
                        <a14:foregroundMark x1="45714" y1="19286" x2="55714" y2="10714"/>
                        <a14:foregroundMark x1="76667" y1="12143" x2="55238" y2="10833"/>
                        <a14:foregroundMark x1="77262" y1="12262" x2="91429" y2="42619"/>
                        <a14:foregroundMark x1="92024" y1="42024" x2="92381" y2="51548"/>
                        <a14:foregroundMark x1="90119" y1="54643" x2="82619" y2="83810"/>
                        <a14:foregroundMark x1="90238" y1="55000" x2="92500" y2="50238"/>
                        <a14:foregroundMark x1="82500" y1="84762" x2="79286" y2="84762"/>
                        <a14:foregroundMark x1="79762" y1="85595" x2="40476" y2="87024"/>
                        <a14:foregroundMark x1="40476" y1="87024" x2="18095" y2="74286"/>
                        <a14:foregroundMark x1="17857" y1="72619" x2="13810" y2="43810"/>
                        <a14:foregroundMark x1="13571" y1="43571" x2="17381" y2="32262"/>
                        <a14:foregroundMark x1="33810" y1="84643" x2="65357" y2="86429"/>
                        <a14:foregroundMark x1="34881" y1="81667" x2="63095" y2="84405"/>
                      </a14:backgroundRemoval>
                    </a14:imgEffect>
                  </a14:imgLayer>
                </a14:imgProps>
              </a:ext>
            </a:extLst>
          </a:blip>
          <a:srcRect l="1844" t="8607" r="1639" b="14754"/>
          <a:stretch/>
        </p:blipFill>
        <p:spPr bwMode="auto">
          <a:xfrm>
            <a:off x="572655" y="1716962"/>
            <a:ext cx="3297644" cy="3113342"/>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B193918E-B887-4B64-B657-33EA222FF33A}"/>
              </a:ext>
            </a:extLst>
          </p:cNvPr>
          <p:cNvSpPr txBox="1"/>
          <p:nvPr/>
        </p:nvSpPr>
        <p:spPr>
          <a:xfrm>
            <a:off x="773546" y="1253122"/>
            <a:ext cx="2807854" cy="307777"/>
          </a:xfrm>
          <a:prstGeom prst="rect">
            <a:avLst/>
          </a:prstGeom>
          <a:noFill/>
        </p:spPr>
        <p:txBody>
          <a:bodyPr wrap="square" rtlCol="0">
            <a:spAutoFit/>
          </a:bodyPr>
          <a:lstStyle/>
          <a:p>
            <a:r>
              <a:rPr lang="en-SG" sz="1400" b="1" dirty="0" err="1"/>
              <a:t>Walktrap</a:t>
            </a:r>
            <a:r>
              <a:rPr lang="en-SG" sz="1400" b="1" dirty="0"/>
              <a:t> Plot by 5 busiest airport</a:t>
            </a:r>
            <a:endParaRPr lang="en-US" sz="1400" b="1" dirty="0"/>
          </a:p>
        </p:txBody>
      </p:sp>
      <p:pic>
        <p:nvPicPr>
          <p:cNvPr id="13" name="Picture 12">
            <a:extLst>
              <a:ext uri="{FF2B5EF4-FFF2-40B4-BE49-F238E27FC236}">
                <a16:creationId xmlns:a16="http://schemas.microsoft.com/office/drawing/2014/main" id="{0E9403F9-1E42-43AA-92AA-764849110ED4}"/>
              </a:ext>
            </a:extLst>
          </p:cNvPr>
          <p:cNvPicPr/>
          <p:nvPr/>
        </p:nvPicPr>
        <p:blipFill rotWithShape="1">
          <a:blip r:embed="rId5"/>
          <a:srcRect l="11819" t="11199" r="5444" b="14774"/>
          <a:stretch/>
        </p:blipFill>
        <p:spPr bwMode="auto">
          <a:xfrm>
            <a:off x="3842327" y="3369711"/>
            <a:ext cx="3670311" cy="2783466"/>
          </a:xfrm>
          <a:prstGeom prst="rect">
            <a:avLst/>
          </a:prstGeom>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9D48BCF7-DEAE-438D-8DB3-E25EDE404362}"/>
              </a:ext>
            </a:extLst>
          </p:cNvPr>
          <p:cNvSpPr txBox="1"/>
          <p:nvPr/>
        </p:nvSpPr>
        <p:spPr>
          <a:xfrm>
            <a:off x="4038600" y="2938324"/>
            <a:ext cx="3420680" cy="307777"/>
          </a:xfrm>
          <a:prstGeom prst="rect">
            <a:avLst/>
          </a:prstGeom>
          <a:noFill/>
        </p:spPr>
        <p:txBody>
          <a:bodyPr wrap="none" rtlCol="0">
            <a:spAutoFit/>
          </a:bodyPr>
          <a:lstStyle/>
          <a:p>
            <a:r>
              <a:rPr lang="en-SG" sz="1400" b="1" dirty="0"/>
              <a:t>Leading Eigenvalue Plot by 5 busiest airport</a:t>
            </a:r>
            <a:endParaRPr lang="en-US" sz="1400" dirty="0"/>
          </a:p>
        </p:txBody>
      </p:sp>
      <p:pic>
        <p:nvPicPr>
          <p:cNvPr id="15" name="Picture 14">
            <a:extLst>
              <a:ext uri="{FF2B5EF4-FFF2-40B4-BE49-F238E27FC236}">
                <a16:creationId xmlns:a16="http://schemas.microsoft.com/office/drawing/2014/main" id="{28F1A2E1-A0D5-4182-AF56-962BD2AFE3DB}"/>
              </a:ext>
            </a:extLst>
          </p:cNvPr>
          <p:cNvPicPr/>
          <p:nvPr/>
        </p:nvPicPr>
        <p:blipFill rotWithShape="1">
          <a:blip r:embed="rId6"/>
          <a:srcRect l="9063" t="10752" r="5683" b="13211"/>
          <a:stretch/>
        </p:blipFill>
        <p:spPr bwMode="auto">
          <a:xfrm>
            <a:off x="7346892" y="1706887"/>
            <a:ext cx="3670311" cy="3202038"/>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7487E5FC-909C-4849-9C71-33E8C5A75658}"/>
              </a:ext>
            </a:extLst>
          </p:cNvPr>
          <p:cNvSpPr txBox="1"/>
          <p:nvPr/>
        </p:nvSpPr>
        <p:spPr>
          <a:xfrm>
            <a:off x="7724827" y="1409184"/>
            <a:ext cx="3292376" cy="307777"/>
          </a:xfrm>
          <a:prstGeom prst="rect">
            <a:avLst/>
          </a:prstGeom>
          <a:noFill/>
        </p:spPr>
        <p:txBody>
          <a:bodyPr wrap="none" rtlCol="0">
            <a:spAutoFit/>
          </a:bodyPr>
          <a:lstStyle/>
          <a:p>
            <a:r>
              <a:rPr lang="en-SG" sz="1400" b="1" dirty="0"/>
              <a:t>Edge </a:t>
            </a:r>
            <a:r>
              <a:rPr lang="en-SG" sz="1400" b="1" dirty="0" err="1"/>
              <a:t>Betweeness</a:t>
            </a:r>
            <a:r>
              <a:rPr lang="en-SG" sz="1400" b="1" dirty="0"/>
              <a:t> Plot by 5 busiest airport</a:t>
            </a:r>
            <a:endParaRPr lang="en-US" sz="1400" dirty="0"/>
          </a:p>
        </p:txBody>
      </p:sp>
      <p:sp>
        <p:nvSpPr>
          <p:cNvPr id="2" name="Footer Placeholder 1">
            <a:extLst>
              <a:ext uri="{FF2B5EF4-FFF2-40B4-BE49-F238E27FC236}">
                <a16:creationId xmlns:a16="http://schemas.microsoft.com/office/drawing/2014/main" id="{5D4C88D9-23D9-47D9-B60B-846B14A3B829}"/>
              </a:ext>
            </a:extLst>
          </p:cNvPr>
          <p:cNvSpPr>
            <a:spLocks noGrp="1"/>
          </p:cNvSpPr>
          <p:nvPr>
            <p:ph type="ftr" sz="quarter" idx="11"/>
          </p:nvPr>
        </p:nvSpPr>
        <p:spPr/>
        <p:txBody>
          <a:bodyPr/>
          <a:lstStyle/>
          <a:p>
            <a:r>
              <a:rPr lang="en-US"/>
              <a:t>Team Members: Max, Bharat, Khine, Chee, XG, JL</a:t>
            </a:r>
          </a:p>
        </p:txBody>
      </p:sp>
      <p:sp>
        <p:nvSpPr>
          <p:cNvPr id="3" name="Slide Number Placeholder 2">
            <a:extLst>
              <a:ext uri="{FF2B5EF4-FFF2-40B4-BE49-F238E27FC236}">
                <a16:creationId xmlns:a16="http://schemas.microsoft.com/office/drawing/2014/main" id="{1C6191D3-0429-4750-95F8-B5275E5A9CAE}"/>
              </a:ext>
            </a:extLst>
          </p:cNvPr>
          <p:cNvSpPr>
            <a:spLocks noGrp="1"/>
          </p:cNvSpPr>
          <p:nvPr>
            <p:ph type="sldNum" sz="quarter" idx="12"/>
          </p:nvPr>
        </p:nvSpPr>
        <p:spPr/>
        <p:txBody>
          <a:bodyPr/>
          <a:lstStyle/>
          <a:p>
            <a:fld id="{8922393B-9AAB-44BE-8342-9A409E619FC2}" type="slidenum">
              <a:rPr lang="en-US" smtClean="0"/>
              <a:t>7</a:t>
            </a:fld>
            <a:endParaRPr lang="en-US"/>
          </a:p>
        </p:txBody>
      </p:sp>
      <p:sp>
        <p:nvSpPr>
          <p:cNvPr id="7" name="Date Placeholder 6">
            <a:extLst>
              <a:ext uri="{FF2B5EF4-FFF2-40B4-BE49-F238E27FC236}">
                <a16:creationId xmlns:a16="http://schemas.microsoft.com/office/drawing/2014/main" id="{31403774-0CB8-4589-944F-5C7480662481}"/>
              </a:ext>
            </a:extLst>
          </p:cNvPr>
          <p:cNvSpPr>
            <a:spLocks noGrp="1"/>
          </p:cNvSpPr>
          <p:nvPr>
            <p:ph type="dt" sz="half" idx="10"/>
          </p:nvPr>
        </p:nvSpPr>
        <p:spPr/>
        <p:txBody>
          <a:bodyPr/>
          <a:lstStyle/>
          <a:p>
            <a:r>
              <a:rPr lang="en-US"/>
              <a:t>3 Nov 2018</a:t>
            </a:r>
          </a:p>
        </p:txBody>
      </p:sp>
    </p:spTree>
    <p:extLst>
      <p:ext uri="{BB962C8B-B14F-4D97-AF65-F5344CB8AC3E}">
        <p14:creationId xmlns:p14="http://schemas.microsoft.com/office/powerpoint/2010/main" val="37280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5D3CD6-51E4-4105-95BD-3699D377ABEB}"/>
              </a:ext>
            </a:extLst>
          </p:cNvPr>
          <p:cNvSpPr>
            <a:spLocks noGrp="1"/>
          </p:cNvSpPr>
          <p:nvPr>
            <p:ph type="title"/>
          </p:nvPr>
        </p:nvSpPr>
        <p:spPr>
          <a:xfrm>
            <a:off x="838200" y="135065"/>
            <a:ext cx="10515600" cy="984738"/>
          </a:xfrm>
        </p:spPr>
        <p:txBody>
          <a:bodyPr>
            <a:normAutofit fontScale="90000"/>
          </a:bodyPr>
          <a:lstStyle/>
          <a:p>
            <a:r>
              <a:rPr lang="en-US" b="1" dirty="0">
                <a:solidFill>
                  <a:srgbClr val="0070C0"/>
                </a:solidFill>
              </a:rPr>
              <a:t>Japan Domestic Airports : Community Detection</a:t>
            </a:r>
            <a:endParaRPr lang="en-SG" b="1" dirty="0">
              <a:solidFill>
                <a:srgbClr val="0070C0"/>
              </a:solidFill>
            </a:endParaRPr>
          </a:p>
        </p:txBody>
      </p:sp>
      <p:cxnSp>
        <p:nvCxnSpPr>
          <p:cNvPr id="5" name="Straight Connector 4">
            <a:extLst>
              <a:ext uri="{FF2B5EF4-FFF2-40B4-BE49-F238E27FC236}">
                <a16:creationId xmlns:a16="http://schemas.microsoft.com/office/drawing/2014/main" id="{2AB20DB0-955A-45CA-910D-9A7D322E8D45}"/>
              </a:ext>
            </a:extLst>
          </p:cNvPr>
          <p:cNvCxnSpPr/>
          <p:nvPr/>
        </p:nvCxnSpPr>
        <p:spPr>
          <a:xfrm>
            <a:off x="943708" y="1041009"/>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A35317-3E76-49AF-A2CB-03CB9E0E2D31}"/>
              </a:ext>
            </a:extLst>
          </p:cNvPr>
          <p:cNvCxnSpPr/>
          <p:nvPr/>
        </p:nvCxnSpPr>
        <p:spPr>
          <a:xfrm>
            <a:off x="890954" y="6261798"/>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93918E-B887-4B64-B657-33EA222FF33A}"/>
              </a:ext>
            </a:extLst>
          </p:cNvPr>
          <p:cNvSpPr txBox="1"/>
          <p:nvPr/>
        </p:nvSpPr>
        <p:spPr>
          <a:xfrm>
            <a:off x="1516873" y="2739408"/>
            <a:ext cx="1713345" cy="307777"/>
          </a:xfrm>
          <a:prstGeom prst="rect">
            <a:avLst/>
          </a:prstGeom>
          <a:noFill/>
        </p:spPr>
        <p:txBody>
          <a:bodyPr wrap="square" rtlCol="0">
            <a:spAutoFit/>
          </a:bodyPr>
          <a:lstStyle/>
          <a:p>
            <a:r>
              <a:rPr lang="en-SG" sz="1400" b="1"/>
              <a:t>Walktrap (Directed)</a:t>
            </a:r>
            <a:endParaRPr lang="en-US" sz="1400" b="1" dirty="0"/>
          </a:p>
        </p:txBody>
      </p:sp>
      <p:sp>
        <p:nvSpPr>
          <p:cNvPr id="14" name="TextBox 13">
            <a:extLst>
              <a:ext uri="{FF2B5EF4-FFF2-40B4-BE49-F238E27FC236}">
                <a16:creationId xmlns:a16="http://schemas.microsoft.com/office/drawing/2014/main" id="{9D48BCF7-DEAE-438D-8DB3-E25EDE404362}"/>
              </a:ext>
            </a:extLst>
          </p:cNvPr>
          <p:cNvSpPr txBox="1"/>
          <p:nvPr/>
        </p:nvSpPr>
        <p:spPr>
          <a:xfrm>
            <a:off x="4644585" y="1457805"/>
            <a:ext cx="2463303" cy="307777"/>
          </a:xfrm>
          <a:prstGeom prst="rect">
            <a:avLst/>
          </a:prstGeom>
          <a:noFill/>
        </p:spPr>
        <p:txBody>
          <a:bodyPr wrap="none" rtlCol="0">
            <a:spAutoFit/>
          </a:bodyPr>
          <a:lstStyle/>
          <a:p>
            <a:r>
              <a:rPr lang="en-SG" sz="1400" b="1" dirty="0" err="1"/>
              <a:t>Leading.eigenvector</a:t>
            </a:r>
            <a:r>
              <a:rPr lang="en-SG" sz="1400" b="1" dirty="0"/>
              <a:t> (Directed)</a:t>
            </a:r>
            <a:endParaRPr lang="en-US" sz="1400" b="1" dirty="0"/>
          </a:p>
        </p:txBody>
      </p:sp>
      <p:sp>
        <p:nvSpPr>
          <p:cNvPr id="16" name="TextBox 15">
            <a:extLst>
              <a:ext uri="{FF2B5EF4-FFF2-40B4-BE49-F238E27FC236}">
                <a16:creationId xmlns:a16="http://schemas.microsoft.com/office/drawing/2014/main" id="{7487E5FC-909C-4849-9C71-33E8C5A75658}"/>
              </a:ext>
            </a:extLst>
          </p:cNvPr>
          <p:cNvSpPr txBox="1"/>
          <p:nvPr/>
        </p:nvSpPr>
        <p:spPr>
          <a:xfrm>
            <a:off x="8132120" y="2472687"/>
            <a:ext cx="2916696" cy="307777"/>
          </a:xfrm>
          <a:prstGeom prst="rect">
            <a:avLst/>
          </a:prstGeom>
          <a:noFill/>
        </p:spPr>
        <p:txBody>
          <a:bodyPr wrap="none" rtlCol="0">
            <a:spAutoFit/>
          </a:bodyPr>
          <a:lstStyle/>
          <a:p>
            <a:r>
              <a:rPr lang="en-SG" sz="1400" b="1" dirty="0" err="1"/>
              <a:t>Cluster_Edge_Betweeness</a:t>
            </a:r>
            <a:r>
              <a:rPr lang="en-SG" sz="1400" b="1" dirty="0"/>
              <a:t> (Directed)</a:t>
            </a:r>
            <a:endParaRPr lang="en-US" sz="1400" b="1" dirty="0"/>
          </a:p>
        </p:txBody>
      </p:sp>
      <p:pic>
        <p:nvPicPr>
          <p:cNvPr id="11" name="Picture 10">
            <a:extLst>
              <a:ext uri="{FF2B5EF4-FFF2-40B4-BE49-F238E27FC236}">
                <a16:creationId xmlns:a16="http://schemas.microsoft.com/office/drawing/2014/main" id="{C69A308A-F859-4DC8-AD76-909242883797}"/>
              </a:ext>
            </a:extLst>
          </p:cNvPr>
          <p:cNvPicPr/>
          <p:nvPr/>
        </p:nvPicPr>
        <p:blipFill rotWithShape="1">
          <a:blip r:embed="rId3"/>
          <a:srcRect l="12280" t="9524" r="6266" b="9775"/>
          <a:stretch/>
        </p:blipFill>
        <p:spPr bwMode="auto">
          <a:xfrm>
            <a:off x="838200" y="3139084"/>
            <a:ext cx="3333776" cy="3057988"/>
          </a:xfrm>
          <a:prstGeom prst="rect">
            <a:avLst/>
          </a:prstGeom>
          <a:ln>
            <a:noFill/>
          </a:ln>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1DF5620F-C659-43D5-AF61-D299B617B2D8}"/>
              </a:ext>
            </a:extLst>
          </p:cNvPr>
          <p:cNvPicPr/>
          <p:nvPr/>
        </p:nvPicPr>
        <p:blipFill rotWithShape="1">
          <a:blip r:embed="rId4"/>
          <a:srcRect l="11216" t="9579" r="9346" b="9813"/>
          <a:stretch/>
        </p:blipFill>
        <p:spPr bwMode="auto">
          <a:xfrm>
            <a:off x="4286678" y="1765582"/>
            <a:ext cx="3179118" cy="2925916"/>
          </a:xfrm>
          <a:prstGeom prst="rect">
            <a:avLst/>
          </a:prstGeom>
          <a:ln>
            <a:noFill/>
          </a:ln>
          <a:extLst>
            <a:ext uri="{53640926-AAD7-44D8-BBD7-CCE9431645EC}">
              <a14:shadowObscured xmlns:a14="http://schemas.microsoft.com/office/drawing/2010/main"/>
            </a:ext>
          </a:extLst>
        </p:spPr>
      </p:pic>
      <p:pic>
        <p:nvPicPr>
          <p:cNvPr id="18" name="Picture 17">
            <a:extLst>
              <a:ext uri="{FF2B5EF4-FFF2-40B4-BE49-F238E27FC236}">
                <a16:creationId xmlns:a16="http://schemas.microsoft.com/office/drawing/2014/main" id="{B2D83DC6-1C0B-48D3-A5EB-24AC66D02B07}"/>
              </a:ext>
            </a:extLst>
          </p:cNvPr>
          <p:cNvPicPr/>
          <p:nvPr/>
        </p:nvPicPr>
        <p:blipFill rotWithShape="1">
          <a:blip r:embed="rId5"/>
          <a:srcRect l="11329" t="7625" r="6318" b="6536"/>
          <a:stretch/>
        </p:blipFill>
        <p:spPr bwMode="auto">
          <a:xfrm>
            <a:off x="7580499" y="2824358"/>
            <a:ext cx="3720547" cy="3372714"/>
          </a:xfrm>
          <a:prstGeom prst="rect">
            <a:avLst/>
          </a:prstGeom>
          <a:ln>
            <a:noFill/>
          </a:ln>
          <a:extLst>
            <a:ext uri="{53640926-AAD7-44D8-BBD7-CCE9431645EC}">
              <a14:shadowObscured xmlns:a14="http://schemas.microsoft.com/office/drawing/2010/main"/>
            </a:ext>
          </a:extLst>
        </p:spPr>
      </p:pic>
      <p:sp>
        <p:nvSpPr>
          <p:cNvPr id="2" name="Footer Placeholder 1">
            <a:extLst>
              <a:ext uri="{FF2B5EF4-FFF2-40B4-BE49-F238E27FC236}">
                <a16:creationId xmlns:a16="http://schemas.microsoft.com/office/drawing/2014/main" id="{B34C051A-1A5B-4C60-98D0-BA5E174EA8F2}"/>
              </a:ext>
            </a:extLst>
          </p:cNvPr>
          <p:cNvSpPr>
            <a:spLocks noGrp="1"/>
          </p:cNvSpPr>
          <p:nvPr>
            <p:ph type="ftr" sz="quarter" idx="11"/>
          </p:nvPr>
        </p:nvSpPr>
        <p:spPr/>
        <p:txBody>
          <a:bodyPr/>
          <a:lstStyle/>
          <a:p>
            <a:r>
              <a:rPr lang="en-US"/>
              <a:t>Team Members: Max, Bharat, Khine, Chee, XG, JL</a:t>
            </a:r>
          </a:p>
        </p:txBody>
      </p:sp>
      <p:sp>
        <p:nvSpPr>
          <p:cNvPr id="3" name="Slide Number Placeholder 2">
            <a:extLst>
              <a:ext uri="{FF2B5EF4-FFF2-40B4-BE49-F238E27FC236}">
                <a16:creationId xmlns:a16="http://schemas.microsoft.com/office/drawing/2014/main" id="{9B0976CE-E869-4FCB-A5E4-AACA8DE193B7}"/>
              </a:ext>
            </a:extLst>
          </p:cNvPr>
          <p:cNvSpPr>
            <a:spLocks noGrp="1"/>
          </p:cNvSpPr>
          <p:nvPr>
            <p:ph type="sldNum" sz="quarter" idx="12"/>
          </p:nvPr>
        </p:nvSpPr>
        <p:spPr/>
        <p:txBody>
          <a:bodyPr/>
          <a:lstStyle/>
          <a:p>
            <a:fld id="{8922393B-9AAB-44BE-8342-9A409E619FC2}" type="slidenum">
              <a:rPr lang="en-US" smtClean="0"/>
              <a:t>8</a:t>
            </a:fld>
            <a:endParaRPr lang="en-US"/>
          </a:p>
        </p:txBody>
      </p:sp>
      <p:sp>
        <p:nvSpPr>
          <p:cNvPr id="7" name="Date Placeholder 6">
            <a:extLst>
              <a:ext uri="{FF2B5EF4-FFF2-40B4-BE49-F238E27FC236}">
                <a16:creationId xmlns:a16="http://schemas.microsoft.com/office/drawing/2014/main" id="{2EF08DD3-178F-48B8-8BD5-3D53E48BE329}"/>
              </a:ext>
            </a:extLst>
          </p:cNvPr>
          <p:cNvSpPr>
            <a:spLocks noGrp="1"/>
          </p:cNvSpPr>
          <p:nvPr>
            <p:ph type="dt" sz="half" idx="10"/>
          </p:nvPr>
        </p:nvSpPr>
        <p:spPr/>
        <p:txBody>
          <a:bodyPr/>
          <a:lstStyle/>
          <a:p>
            <a:r>
              <a:rPr lang="en-US"/>
              <a:t>3 Nov 2018</a:t>
            </a:r>
          </a:p>
        </p:txBody>
      </p:sp>
    </p:spTree>
    <p:extLst>
      <p:ext uri="{BB962C8B-B14F-4D97-AF65-F5344CB8AC3E}">
        <p14:creationId xmlns:p14="http://schemas.microsoft.com/office/powerpoint/2010/main" val="147596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5D3CD6-51E4-4105-95BD-3699D377ABEB}"/>
              </a:ext>
            </a:extLst>
          </p:cNvPr>
          <p:cNvSpPr>
            <a:spLocks noGrp="1"/>
          </p:cNvSpPr>
          <p:nvPr>
            <p:ph type="title"/>
          </p:nvPr>
        </p:nvSpPr>
        <p:spPr>
          <a:xfrm>
            <a:off x="838200" y="135065"/>
            <a:ext cx="10515600" cy="984738"/>
          </a:xfrm>
        </p:spPr>
        <p:txBody>
          <a:bodyPr/>
          <a:lstStyle/>
          <a:p>
            <a:r>
              <a:rPr lang="en-US" b="1" dirty="0">
                <a:solidFill>
                  <a:srgbClr val="0070C0"/>
                </a:solidFill>
              </a:rPr>
              <a:t>Japan Domestic Airports : Algorithm Evaluation</a:t>
            </a:r>
            <a:endParaRPr lang="en-SG" b="1" dirty="0">
              <a:solidFill>
                <a:srgbClr val="0070C0"/>
              </a:solidFill>
            </a:endParaRPr>
          </a:p>
        </p:txBody>
      </p:sp>
      <p:cxnSp>
        <p:nvCxnSpPr>
          <p:cNvPr id="5" name="Straight Connector 4">
            <a:extLst>
              <a:ext uri="{FF2B5EF4-FFF2-40B4-BE49-F238E27FC236}">
                <a16:creationId xmlns:a16="http://schemas.microsoft.com/office/drawing/2014/main" id="{2AB20DB0-955A-45CA-910D-9A7D322E8D45}"/>
              </a:ext>
            </a:extLst>
          </p:cNvPr>
          <p:cNvCxnSpPr/>
          <p:nvPr/>
        </p:nvCxnSpPr>
        <p:spPr>
          <a:xfrm>
            <a:off x="943708" y="1041009"/>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A35317-3E76-49AF-A2CB-03CB9E0E2D31}"/>
              </a:ext>
            </a:extLst>
          </p:cNvPr>
          <p:cNvCxnSpPr/>
          <p:nvPr/>
        </p:nvCxnSpPr>
        <p:spPr>
          <a:xfrm>
            <a:off x="890954" y="6261798"/>
            <a:ext cx="10410092" cy="14068"/>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4D6259D9-BC2E-48F9-8BF1-05197308A1E4}"/>
              </a:ext>
            </a:extLst>
          </p:cNvPr>
          <p:cNvGraphicFramePr>
            <a:graphicFrameLocks noGrp="1"/>
          </p:cNvGraphicFramePr>
          <p:nvPr>
            <p:extLst>
              <p:ext uri="{D42A27DB-BD31-4B8C-83A1-F6EECF244321}">
                <p14:modId xmlns:p14="http://schemas.microsoft.com/office/powerpoint/2010/main" val="2151684958"/>
              </p:ext>
            </p:extLst>
          </p:nvPr>
        </p:nvGraphicFramePr>
        <p:xfrm>
          <a:off x="1208173" y="1693218"/>
          <a:ext cx="5358882" cy="1109532"/>
        </p:xfrm>
        <a:graphic>
          <a:graphicData uri="http://schemas.openxmlformats.org/drawingml/2006/table">
            <a:tbl>
              <a:tblPr firstRow="1" firstCol="1" bandRow="1">
                <a:tableStyleId>{5C22544A-7EE6-4342-B048-85BDC9FD1C3A}</a:tableStyleId>
              </a:tblPr>
              <a:tblGrid>
                <a:gridCol w="2679441">
                  <a:extLst>
                    <a:ext uri="{9D8B030D-6E8A-4147-A177-3AD203B41FA5}">
                      <a16:colId xmlns:a16="http://schemas.microsoft.com/office/drawing/2014/main" val="3668163721"/>
                    </a:ext>
                  </a:extLst>
                </a:gridCol>
                <a:gridCol w="2679441">
                  <a:extLst>
                    <a:ext uri="{9D8B030D-6E8A-4147-A177-3AD203B41FA5}">
                      <a16:colId xmlns:a16="http://schemas.microsoft.com/office/drawing/2014/main" val="2824381582"/>
                    </a:ext>
                  </a:extLst>
                </a:gridCol>
              </a:tblGrid>
              <a:tr h="355990">
                <a:tc>
                  <a:txBody>
                    <a:bodyPr/>
                    <a:lstStyle/>
                    <a:p>
                      <a:pPr marL="0" marR="0" algn="just">
                        <a:spcBef>
                          <a:spcPts val="0"/>
                        </a:spcBef>
                        <a:spcAft>
                          <a:spcPts val="800"/>
                        </a:spcAft>
                      </a:pPr>
                      <a:r>
                        <a:rPr lang="en-US" sz="1200">
                          <a:effectLst/>
                        </a:rPr>
                        <a:t>Walktrap.community</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800"/>
                        </a:spcAft>
                      </a:pPr>
                      <a:r>
                        <a:rPr lang="en-US" sz="1200" dirty="0">
                          <a:effectLst/>
                        </a:rPr>
                        <a:t>0.09726697</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56568976"/>
                  </a:ext>
                </a:extLst>
              </a:tr>
              <a:tr h="376771">
                <a:tc>
                  <a:txBody>
                    <a:bodyPr/>
                    <a:lstStyle/>
                    <a:p>
                      <a:pPr marL="0" marR="0" algn="just">
                        <a:spcBef>
                          <a:spcPts val="0"/>
                        </a:spcBef>
                        <a:spcAft>
                          <a:spcPts val="800"/>
                        </a:spcAft>
                      </a:pPr>
                      <a:r>
                        <a:rPr lang="en-US" sz="1200">
                          <a:effectLst/>
                        </a:rPr>
                        <a:t>Leading.eigenvector.community</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800"/>
                        </a:spcAft>
                      </a:pPr>
                      <a:r>
                        <a:rPr lang="en-US" sz="1200">
                          <a:effectLst/>
                        </a:rPr>
                        <a:t>0.2587694</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411298"/>
                  </a:ext>
                </a:extLst>
              </a:tr>
              <a:tr h="376771">
                <a:tc>
                  <a:txBody>
                    <a:bodyPr/>
                    <a:lstStyle/>
                    <a:p>
                      <a:pPr marL="0" marR="0" algn="just">
                        <a:spcBef>
                          <a:spcPts val="0"/>
                        </a:spcBef>
                        <a:spcAft>
                          <a:spcPts val="800"/>
                        </a:spcAft>
                      </a:pPr>
                      <a:r>
                        <a:rPr lang="en-US" sz="1200">
                          <a:effectLst/>
                        </a:rPr>
                        <a:t>Cluster_edge_betweeness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800"/>
                        </a:spcAft>
                      </a:pPr>
                      <a:r>
                        <a:rPr lang="en-US" sz="1200" dirty="0">
                          <a:effectLst/>
                        </a:rPr>
                        <a:t>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14525306"/>
                  </a:ext>
                </a:extLst>
              </a:tr>
            </a:tbl>
          </a:graphicData>
        </a:graphic>
      </p:graphicFrame>
      <p:sp>
        <p:nvSpPr>
          <p:cNvPr id="3" name="TextBox 2">
            <a:extLst>
              <a:ext uri="{FF2B5EF4-FFF2-40B4-BE49-F238E27FC236}">
                <a16:creationId xmlns:a16="http://schemas.microsoft.com/office/drawing/2014/main" id="{A19A0EFD-90CC-47AD-8DD7-C724025365B0}"/>
              </a:ext>
            </a:extLst>
          </p:cNvPr>
          <p:cNvSpPr txBox="1"/>
          <p:nvPr/>
        </p:nvSpPr>
        <p:spPr>
          <a:xfrm>
            <a:off x="1208173" y="3433832"/>
            <a:ext cx="4400244" cy="2585323"/>
          </a:xfrm>
          <a:prstGeom prst="rect">
            <a:avLst/>
          </a:prstGeom>
          <a:noFill/>
        </p:spPr>
        <p:txBody>
          <a:bodyPr wrap="none" rtlCol="0">
            <a:spAutoFit/>
          </a:bodyPr>
          <a:lstStyle/>
          <a:p>
            <a:r>
              <a:rPr lang="en-US" b="1" dirty="0"/>
              <a:t>Clique Evaluation – Key Player</a:t>
            </a:r>
          </a:p>
          <a:p>
            <a:endParaRPr lang="en-US" dirty="0"/>
          </a:p>
          <a:p>
            <a:r>
              <a:rPr lang="en-US" dirty="0"/>
              <a:t>[[1]]</a:t>
            </a:r>
          </a:p>
          <a:p>
            <a:r>
              <a:rPr lang="en-US" dirty="0"/>
              <a:t>+ 5/34 vertices, named, from efa8f46:</a:t>
            </a:r>
          </a:p>
          <a:p>
            <a:r>
              <a:rPr lang="en-US" dirty="0"/>
              <a:t>[1] Sapporo Fukuoka Tokyo   Osaka   Sendai </a:t>
            </a:r>
          </a:p>
          <a:p>
            <a:r>
              <a:rPr lang="en-US" dirty="0"/>
              <a:t>[[2]]</a:t>
            </a:r>
          </a:p>
          <a:p>
            <a:r>
              <a:rPr lang="en-US" dirty="0"/>
              <a:t>+ 5/34 vertices, named, from efa8f46:</a:t>
            </a:r>
          </a:p>
          <a:p>
            <a:r>
              <a:rPr lang="en-US" dirty="0"/>
              <a:t>[1] Sapporo Fukuoka Tokyo   Osaka   Okinawa</a:t>
            </a:r>
          </a:p>
          <a:p>
            <a:endParaRPr lang="en-US" dirty="0"/>
          </a:p>
        </p:txBody>
      </p:sp>
      <p:sp>
        <p:nvSpPr>
          <p:cNvPr id="7" name="Footer Placeholder 6">
            <a:extLst>
              <a:ext uri="{FF2B5EF4-FFF2-40B4-BE49-F238E27FC236}">
                <a16:creationId xmlns:a16="http://schemas.microsoft.com/office/drawing/2014/main" id="{CE0FF3CE-FCF4-43B8-8A14-EE6EFED0F7E3}"/>
              </a:ext>
            </a:extLst>
          </p:cNvPr>
          <p:cNvSpPr>
            <a:spLocks noGrp="1"/>
          </p:cNvSpPr>
          <p:nvPr>
            <p:ph type="ftr" sz="quarter" idx="11"/>
          </p:nvPr>
        </p:nvSpPr>
        <p:spPr/>
        <p:txBody>
          <a:bodyPr/>
          <a:lstStyle/>
          <a:p>
            <a:r>
              <a:rPr lang="en-US"/>
              <a:t>Team Members: Max, Bharat, Khine, Chee, XG, JL</a:t>
            </a:r>
          </a:p>
        </p:txBody>
      </p:sp>
      <p:sp>
        <p:nvSpPr>
          <p:cNvPr id="8" name="Slide Number Placeholder 7">
            <a:extLst>
              <a:ext uri="{FF2B5EF4-FFF2-40B4-BE49-F238E27FC236}">
                <a16:creationId xmlns:a16="http://schemas.microsoft.com/office/drawing/2014/main" id="{AD76C6C6-7562-401B-BAB0-E60B68E82E95}"/>
              </a:ext>
            </a:extLst>
          </p:cNvPr>
          <p:cNvSpPr>
            <a:spLocks noGrp="1"/>
          </p:cNvSpPr>
          <p:nvPr>
            <p:ph type="sldNum" sz="quarter" idx="12"/>
          </p:nvPr>
        </p:nvSpPr>
        <p:spPr/>
        <p:txBody>
          <a:bodyPr/>
          <a:lstStyle/>
          <a:p>
            <a:fld id="{8922393B-9AAB-44BE-8342-9A409E619FC2}" type="slidenum">
              <a:rPr lang="en-US" smtClean="0"/>
              <a:t>9</a:t>
            </a:fld>
            <a:endParaRPr lang="en-US"/>
          </a:p>
        </p:txBody>
      </p:sp>
      <p:sp>
        <p:nvSpPr>
          <p:cNvPr id="9" name="Date Placeholder 8">
            <a:extLst>
              <a:ext uri="{FF2B5EF4-FFF2-40B4-BE49-F238E27FC236}">
                <a16:creationId xmlns:a16="http://schemas.microsoft.com/office/drawing/2014/main" id="{54581C03-2818-49A3-BA2D-3C2AD5494988}"/>
              </a:ext>
            </a:extLst>
          </p:cNvPr>
          <p:cNvSpPr>
            <a:spLocks noGrp="1"/>
          </p:cNvSpPr>
          <p:nvPr>
            <p:ph type="dt" sz="half" idx="10"/>
          </p:nvPr>
        </p:nvSpPr>
        <p:spPr/>
        <p:txBody>
          <a:bodyPr/>
          <a:lstStyle/>
          <a:p>
            <a:r>
              <a:rPr lang="en-US"/>
              <a:t>3 Nov 2018</a:t>
            </a:r>
          </a:p>
        </p:txBody>
      </p:sp>
      <p:sp>
        <p:nvSpPr>
          <p:cNvPr id="10" name="TextBox 9">
            <a:extLst>
              <a:ext uri="{FF2B5EF4-FFF2-40B4-BE49-F238E27FC236}">
                <a16:creationId xmlns:a16="http://schemas.microsoft.com/office/drawing/2014/main" id="{0D451ABF-6320-48B7-B268-C4201F44F1F0}"/>
              </a:ext>
            </a:extLst>
          </p:cNvPr>
          <p:cNvSpPr txBox="1"/>
          <p:nvPr/>
        </p:nvSpPr>
        <p:spPr>
          <a:xfrm>
            <a:off x="1208173" y="1193397"/>
            <a:ext cx="3595600" cy="369332"/>
          </a:xfrm>
          <a:prstGeom prst="rect">
            <a:avLst/>
          </a:prstGeom>
          <a:noFill/>
        </p:spPr>
        <p:txBody>
          <a:bodyPr wrap="none" rtlCol="0">
            <a:spAutoFit/>
          </a:bodyPr>
          <a:lstStyle/>
          <a:p>
            <a:r>
              <a:rPr lang="en-US" b="1" dirty="0"/>
              <a:t>Modularity Evaluation - Community</a:t>
            </a:r>
            <a:endParaRPr lang="en-US" dirty="0"/>
          </a:p>
        </p:txBody>
      </p:sp>
    </p:spTree>
    <p:extLst>
      <p:ext uri="{BB962C8B-B14F-4D97-AF65-F5344CB8AC3E}">
        <p14:creationId xmlns:p14="http://schemas.microsoft.com/office/powerpoint/2010/main" val="3990463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1444</Words>
  <Application>Microsoft Office PowerPoint</Application>
  <PresentationFormat>Widescreen</PresentationFormat>
  <Paragraphs>174</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SimSun</vt:lpstr>
      <vt:lpstr>Arial</vt:lpstr>
      <vt:lpstr>Calibri</vt:lpstr>
      <vt:lpstr>Calibri Light</vt:lpstr>
      <vt:lpstr>Times New Roman</vt:lpstr>
      <vt:lpstr>Wingdings</vt:lpstr>
      <vt:lpstr>Office Theme</vt:lpstr>
      <vt:lpstr>Community and Key Player Detection in  Asian Airplane Routes</vt:lpstr>
      <vt:lpstr>Introduction</vt:lpstr>
      <vt:lpstr>Asian Countries : Intro</vt:lpstr>
      <vt:lpstr>Asian Countries: Community Detection</vt:lpstr>
      <vt:lpstr>Asian Countries: Algorithm Evaluation</vt:lpstr>
      <vt:lpstr>Japan Domestic Airports : Intro</vt:lpstr>
      <vt:lpstr>Japan Domestic Airports : Community Detection</vt:lpstr>
      <vt:lpstr>Japan Domestic Airports : Community Detection</vt:lpstr>
      <vt:lpstr>Japan Domestic Airports : Algorithm Evaluation</vt:lpstr>
      <vt:lpstr>Conclusion and discussion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Khine Zin</dc:creator>
  <cp:lastModifiedBy>Khine Zin</cp:lastModifiedBy>
  <cp:revision>19</cp:revision>
  <cp:lastPrinted>2018-10-30T23:46:04Z</cp:lastPrinted>
  <dcterms:created xsi:type="dcterms:W3CDTF">2018-10-28T08:37:41Z</dcterms:created>
  <dcterms:modified xsi:type="dcterms:W3CDTF">2018-10-30T23:46:07Z</dcterms:modified>
</cp:coreProperties>
</file>