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9" r:id="rId4"/>
    <p:sldId id="258" r:id="rId5"/>
    <p:sldId id="263" r:id="rId6"/>
    <p:sldId id="261" r:id="rId7"/>
    <p:sldId id="265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" id="{02296800-9994-44A7-8882-F880FD61B5BD}">
          <p14:sldIdLst>
            <p14:sldId id="269"/>
          </p14:sldIdLst>
        </p14:section>
        <p14:section name="histogram" id="{C6A68C52-7DF3-4D39-A852-B64D03435997}">
          <p14:sldIdLst>
            <p14:sldId id="256"/>
          </p14:sldIdLst>
        </p14:section>
        <p14:section name="naive 1" id="{CBB534F7-150A-49C1-AF64-EEB27E64BE30}">
          <p14:sldIdLst>
            <p14:sldId id="259"/>
            <p14:sldId id="258"/>
            <p14:sldId id="263"/>
          </p14:sldIdLst>
        </p14:section>
        <p14:section name="tree 1" id="{9D9AA915-C0F8-4380-8C0F-D89F644B5B2C}">
          <p14:sldIdLst>
            <p14:sldId id="261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6" autoAdjust="0"/>
    <p:restoredTop sz="94660"/>
  </p:normalViewPr>
  <p:slideViewPr>
    <p:cSldViewPr snapToGrid="0">
      <p:cViewPr>
        <p:scale>
          <a:sx n="100" d="100"/>
          <a:sy n="100" d="100"/>
        </p:scale>
        <p:origin x="51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DE17-2380-4F7A-B38C-8D7B8E04D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53A41-2BDC-4324-81E6-BCCAE4502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E8B5C-EB68-4D51-A082-EFEE700E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4DA1-3033-4EC0-9CC5-103CC9CDE583}" type="datetimeFigureOut">
              <a:rPr lang="en-SG" smtClean="0"/>
              <a:t>10/4/2019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F9159-1CB6-4ACF-AC81-1E471944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9165D-AB63-423D-A17C-4D5543D6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A5D9-E4E9-499E-AFF2-CE5FE69485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148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6BF4-E7ED-4F10-84D1-7AFBD82E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B627D-007A-4BFF-9C1C-BA21B80D1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74154-914C-47D0-BEC7-304EBE2C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4DA1-3033-4EC0-9CC5-103CC9CDE583}" type="datetimeFigureOut">
              <a:rPr lang="en-SG" smtClean="0"/>
              <a:t>10/4/2019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A2EFF-321A-4537-8E1F-BA8BC060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A3051-37CE-4AD5-8973-66CA1D9F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A5D9-E4E9-499E-AFF2-CE5FE69485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462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F4C7C-39AD-4752-B8DD-DDEC35E48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6C09C-EE41-4E40-B2A7-7507C54FC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BFFAA-4D09-4A92-980A-E5D54702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4DA1-3033-4EC0-9CC5-103CC9CDE583}" type="datetimeFigureOut">
              <a:rPr lang="en-SG" smtClean="0"/>
              <a:t>10/4/2019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8E918-0097-4669-9F05-56FDFC15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E56B3-FAD8-4338-A781-DB53EAB3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A5D9-E4E9-499E-AFF2-CE5FE69485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159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ABC5-8193-48F3-BB2C-6608D827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46F2-F0EB-422D-B658-BFA10C634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2B106-04D7-48A4-838F-C32720B15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4DA1-3033-4EC0-9CC5-103CC9CDE583}" type="datetimeFigureOut">
              <a:rPr lang="en-SG" smtClean="0"/>
              <a:t>10/4/2019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528E9-2392-48D2-8519-5208AC17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A7CD1-6B71-460B-B990-A90C041F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A5D9-E4E9-499E-AFF2-CE5FE69485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549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FA6B-F3DB-473C-BF72-CC01F1E5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10766-2106-4F44-9BFB-563E09A64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56D63-2CC1-4E51-983A-23EB6140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4DA1-3033-4EC0-9CC5-103CC9CDE583}" type="datetimeFigureOut">
              <a:rPr lang="en-SG" smtClean="0"/>
              <a:t>10/4/2019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927A2-45F4-44A2-8851-8A7233B2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7DA54-F87B-4683-A335-31918DAF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A5D9-E4E9-499E-AFF2-CE5FE69485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540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92B6-D553-487D-A8E2-F2DB64DE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2D840-4C88-4373-8A72-CFC5AA6CD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42634-C20F-4C6F-9A48-9014C237D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CDC0C-E41C-47A9-AC12-766C3A35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4DA1-3033-4EC0-9CC5-103CC9CDE583}" type="datetimeFigureOut">
              <a:rPr lang="en-SG" smtClean="0"/>
              <a:t>10/4/2019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70BBE-22CA-4AFE-85C6-1AD5157C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4F588-7EE4-4F14-8A62-12A608FC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A5D9-E4E9-499E-AFF2-CE5FE69485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505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7518-2287-48BD-8668-36883620E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3ACE-F419-4B01-BE96-FCC046B21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9C492-64B6-4F68-AA0F-970B7993A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1D8D8-E5D2-4DB8-9A9C-7E3F671DC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5B38C-3B6E-49D1-90F3-4C111AEE4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979F10-FDA2-4277-A9BC-3943A7D4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4DA1-3033-4EC0-9CC5-103CC9CDE583}" type="datetimeFigureOut">
              <a:rPr lang="en-SG" smtClean="0"/>
              <a:t>10/4/2019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0E984-DE19-4D09-B167-3EAA5278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F3E69-4266-4EEF-A1E9-67A540DA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A5D9-E4E9-499E-AFF2-CE5FE69485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732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6F08-6F8A-4AFF-AB07-9E076D428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3B8B3-5D6E-44B4-B057-652A99FE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4DA1-3033-4EC0-9CC5-103CC9CDE583}" type="datetimeFigureOut">
              <a:rPr lang="en-SG" smtClean="0"/>
              <a:t>10/4/2019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7994B-D6FA-4BDF-BABA-B4DCE92C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BE80A-E6B0-4A87-9329-9FEC1AED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A5D9-E4E9-499E-AFF2-CE5FE69485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976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C853C-1FF6-4E22-B83D-A58C3A36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4DA1-3033-4EC0-9CC5-103CC9CDE583}" type="datetimeFigureOut">
              <a:rPr lang="en-SG" smtClean="0"/>
              <a:t>10/4/2019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D981F-F291-4643-A2CD-561C23EE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5F2C0-09D4-4601-8962-9361579C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A5D9-E4E9-499E-AFF2-CE5FE69485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565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AEE3-54AD-44FE-A952-59E77D27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3AE4B-D057-4C55-980D-75CB523B1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05F34-0761-42A3-BAC7-A95A68CF9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2D6DD-9CA2-4DD6-8B4F-DACF8B1D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4DA1-3033-4EC0-9CC5-103CC9CDE583}" type="datetimeFigureOut">
              <a:rPr lang="en-SG" smtClean="0"/>
              <a:t>10/4/2019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1D4E1-D9E0-4B49-9DF4-E8778244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3F527-2DFC-47A1-A008-E71244D7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A5D9-E4E9-499E-AFF2-CE5FE69485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725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C3B-10E6-460E-A8FF-36E5D1D7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38F554-55FE-4948-A9C7-A1803135C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FBD13-ACD1-46FE-9129-9C62BD4F3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101DB-3615-4267-A592-A5C0AE8A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4DA1-3033-4EC0-9CC5-103CC9CDE583}" type="datetimeFigureOut">
              <a:rPr lang="en-SG" smtClean="0"/>
              <a:t>10/4/2019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0DC8A-3AFA-4D00-9E1E-67DB143D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88559-44EB-4E74-A12A-2E5B55E0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0A5D9-E4E9-499E-AFF2-CE5FE69485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106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894A3-BFE6-49B1-9735-B0B5D0BC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A0ACD-D3CD-4D5E-98D5-2EDD9D257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A75D-CBF8-4F75-8DAE-4E525A46D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64DA1-3033-4EC0-9CC5-103CC9CDE583}" type="datetimeFigureOut">
              <a:rPr lang="en-SG" smtClean="0"/>
              <a:t>10/4/2019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D5135-0C00-4BE4-ACC3-79D46590F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6EA1B-F91E-4E30-981F-246DAA859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0A5D9-E4E9-499E-AFF2-CE5FE69485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127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69041D-B7D3-456E-915A-7CDE5E6BC635}"/>
              </a:ext>
            </a:extLst>
          </p:cNvPr>
          <p:cNvSpPr/>
          <p:nvPr/>
        </p:nvSpPr>
        <p:spPr>
          <a:xfrm>
            <a:off x="4493766" y="3244334"/>
            <a:ext cx="5965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3 - </a:t>
            </a:r>
            <a:r>
              <a:rPr lang="en-GB" b="1" dirty="0" err="1"/>
              <a:t>vehicle_safety_final</a:t>
            </a:r>
            <a:r>
              <a:rPr lang="en-GB" b="1" dirty="0"/>
              <a:t> (Impute - </a:t>
            </a:r>
            <a:r>
              <a:rPr lang="en-GB" b="1" dirty="0" err="1"/>
              <a:t>undersampled</a:t>
            </a:r>
            <a:r>
              <a:rPr lang="en-GB" b="1" dirty="0"/>
              <a:t> categorised)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97259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53A7D8-D826-4E46-8B84-1024D68571EC}"/>
              </a:ext>
            </a:extLst>
          </p:cNvPr>
          <p:cNvSpPr/>
          <p:nvPr/>
        </p:nvSpPr>
        <p:spPr>
          <a:xfrm>
            <a:off x="3190875" y="3816545"/>
            <a:ext cx="16299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b="1" dirty="0"/>
              <a:t>Removed</a:t>
            </a:r>
          </a:p>
          <a:p>
            <a:r>
              <a:rPr lang="en-SG" dirty="0"/>
              <a:t>ID</a:t>
            </a:r>
          </a:p>
          <a:p>
            <a:r>
              <a:rPr lang="en-SG" dirty="0">
                <a:solidFill>
                  <a:srgbClr val="000000"/>
                </a:solidFill>
                <a:latin typeface="Calibri" panose="020F0502020204030204" pitchFamily="34" charset="0"/>
              </a:rPr>
              <a:t>VE_ORIGAVTW</a:t>
            </a:r>
            <a:endParaRPr lang="en-SG" dirty="0"/>
          </a:p>
          <a:p>
            <a:r>
              <a:rPr lang="en-SG" dirty="0">
                <a:solidFill>
                  <a:srgbClr val="000000"/>
                </a:solidFill>
                <a:latin typeface="Calibri" panose="020F0502020204030204" pitchFamily="34" charset="0"/>
              </a:rPr>
              <a:t>VE_WHEELBAS</a:t>
            </a:r>
            <a:r>
              <a:rPr lang="en-SG" dirty="0"/>
              <a:t> </a:t>
            </a:r>
          </a:p>
          <a:p>
            <a:r>
              <a:rPr lang="en-SG" dirty="0"/>
              <a:t>Sample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5CDF3E-7AE1-4C15-B0AD-B4E4622CC690}"/>
              </a:ext>
            </a:extLst>
          </p:cNvPr>
          <p:cNvSpPr/>
          <p:nvPr/>
        </p:nvSpPr>
        <p:spPr>
          <a:xfrm>
            <a:off x="1919221" y="81681"/>
            <a:ext cx="797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S</a:t>
            </a:r>
            <a:r>
              <a:rPr lang="en-SG" b="1" dirty="0" err="1"/>
              <a:t>ee</a:t>
            </a:r>
            <a:r>
              <a:rPr lang="en-SG" b="1" dirty="0"/>
              <a:t> </a:t>
            </a:r>
            <a:r>
              <a:rPr lang="en-GB" b="1" dirty="0"/>
              <a:t>3 - </a:t>
            </a:r>
            <a:r>
              <a:rPr lang="en-GB" b="1" dirty="0" err="1"/>
              <a:t>vehicle_safety_final</a:t>
            </a:r>
            <a:r>
              <a:rPr lang="en-GB" b="1" dirty="0"/>
              <a:t> (Impute - </a:t>
            </a:r>
            <a:r>
              <a:rPr lang="en-GB" b="1" dirty="0" err="1"/>
              <a:t>undersampled</a:t>
            </a:r>
            <a:r>
              <a:rPr lang="en-GB" b="1" dirty="0"/>
              <a:t> categorised) in Genie for bins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1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926B67-FCA7-46CC-BCE6-0FB3B82FA60B}"/>
              </a:ext>
            </a:extLst>
          </p:cNvPr>
          <p:cNvSpPr txBox="1"/>
          <p:nvPr/>
        </p:nvSpPr>
        <p:spPr>
          <a:xfrm>
            <a:off x="190914" y="3302042"/>
            <a:ext cx="9099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b="1" dirty="0"/>
              <a:t>Naïve Bayes</a:t>
            </a:r>
            <a:endParaRPr lang="en-AU" sz="105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35EF4-A58A-4255-AA0B-BE4D4767C8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95" t="24931" r="35648" b="28403"/>
          <a:stretch/>
        </p:blipFill>
        <p:spPr>
          <a:xfrm>
            <a:off x="0" y="3657600"/>
            <a:ext cx="2043113" cy="22180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24F5895-380A-425F-8323-ED4D2BD09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106" y="59542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C2299D-93E6-4731-B160-B41BAD80FBCC}"/>
              </a:ext>
            </a:extLst>
          </p:cNvPr>
          <p:cNvSpPr txBox="1"/>
          <p:nvPr/>
        </p:nvSpPr>
        <p:spPr>
          <a:xfrm>
            <a:off x="238539" y="300383"/>
            <a:ext cx="90998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b="1" dirty="0"/>
              <a:t>Test </a:t>
            </a:r>
          </a:p>
          <a:p>
            <a:r>
              <a:rPr lang="en-AU" sz="1050" b="1" dirty="0" err="1"/>
              <a:t>Defaul</a:t>
            </a:r>
            <a:r>
              <a:rPr lang="en-SG" sz="1050" b="1" dirty="0"/>
              <a:t>t</a:t>
            </a:r>
          </a:p>
          <a:p>
            <a:r>
              <a:rPr lang="en-SG" sz="1050" b="1" dirty="0"/>
              <a:t>Naïve Bayes</a:t>
            </a:r>
            <a:endParaRPr lang="en-AU" sz="105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0ED6B-F7D9-474E-8D11-18BCF6E74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76" t="18056" r="35000" b="21181"/>
          <a:stretch/>
        </p:blipFill>
        <p:spPr>
          <a:xfrm>
            <a:off x="162268" y="1781175"/>
            <a:ext cx="1972508" cy="28717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5837B7-DA65-458E-8D8B-4D9B676464E5}"/>
              </a:ext>
            </a:extLst>
          </p:cNvPr>
          <p:cNvSpPr/>
          <p:nvPr/>
        </p:nvSpPr>
        <p:spPr>
          <a:xfrm>
            <a:off x="52387" y="4748760"/>
            <a:ext cx="245268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100" b="1" dirty="0"/>
              <a:t>Accuracy </a:t>
            </a:r>
          </a:p>
          <a:p>
            <a:r>
              <a:rPr lang="en-GB" sz="1100" dirty="0"/>
              <a:t>OA_MAIS = 0.426676  (579/1357)</a:t>
            </a:r>
          </a:p>
          <a:p>
            <a:r>
              <a:rPr lang="en-GB" sz="1100" dirty="0"/>
              <a:t>    State0 = 0.676768  (134/198)</a:t>
            </a:r>
          </a:p>
          <a:p>
            <a:r>
              <a:rPr lang="en-GB" sz="1100" dirty="0"/>
              <a:t>    State1 = 0.373134  (75/201)</a:t>
            </a:r>
          </a:p>
          <a:p>
            <a:r>
              <a:rPr lang="en-GB" sz="1100" dirty="0"/>
              <a:t>    State2 = 0.391705  (85/217)</a:t>
            </a:r>
          </a:p>
          <a:p>
            <a:r>
              <a:rPr lang="en-GB" sz="1100" dirty="0"/>
              <a:t>    State3 = 0.331933  (79/238)</a:t>
            </a:r>
          </a:p>
          <a:p>
            <a:r>
              <a:rPr lang="en-GB" sz="1100" dirty="0"/>
              <a:t>    State4 = 0.41791  (84/201)</a:t>
            </a:r>
          </a:p>
          <a:p>
            <a:r>
              <a:rPr lang="en-GB" sz="1100" dirty="0"/>
              <a:t>    State5 = 0.37788  (82/217)</a:t>
            </a:r>
          </a:p>
          <a:p>
            <a:r>
              <a:rPr lang="en-GB" sz="1100" dirty="0"/>
              <a:t>    State6 = 0.470588  (40/85)</a:t>
            </a:r>
            <a:endParaRPr lang="en-SG" sz="11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22D15A1-FA43-4EB5-B030-CA1D279E3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131566"/>
              </p:ext>
            </p:extLst>
          </p:nvPr>
        </p:nvGraphicFramePr>
        <p:xfrm>
          <a:off x="5894159" y="4748760"/>
          <a:ext cx="5713414" cy="1752146"/>
        </p:xfrm>
        <a:graphic>
          <a:graphicData uri="http://schemas.openxmlformats.org/drawingml/2006/table">
            <a:tbl>
              <a:tblPr/>
              <a:tblGrid>
                <a:gridCol w="1003907">
                  <a:extLst>
                    <a:ext uri="{9D8B030D-6E8A-4147-A177-3AD203B41FA5}">
                      <a16:colId xmlns:a16="http://schemas.microsoft.com/office/drawing/2014/main" val="3062566471"/>
                    </a:ext>
                  </a:extLst>
                </a:gridCol>
                <a:gridCol w="1122014">
                  <a:extLst>
                    <a:ext uri="{9D8B030D-6E8A-4147-A177-3AD203B41FA5}">
                      <a16:colId xmlns:a16="http://schemas.microsoft.com/office/drawing/2014/main" val="3561297500"/>
                    </a:ext>
                  </a:extLst>
                </a:gridCol>
                <a:gridCol w="561006">
                  <a:extLst>
                    <a:ext uri="{9D8B030D-6E8A-4147-A177-3AD203B41FA5}">
                      <a16:colId xmlns:a16="http://schemas.microsoft.com/office/drawing/2014/main" val="3426441717"/>
                    </a:ext>
                  </a:extLst>
                </a:gridCol>
                <a:gridCol w="516717">
                  <a:extLst>
                    <a:ext uri="{9D8B030D-6E8A-4147-A177-3AD203B41FA5}">
                      <a16:colId xmlns:a16="http://schemas.microsoft.com/office/drawing/2014/main" val="2886393832"/>
                    </a:ext>
                  </a:extLst>
                </a:gridCol>
                <a:gridCol w="501954">
                  <a:extLst>
                    <a:ext uri="{9D8B030D-6E8A-4147-A177-3AD203B41FA5}">
                      <a16:colId xmlns:a16="http://schemas.microsoft.com/office/drawing/2014/main" val="1915294962"/>
                    </a:ext>
                  </a:extLst>
                </a:gridCol>
                <a:gridCol w="501954">
                  <a:extLst>
                    <a:ext uri="{9D8B030D-6E8A-4147-A177-3AD203B41FA5}">
                      <a16:colId xmlns:a16="http://schemas.microsoft.com/office/drawing/2014/main" val="1158418100"/>
                    </a:ext>
                  </a:extLst>
                </a:gridCol>
                <a:gridCol w="501954">
                  <a:extLst>
                    <a:ext uri="{9D8B030D-6E8A-4147-A177-3AD203B41FA5}">
                      <a16:colId xmlns:a16="http://schemas.microsoft.com/office/drawing/2014/main" val="4054650419"/>
                    </a:ext>
                  </a:extLst>
                </a:gridCol>
                <a:gridCol w="501954">
                  <a:extLst>
                    <a:ext uri="{9D8B030D-6E8A-4147-A177-3AD203B41FA5}">
                      <a16:colId xmlns:a16="http://schemas.microsoft.com/office/drawing/2014/main" val="60003422"/>
                    </a:ext>
                  </a:extLst>
                </a:gridCol>
                <a:gridCol w="501954">
                  <a:extLst>
                    <a:ext uri="{9D8B030D-6E8A-4147-A177-3AD203B41FA5}">
                      <a16:colId xmlns:a16="http://schemas.microsoft.com/office/drawing/2014/main" val="3438609538"/>
                    </a:ext>
                  </a:extLst>
                </a:gridCol>
              </a:tblGrid>
              <a:tr h="172127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628576"/>
                  </a:ext>
                </a:extLst>
              </a:tr>
              <a:tr h="372922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State0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State1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State2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State3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State4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State5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State6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34000"/>
                  </a:ext>
                </a:extLst>
              </a:tr>
              <a:tr h="17212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707843"/>
                  </a:ext>
                </a:extLst>
              </a:tr>
              <a:tr h="17212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868782"/>
                  </a:ext>
                </a:extLst>
              </a:tr>
              <a:tr h="17212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378329"/>
                  </a:ext>
                </a:extLst>
              </a:tr>
              <a:tr h="17212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316684"/>
                  </a:ext>
                </a:extLst>
              </a:tr>
              <a:tr h="17212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028499"/>
                  </a:ext>
                </a:extLst>
              </a:tr>
              <a:tr h="17212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585466"/>
                  </a:ext>
                </a:extLst>
              </a:tr>
              <a:tr h="17212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73084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103B0FB-FD4E-4D91-88EC-D86B9477B7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99" t="20486" r="38888" b="24098"/>
          <a:stretch/>
        </p:blipFill>
        <p:spPr>
          <a:xfrm>
            <a:off x="151604" y="877464"/>
            <a:ext cx="2254253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0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CBAD81-7E47-4C50-B898-C2F6F410B29E}"/>
              </a:ext>
            </a:extLst>
          </p:cNvPr>
          <p:cNvSpPr txBox="1"/>
          <p:nvPr/>
        </p:nvSpPr>
        <p:spPr>
          <a:xfrm>
            <a:off x="238539" y="300383"/>
            <a:ext cx="90998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b="1" dirty="0"/>
              <a:t>Test </a:t>
            </a:r>
          </a:p>
          <a:p>
            <a:r>
              <a:rPr lang="en-AU" sz="1050" b="1" dirty="0"/>
              <a:t>K-fold</a:t>
            </a:r>
            <a:endParaRPr lang="en-SG" sz="1050" b="1" dirty="0"/>
          </a:p>
          <a:p>
            <a:r>
              <a:rPr lang="en-SG" sz="1050" b="1" dirty="0"/>
              <a:t>Naïve Bayes</a:t>
            </a:r>
            <a:endParaRPr lang="en-AU" sz="105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719ECD-B537-48F0-8C99-C2C9331E4A13}"/>
              </a:ext>
            </a:extLst>
          </p:cNvPr>
          <p:cNvSpPr/>
          <p:nvPr/>
        </p:nvSpPr>
        <p:spPr>
          <a:xfrm>
            <a:off x="80010" y="4720590"/>
            <a:ext cx="246888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100" b="1" dirty="0"/>
              <a:t>Accuracy </a:t>
            </a:r>
          </a:p>
          <a:p>
            <a:r>
              <a:rPr lang="en-GB" sz="1100" dirty="0"/>
              <a:t>OA_MAIS = 0.302874  (411/1357)</a:t>
            </a:r>
          </a:p>
          <a:p>
            <a:r>
              <a:rPr lang="en-GB" sz="1100" dirty="0"/>
              <a:t>    State0 = 0.510101  (101/198)</a:t>
            </a:r>
          </a:p>
          <a:p>
            <a:r>
              <a:rPr lang="en-GB" sz="1100" dirty="0"/>
              <a:t>    State1 = 0.273632  (55/201)</a:t>
            </a:r>
          </a:p>
          <a:p>
            <a:r>
              <a:rPr lang="en-GB" sz="1100" dirty="0"/>
              <a:t>    State2 = 0.267281  (58/217)</a:t>
            </a:r>
          </a:p>
          <a:p>
            <a:r>
              <a:rPr lang="en-GB" sz="1100" dirty="0"/>
              <a:t>    State3 = 0.273109  (65/238)</a:t>
            </a:r>
          </a:p>
          <a:p>
            <a:r>
              <a:rPr lang="en-GB" sz="1100" dirty="0"/>
              <a:t>    State4 = 0.263682  (53/201)</a:t>
            </a:r>
          </a:p>
          <a:p>
            <a:r>
              <a:rPr lang="en-GB" sz="1100" dirty="0"/>
              <a:t>    State5 = 0.262673  (57/217)</a:t>
            </a:r>
          </a:p>
          <a:p>
            <a:r>
              <a:rPr lang="en-GB" sz="1100" dirty="0"/>
              <a:t>    State6 = 0.258824  (22/85)</a:t>
            </a:r>
            <a:endParaRPr lang="en-SG" sz="11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0FB539A-69DB-4308-91D2-61D403413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015869"/>
              </p:ext>
            </p:extLst>
          </p:nvPr>
        </p:nvGraphicFramePr>
        <p:xfrm>
          <a:off x="6096000" y="5009510"/>
          <a:ext cx="5713414" cy="1702642"/>
        </p:xfrm>
        <a:graphic>
          <a:graphicData uri="http://schemas.openxmlformats.org/drawingml/2006/table">
            <a:tbl>
              <a:tblPr/>
              <a:tblGrid>
                <a:gridCol w="1003907">
                  <a:extLst>
                    <a:ext uri="{9D8B030D-6E8A-4147-A177-3AD203B41FA5}">
                      <a16:colId xmlns:a16="http://schemas.microsoft.com/office/drawing/2014/main" val="3062566471"/>
                    </a:ext>
                  </a:extLst>
                </a:gridCol>
                <a:gridCol w="1122014">
                  <a:extLst>
                    <a:ext uri="{9D8B030D-6E8A-4147-A177-3AD203B41FA5}">
                      <a16:colId xmlns:a16="http://schemas.microsoft.com/office/drawing/2014/main" val="3561297500"/>
                    </a:ext>
                  </a:extLst>
                </a:gridCol>
                <a:gridCol w="561006">
                  <a:extLst>
                    <a:ext uri="{9D8B030D-6E8A-4147-A177-3AD203B41FA5}">
                      <a16:colId xmlns:a16="http://schemas.microsoft.com/office/drawing/2014/main" val="3426441717"/>
                    </a:ext>
                  </a:extLst>
                </a:gridCol>
                <a:gridCol w="516717">
                  <a:extLst>
                    <a:ext uri="{9D8B030D-6E8A-4147-A177-3AD203B41FA5}">
                      <a16:colId xmlns:a16="http://schemas.microsoft.com/office/drawing/2014/main" val="2886393832"/>
                    </a:ext>
                  </a:extLst>
                </a:gridCol>
                <a:gridCol w="501954">
                  <a:extLst>
                    <a:ext uri="{9D8B030D-6E8A-4147-A177-3AD203B41FA5}">
                      <a16:colId xmlns:a16="http://schemas.microsoft.com/office/drawing/2014/main" val="1915294962"/>
                    </a:ext>
                  </a:extLst>
                </a:gridCol>
                <a:gridCol w="501954">
                  <a:extLst>
                    <a:ext uri="{9D8B030D-6E8A-4147-A177-3AD203B41FA5}">
                      <a16:colId xmlns:a16="http://schemas.microsoft.com/office/drawing/2014/main" val="1158418100"/>
                    </a:ext>
                  </a:extLst>
                </a:gridCol>
                <a:gridCol w="501954">
                  <a:extLst>
                    <a:ext uri="{9D8B030D-6E8A-4147-A177-3AD203B41FA5}">
                      <a16:colId xmlns:a16="http://schemas.microsoft.com/office/drawing/2014/main" val="4054650419"/>
                    </a:ext>
                  </a:extLst>
                </a:gridCol>
                <a:gridCol w="501954">
                  <a:extLst>
                    <a:ext uri="{9D8B030D-6E8A-4147-A177-3AD203B41FA5}">
                      <a16:colId xmlns:a16="http://schemas.microsoft.com/office/drawing/2014/main" val="60003422"/>
                    </a:ext>
                  </a:extLst>
                </a:gridCol>
                <a:gridCol w="501954">
                  <a:extLst>
                    <a:ext uri="{9D8B030D-6E8A-4147-A177-3AD203B41FA5}">
                      <a16:colId xmlns:a16="http://schemas.microsoft.com/office/drawing/2014/main" val="3438609538"/>
                    </a:ext>
                  </a:extLst>
                </a:gridCol>
              </a:tblGrid>
              <a:tr h="172127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628576"/>
                  </a:ext>
                </a:extLst>
              </a:tr>
              <a:tr h="323418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State0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State1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State2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State3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State4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State5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State6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34000"/>
                  </a:ext>
                </a:extLst>
              </a:tr>
              <a:tr h="17212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707843"/>
                  </a:ext>
                </a:extLst>
              </a:tr>
              <a:tr h="17212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868782"/>
                  </a:ext>
                </a:extLst>
              </a:tr>
              <a:tr h="17212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378329"/>
                  </a:ext>
                </a:extLst>
              </a:tr>
              <a:tr h="17212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316684"/>
                  </a:ext>
                </a:extLst>
              </a:tr>
              <a:tr h="17212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028499"/>
                  </a:ext>
                </a:extLst>
              </a:tr>
              <a:tr h="17212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585466"/>
                  </a:ext>
                </a:extLst>
              </a:tr>
              <a:tr h="17212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73084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7CF3689-421B-4924-A53B-E9DF5A4C0E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05" t="20693" r="39167" b="24376"/>
          <a:stretch/>
        </p:blipFill>
        <p:spPr>
          <a:xfrm>
            <a:off x="119063" y="915457"/>
            <a:ext cx="2214562" cy="376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7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926B67-FCA7-46CC-BCE6-0FB3B82FA60B}"/>
              </a:ext>
            </a:extLst>
          </p:cNvPr>
          <p:cNvSpPr txBox="1"/>
          <p:nvPr/>
        </p:nvSpPr>
        <p:spPr>
          <a:xfrm>
            <a:off x="190914" y="3302042"/>
            <a:ext cx="909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b="1" dirty="0"/>
              <a:t>Tree Augmented Bayesian Networks</a:t>
            </a:r>
            <a:endParaRPr lang="en-AU" sz="105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A02035-4373-46B0-8046-2885214A7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39" t="25069" r="35694" b="28472"/>
          <a:stretch/>
        </p:blipFill>
        <p:spPr>
          <a:xfrm>
            <a:off x="37983" y="4081461"/>
            <a:ext cx="2125827" cy="22574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EEB34C2-AFA4-4FA7-82CE-A3EE37E0D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552" y="4253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2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C2299D-93E6-4731-B160-B41BAD80FBCC}"/>
              </a:ext>
            </a:extLst>
          </p:cNvPr>
          <p:cNvSpPr txBox="1"/>
          <p:nvPr/>
        </p:nvSpPr>
        <p:spPr>
          <a:xfrm>
            <a:off x="238539" y="300383"/>
            <a:ext cx="185696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b="1" dirty="0"/>
              <a:t>Test </a:t>
            </a:r>
          </a:p>
          <a:p>
            <a:r>
              <a:rPr lang="en-AU" sz="1050" b="1" dirty="0" err="1"/>
              <a:t>Defaul</a:t>
            </a:r>
            <a:r>
              <a:rPr lang="en-SG" sz="1050" b="1" dirty="0"/>
              <a:t>t</a:t>
            </a:r>
          </a:p>
          <a:p>
            <a:r>
              <a:rPr lang="en-SG" sz="1050" b="1" dirty="0"/>
              <a:t>Tree Augmented Bayes</a:t>
            </a:r>
            <a:endParaRPr lang="en-AU" sz="105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5837B7-DA65-458E-8D8B-4D9B676464E5}"/>
              </a:ext>
            </a:extLst>
          </p:cNvPr>
          <p:cNvSpPr/>
          <p:nvPr/>
        </p:nvSpPr>
        <p:spPr>
          <a:xfrm>
            <a:off x="52387" y="4748760"/>
            <a:ext cx="245268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100" b="1" dirty="0"/>
              <a:t>Accuracy </a:t>
            </a:r>
          </a:p>
          <a:p>
            <a:r>
              <a:rPr lang="en-GB" sz="1100" dirty="0"/>
              <a:t>OA_MAIS = 0.831245  (1128/1357)</a:t>
            </a:r>
          </a:p>
          <a:p>
            <a:r>
              <a:rPr lang="en-GB" sz="1100" dirty="0"/>
              <a:t>    State0 = 0.863636  (171/198)</a:t>
            </a:r>
          </a:p>
          <a:p>
            <a:r>
              <a:rPr lang="en-GB" sz="1100" dirty="0"/>
              <a:t>    State1 = 0.80597  (162/201)</a:t>
            </a:r>
          </a:p>
          <a:p>
            <a:r>
              <a:rPr lang="en-GB" sz="1100" dirty="0"/>
              <a:t>    State2 = 0.820276  (178/217)</a:t>
            </a:r>
          </a:p>
          <a:p>
            <a:r>
              <a:rPr lang="en-GB" sz="1100" dirty="0"/>
              <a:t>    State3 = 0.806723  (192/238)</a:t>
            </a:r>
          </a:p>
          <a:p>
            <a:r>
              <a:rPr lang="en-GB" sz="1100" dirty="0"/>
              <a:t>    State4 = 0.870647  (175/201)</a:t>
            </a:r>
          </a:p>
          <a:p>
            <a:r>
              <a:rPr lang="en-GB" sz="1100" dirty="0"/>
              <a:t>    State5 = 0.788018  (171/217)</a:t>
            </a:r>
          </a:p>
          <a:p>
            <a:r>
              <a:rPr lang="en-GB" sz="1100" dirty="0"/>
              <a:t>    State6 = 0.929412  (79/85)</a:t>
            </a:r>
            <a:endParaRPr lang="en-SG" sz="11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7C408E-A717-47CE-ACD8-FD477E0D4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558710"/>
              </p:ext>
            </p:extLst>
          </p:nvPr>
        </p:nvGraphicFramePr>
        <p:xfrm>
          <a:off x="6264274" y="4995223"/>
          <a:ext cx="5742534" cy="1709099"/>
        </p:xfrm>
        <a:graphic>
          <a:graphicData uri="http://schemas.openxmlformats.org/drawingml/2006/table">
            <a:tbl>
              <a:tblPr/>
              <a:tblGrid>
                <a:gridCol w="1009024">
                  <a:extLst>
                    <a:ext uri="{9D8B030D-6E8A-4147-A177-3AD203B41FA5}">
                      <a16:colId xmlns:a16="http://schemas.microsoft.com/office/drawing/2014/main" val="3979769174"/>
                    </a:ext>
                  </a:extLst>
                </a:gridCol>
                <a:gridCol w="1127733">
                  <a:extLst>
                    <a:ext uri="{9D8B030D-6E8A-4147-A177-3AD203B41FA5}">
                      <a16:colId xmlns:a16="http://schemas.microsoft.com/office/drawing/2014/main" val="3215024967"/>
                    </a:ext>
                  </a:extLst>
                </a:gridCol>
                <a:gridCol w="563866">
                  <a:extLst>
                    <a:ext uri="{9D8B030D-6E8A-4147-A177-3AD203B41FA5}">
                      <a16:colId xmlns:a16="http://schemas.microsoft.com/office/drawing/2014/main" val="414458044"/>
                    </a:ext>
                  </a:extLst>
                </a:gridCol>
                <a:gridCol w="519351">
                  <a:extLst>
                    <a:ext uri="{9D8B030D-6E8A-4147-A177-3AD203B41FA5}">
                      <a16:colId xmlns:a16="http://schemas.microsoft.com/office/drawing/2014/main" val="1033860695"/>
                    </a:ext>
                  </a:extLst>
                </a:gridCol>
                <a:gridCol w="504512">
                  <a:extLst>
                    <a:ext uri="{9D8B030D-6E8A-4147-A177-3AD203B41FA5}">
                      <a16:colId xmlns:a16="http://schemas.microsoft.com/office/drawing/2014/main" val="2633976241"/>
                    </a:ext>
                  </a:extLst>
                </a:gridCol>
                <a:gridCol w="504512">
                  <a:extLst>
                    <a:ext uri="{9D8B030D-6E8A-4147-A177-3AD203B41FA5}">
                      <a16:colId xmlns:a16="http://schemas.microsoft.com/office/drawing/2014/main" val="1906384809"/>
                    </a:ext>
                  </a:extLst>
                </a:gridCol>
                <a:gridCol w="504512">
                  <a:extLst>
                    <a:ext uri="{9D8B030D-6E8A-4147-A177-3AD203B41FA5}">
                      <a16:colId xmlns:a16="http://schemas.microsoft.com/office/drawing/2014/main" val="138368093"/>
                    </a:ext>
                  </a:extLst>
                </a:gridCol>
                <a:gridCol w="504512">
                  <a:extLst>
                    <a:ext uri="{9D8B030D-6E8A-4147-A177-3AD203B41FA5}">
                      <a16:colId xmlns:a16="http://schemas.microsoft.com/office/drawing/2014/main" val="3899068215"/>
                    </a:ext>
                  </a:extLst>
                </a:gridCol>
                <a:gridCol w="504512">
                  <a:extLst>
                    <a:ext uri="{9D8B030D-6E8A-4147-A177-3AD203B41FA5}">
                      <a16:colId xmlns:a16="http://schemas.microsoft.com/office/drawing/2014/main" val="853488672"/>
                    </a:ext>
                  </a:extLst>
                </a:gridCol>
              </a:tblGrid>
              <a:tr h="173004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371057"/>
                  </a:ext>
                </a:extLst>
              </a:tr>
              <a:tr h="325067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State0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State1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State2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State3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State4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State5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State6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493159"/>
                  </a:ext>
                </a:extLst>
              </a:tr>
              <a:tr h="173004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918395"/>
                  </a:ext>
                </a:extLst>
              </a:tr>
              <a:tr h="17300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427562"/>
                  </a:ext>
                </a:extLst>
              </a:tr>
              <a:tr h="17300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544255"/>
                  </a:ext>
                </a:extLst>
              </a:tr>
              <a:tr h="17300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263763"/>
                  </a:ext>
                </a:extLst>
              </a:tr>
              <a:tr h="17300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562122"/>
                  </a:ext>
                </a:extLst>
              </a:tr>
              <a:tr h="17300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657881"/>
                  </a:ext>
                </a:extLst>
              </a:tr>
              <a:tr h="17300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27637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9C96682-136C-4CBC-A15D-D0896B238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99" t="20486" r="38888" b="24098"/>
          <a:stretch/>
        </p:blipFill>
        <p:spPr>
          <a:xfrm>
            <a:off x="151604" y="877464"/>
            <a:ext cx="2254253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7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CBAD81-7E47-4C50-B898-C2F6F410B29E}"/>
              </a:ext>
            </a:extLst>
          </p:cNvPr>
          <p:cNvSpPr txBox="1"/>
          <p:nvPr/>
        </p:nvSpPr>
        <p:spPr>
          <a:xfrm>
            <a:off x="238539" y="300383"/>
            <a:ext cx="165693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b="1" dirty="0"/>
              <a:t>Test </a:t>
            </a:r>
          </a:p>
          <a:p>
            <a:r>
              <a:rPr lang="en-AU" sz="1050" b="1" dirty="0"/>
              <a:t>K-fold </a:t>
            </a:r>
          </a:p>
          <a:p>
            <a:r>
              <a:rPr lang="en-SG" sz="1050" b="1" dirty="0"/>
              <a:t>Tree Augmented Bayes</a:t>
            </a:r>
            <a:endParaRPr lang="en-AU" sz="105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719ECD-B537-48F0-8C99-C2C9331E4A13}"/>
              </a:ext>
            </a:extLst>
          </p:cNvPr>
          <p:cNvSpPr/>
          <p:nvPr/>
        </p:nvSpPr>
        <p:spPr>
          <a:xfrm>
            <a:off x="80010" y="4720590"/>
            <a:ext cx="246888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100" b="1" dirty="0"/>
              <a:t>Accuracy </a:t>
            </a:r>
          </a:p>
          <a:p>
            <a:r>
              <a:rPr lang="en-GB" sz="1100" dirty="0"/>
              <a:t>OA_MAIS = 0.428887  (582/1357)</a:t>
            </a:r>
          </a:p>
          <a:p>
            <a:r>
              <a:rPr lang="en-GB" sz="1100" dirty="0"/>
              <a:t>    State0 = 0.525253  (104/198)</a:t>
            </a:r>
          </a:p>
          <a:p>
            <a:r>
              <a:rPr lang="en-GB" sz="1100" dirty="0"/>
              <a:t>    State1 = 0.442786  (89/201)</a:t>
            </a:r>
          </a:p>
          <a:p>
            <a:r>
              <a:rPr lang="en-GB" sz="1100" dirty="0"/>
              <a:t>    State2 = 0.317972  (69/217)</a:t>
            </a:r>
          </a:p>
          <a:p>
            <a:r>
              <a:rPr lang="en-GB" sz="1100" dirty="0"/>
              <a:t>    State3 = 0.407563  (97/238)</a:t>
            </a:r>
          </a:p>
          <a:p>
            <a:r>
              <a:rPr lang="en-GB" sz="1100" dirty="0"/>
              <a:t>    State4 = 0.447761  (90/201)</a:t>
            </a:r>
          </a:p>
          <a:p>
            <a:r>
              <a:rPr lang="en-GB" sz="1100" dirty="0"/>
              <a:t>    State5 = 0.474654  (103/217)</a:t>
            </a:r>
          </a:p>
          <a:p>
            <a:r>
              <a:rPr lang="en-GB" sz="1100" dirty="0"/>
              <a:t>    State6 = 0.352941  (30/85)</a:t>
            </a:r>
            <a:endParaRPr lang="en-SG" sz="11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0FB539A-69DB-4308-91D2-61D403413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43011"/>
              </p:ext>
            </p:extLst>
          </p:nvPr>
        </p:nvGraphicFramePr>
        <p:xfrm>
          <a:off x="6096000" y="5009510"/>
          <a:ext cx="5713414" cy="1702642"/>
        </p:xfrm>
        <a:graphic>
          <a:graphicData uri="http://schemas.openxmlformats.org/drawingml/2006/table">
            <a:tbl>
              <a:tblPr/>
              <a:tblGrid>
                <a:gridCol w="1003907">
                  <a:extLst>
                    <a:ext uri="{9D8B030D-6E8A-4147-A177-3AD203B41FA5}">
                      <a16:colId xmlns:a16="http://schemas.microsoft.com/office/drawing/2014/main" val="3062566471"/>
                    </a:ext>
                  </a:extLst>
                </a:gridCol>
                <a:gridCol w="1122014">
                  <a:extLst>
                    <a:ext uri="{9D8B030D-6E8A-4147-A177-3AD203B41FA5}">
                      <a16:colId xmlns:a16="http://schemas.microsoft.com/office/drawing/2014/main" val="3561297500"/>
                    </a:ext>
                  </a:extLst>
                </a:gridCol>
                <a:gridCol w="561006">
                  <a:extLst>
                    <a:ext uri="{9D8B030D-6E8A-4147-A177-3AD203B41FA5}">
                      <a16:colId xmlns:a16="http://schemas.microsoft.com/office/drawing/2014/main" val="3426441717"/>
                    </a:ext>
                  </a:extLst>
                </a:gridCol>
                <a:gridCol w="516717">
                  <a:extLst>
                    <a:ext uri="{9D8B030D-6E8A-4147-A177-3AD203B41FA5}">
                      <a16:colId xmlns:a16="http://schemas.microsoft.com/office/drawing/2014/main" val="2886393832"/>
                    </a:ext>
                  </a:extLst>
                </a:gridCol>
                <a:gridCol w="501954">
                  <a:extLst>
                    <a:ext uri="{9D8B030D-6E8A-4147-A177-3AD203B41FA5}">
                      <a16:colId xmlns:a16="http://schemas.microsoft.com/office/drawing/2014/main" val="1915294962"/>
                    </a:ext>
                  </a:extLst>
                </a:gridCol>
                <a:gridCol w="501954">
                  <a:extLst>
                    <a:ext uri="{9D8B030D-6E8A-4147-A177-3AD203B41FA5}">
                      <a16:colId xmlns:a16="http://schemas.microsoft.com/office/drawing/2014/main" val="1158418100"/>
                    </a:ext>
                  </a:extLst>
                </a:gridCol>
                <a:gridCol w="501954">
                  <a:extLst>
                    <a:ext uri="{9D8B030D-6E8A-4147-A177-3AD203B41FA5}">
                      <a16:colId xmlns:a16="http://schemas.microsoft.com/office/drawing/2014/main" val="4054650419"/>
                    </a:ext>
                  </a:extLst>
                </a:gridCol>
                <a:gridCol w="501954">
                  <a:extLst>
                    <a:ext uri="{9D8B030D-6E8A-4147-A177-3AD203B41FA5}">
                      <a16:colId xmlns:a16="http://schemas.microsoft.com/office/drawing/2014/main" val="60003422"/>
                    </a:ext>
                  </a:extLst>
                </a:gridCol>
                <a:gridCol w="501954">
                  <a:extLst>
                    <a:ext uri="{9D8B030D-6E8A-4147-A177-3AD203B41FA5}">
                      <a16:colId xmlns:a16="http://schemas.microsoft.com/office/drawing/2014/main" val="3438609538"/>
                    </a:ext>
                  </a:extLst>
                </a:gridCol>
              </a:tblGrid>
              <a:tr h="172127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628576"/>
                  </a:ext>
                </a:extLst>
              </a:tr>
              <a:tr h="323418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State0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State1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State2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State3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State4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State5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State6</a:t>
                      </a:r>
                    </a:p>
                  </a:txBody>
                  <a:tcPr marL="4763" marR="4763" marT="476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34000"/>
                  </a:ext>
                </a:extLst>
              </a:tr>
              <a:tr h="17212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707843"/>
                  </a:ext>
                </a:extLst>
              </a:tr>
              <a:tr h="17212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868782"/>
                  </a:ext>
                </a:extLst>
              </a:tr>
              <a:tr h="17212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378329"/>
                  </a:ext>
                </a:extLst>
              </a:tr>
              <a:tr h="17212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316684"/>
                  </a:ext>
                </a:extLst>
              </a:tr>
              <a:tr h="17212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028499"/>
                  </a:ext>
                </a:extLst>
              </a:tr>
              <a:tr h="17212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585466"/>
                  </a:ext>
                </a:extLst>
              </a:tr>
              <a:tr h="17212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State6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7308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B050A93-57F1-452B-A029-51673A6E5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05" t="20693" r="39167" b="24376"/>
          <a:stretch/>
        </p:blipFill>
        <p:spPr>
          <a:xfrm>
            <a:off x="119063" y="915457"/>
            <a:ext cx="2214562" cy="376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1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Microsoft Office PowerPoint</Application>
  <PresentationFormat>Widescreen</PresentationFormat>
  <Paragraphs>333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Tam</dc:creator>
  <cp:lastModifiedBy>Edwin Tam</cp:lastModifiedBy>
  <cp:revision>61</cp:revision>
  <dcterms:created xsi:type="dcterms:W3CDTF">2019-04-01T14:04:11Z</dcterms:created>
  <dcterms:modified xsi:type="dcterms:W3CDTF">2019-04-09T23:30:17Z</dcterms:modified>
</cp:coreProperties>
</file>