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4" r:id="rId4"/>
    <p:sldId id="286" r:id="rId5"/>
    <p:sldId id="284" r:id="rId6"/>
    <p:sldId id="287" r:id="rId7"/>
    <p:sldId id="285" r:id="rId8"/>
    <p:sldId id="260" r:id="rId9"/>
  </p:sldIdLst>
  <p:sldSz cx="9144000" cy="5143500" type="screen16x9"/>
  <p:notesSz cx="6858000" cy="9144000"/>
  <p:embeddedFontLst>
    <p:embeddedFont>
      <p:font typeface="Barlow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410D74-3F12-4F01-B2E4-08E5E67AE158}">
  <a:tblStyle styleId="{F1410D74-3F12-4F01-B2E4-08E5E67AE1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3" autoAdjust="0"/>
  </p:normalViewPr>
  <p:slideViewPr>
    <p:cSldViewPr snapToGrid="0">
      <p:cViewPr>
        <p:scale>
          <a:sx n="80" d="100"/>
          <a:sy n="80" d="100"/>
        </p:scale>
        <p:origin x="-1086" y="-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638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spcBef>
                <a:spcPts val="240"/>
              </a:spcBef>
              <a:buSzPts val="2400"/>
              <a:buChar char="●"/>
            </a:pPr>
            <a:r>
              <a:rPr lang="en-SG" sz="1100" dirty="0" smtClean="0"/>
              <a:t>clear theme (poverty)</a:t>
            </a:r>
          </a:p>
          <a:p>
            <a:pPr indent="-381000">
              <a:spcBef>
                <a:spcPts val="240"/>
              </a:spcBef>
              <a:buSzPts val="2400"/>
              <a:buFont typeface="Barlow"/>
              <a:buChar char="●"/>
            </a:pPr>
            <a:r>
              <a:rPr lang="en-SG" sz="1100" dirty="0" smtClean="0"/>
              <a:t>breaking down large points into smaller points to extract more stories</a:t>
            </a:r>
          </a:p>
          <a:p>
            <a:pPr indent="-381000">
              <a:spcBef>
                <a:spcPts val="240"/>
              </a:spcBef>
              <a:buSzPts val="2400"/>
              <a:buFont typeface="Barlow"/>
              <a:buChar char="●"/>
            </a:pPr>
            <a:r>
              <a:rPr lang="en-SG" sz="1100" dirty="0" smtClean="0"/>
              <a:t>highlighting interesting individual data points </a:t>
            </a:r>
          </a:p>
          <a:p>
            <a:pPr lvl="0" indent="-381000">
              <a:spcBef>
                <a:spcPts val="240"/>
              </a:spcBef>
              <a:buSzPts val="2400"/>
              <a:buChar char="●"/>
            </a:pPr>
            <a:r>
              <a:rPr lang="en-SG" sz="1100" dirty="0" smtClean="0"/>
              <a:t>story evolves with suspense and climactic moments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the Ministry of Social and Family Development's (MSF) last financial year, which ended in March 2017,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28,409 households were on the short to medium term assistance scheme, HH income less than $1900,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Community Care Endowment Fund (</a:t>
            </a:r>
            <a:r>
              <a:rPr lang="en-GB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ComCare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Fund) is one of the key social safety nets for poor families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and most of the households receiving </a:t>
            </a:r>
            <a:r>
              <a:rPr lang="en-GB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Comcare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help are on the short to medium term assistance scheme.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069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955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352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1"/>
            </a:lvl1pPr>
            <a:lvl2pPr marL="914400" lvl="1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</a:rPr>
              <a:t>“</a:t>
            </a:r>
            <a:endParaRPr sz="7200" b="1">
              <a:solidFill>
                <a:srgbClr val="FFFFFF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3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Singapore Hotel Reviews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592281" y="3905649"/>
            <a:ext cx="33202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/>
              <a:t>Bharat </a:t>
            </a:r>
            <a:r>
              <a:rPr lang="en-US" altLang="en-US" sz="1200" dirty="0" err="1"/>
              <a:t>Nagaraju</a:t>
            </a:r>
            <a:r>
              <a:rPr lang="en-US" altLang="en-US" sz="1200" dirty="0"/>
              <a:t> (A0178258N) </a:t>
            </a:r>
          </a:p>
          <a:p>
            <a:pPr eaLnBrk="1" hangingPunct="1"/>
            <a:r>
              <a:rPr lang="en-US" altLang="en-US" sz="1200" dirty="0" smtClean="0"/>
              <a:t>Chan </a:t>
            </a:r>
            <a:r>
              <a:rPr lang="en-US" altLang="en-US" sz="1200" dirty="0"/>
              <a:t>Su-Wen Philemon (A0110588E)</a:t>
            </a:r>
          </a:p>
          <a:p>
            <a:pPr eaLnBrk="1" hangingPunct="1"/>
            <a:r>
              <a:rPr lang="en-US" altLang="en-US" sz="1200" dirty="0"/>
              <a:t>Guo Lei (A0059762U</a:t>
            </a:r>
            <a:r>
              <a:rPr lang="en-US" altLang="en-US" sz="1200" dirty="0" smtClean="0"/>
              <a:t>)</a:t>
            </a:r>
          </a:p>
          <a:p>
            <a:pPr eaLnBrk="1" hangingPunct="1"/>
            <a:r>
              <a:rPr lang="en-US" altLang="en-US" sz="1200" dirty="0" err="1" smtClean="0"/>
              <a:t>Vigneshram</a:t>
            </a:r>
            <a:r>
              <a:rPr lang="en-US" altLang="en-US" sz="1200" dirty="0" smtClean="0"/>
              <a:t> </a:t>
            </a:r>
            <a:r>
              <a:rPr lang="en-US" altLang="en-US" sz="1200" dirty="0" err="1" smtClean="0"/>
              <a:t>Selvaraj</a:t>
            </a:r>
            <a:r>
              <a:rPr lang="en-US" altLang="en-US" sz="1200" dirty="0" smtClean="0"/>
              <a:t> (A0178215A) </a:t>
            </a:r>
          </a:p>
          <a:p>
            <a:pPr eaLnBrk="1" hangingPunct="1"/>
            <a:r>
              <a:rPr lang="en-US" altLang="en-US" sz="1200" dirty="0" smtClean="0"/>
              <a:t>MTECH Knowledge Engineering (Part-Time)</a:t>
            </a:r>
            <a:endParaRPr lang="en-US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ctrTitle" idx="4294967295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solidFill>
                  <a:srgbClr val="FFB000"/>
                </a:solidFill>
              </a:rPr>
              <a:t>OBJECTIVES</a:t>
            </a:r>
            <a:endParaRPr sz="4800" dirty="0">
              <a:solidFill>
                <a:srgbClr val="FFB000"/>
              </a:solidFill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4294967295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spcBef>
                <a:spcPts val="240"/>
              </a:spcBef>
              <a:buSzPts val="2400"/>
              <a:buNone/>
            </a:pPr>
            <a:r>
              <a:rPr lang="en-SG" sz="2400" b="1" dirty="0"/>
              <a:t>U</a:t>
            </a:r>
            <a:r>
              <a:rPr lang="en-SG" sz="2400" b="1" dirty="0" smtClean="0"/>
              <a:t>se Trip Advisor and Yelp reviews of 6 hotels to</a:t>
            </a:r>
            <a:endParaRPr lang="en-SG" sz="2400" b="1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" name="Google Shape;268;p29"/>
          <p:cNvSpPr txBox="1">
            <a:spLocks/>
          </p:cNvSpPr>
          <p:nvPr/>
        </p:nvSpPr>
        <p:spPr>
          <a:xfrm>
            <a:off x="1689529" y="2389339"/>
            <a:ext cx="2979317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dirty="0" smtClean="0">
                <a:solidFill>
                  <a:srgbClr val="FFB000"/>
                </a:solidFill>
              </a:rPr>
              <a:t>Understand</a:t>
            </a:r>
            <a:endParaRPr lang="en-SG" dirty="0">
              <a:solidFill>
                <a:srgbClr val="FFB000"/>
              </a:solidFill>
            </a:endParaRPr>
          </a:p>
        </p:txBody>
      </p:sp>
      <p:sp>
        <p:nvSpPr>
          <p:cNvPr id="7" name="Google Shape;269;p29"/>
          <p:cNvSpPr txBox="1">
            <a:spLocks/>
          </p:cNvSpPr>
          <p:nvPr/>
        </p:nvSpPr>
        <p:spPr>
          <a:xfrm>
            <a:off x="1667380" y="3327570"/>
            <a:ext cx="199022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sz="2400" dirty="0" smtClean="0"/>
              <a:t>Reviewers’ Profile</a:t>
            </a:r>
            <a:endParaRPr lang="en-US" sz="2400" dirty="0"/>
          </a:p>
        </p:txBody>
      </p:sp>
      <p:sp>
        <p:nvSpPr>
          <p:cNvPr id="8" name="Google Shape;270;p29"/>
          <p:cNvSpPr txBox="1">
            <a:spLocks/>
          </p:cNvSpPr>
          <p:nvPr/>
        </p:nvSpPr>
        <p:spPr>
          <a:xfrm>
            <a:off x="6512274" y="2399280"/>
            <a:ext cx="214825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SG" dirty="0" smtClean="0">
                <a:solidFill>
                  <a:srgbClr val="FFB000"/>
                </a:solidFill>
              </a:rPr>
              <a:t>Recommend</a:t>
            </a:r>
            <a:endParaRPr lang="en-SG" dirty="0">
              <a:solidFill>
                <a:srgbClr val="FFB000"/>
              </a:solidFill>
            </a:endParaRPr>
          </a:p>
        </p:txBody>
      </p:sp>
      <p:sp>
        <p:nvSpPr>
          <p:cNvPr id="9" name="Google Shape;271;p29"/>
          <p:cNvSpPr txBox="1">
            <a:spLocks/>
          </p:cNvSpPr>
          <p:nvPr/>
        </p:nvSpPr>
        <p:spPr>
          <a:xfrm>
            <a:off x="6487126" y="3365286"/>
            <a:ext cx="2025504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SG" sz="2400" dirty="0" smtClean="0"/>
              <a:t>Business Strategies</a:t>
            </a:r>
            <a:endParaRPr lang="en-SG" sz="2400" dirty="0"/>
          </a:p>
        </p:txBody>
      </p:sp>
      <p:sp>
        <p:nvSpPr>
          <p:cNvPr id="10" name="Google Shape;272;p29"/>
          <p:cNvSpPr txBox="1">
            <a:spLocks/>
          </p:cNvSpPr>
          <p:nvPr/>
        </p:nvSpPr>
        <p:spPr>
          <a:xfrm>
            <a:off x="3954132" y="2403661"/>
            <a:ext cx="2316039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SG" dirty="0" smtClean="0">
                <a:solidFill>
                  <a:srgbClr val="FFB000"/>
                </a:solidFill>
              </a:rPr>
              <a:t>Identify</a:t>
            </a:r>
            <a:endParaRPr lang="en-SG" dirty="0">
              <a:solidFill>
                <a:srgbClr val="FFB000"/>
              </a:solidFill>
            </a:endParaRPr>
          </a:p>
        </p:txBody>
      </p:sp>
      <p:sp>
        <p:nvSpPr>
          <p:cNvPr id="11" name="Google Shape;273;p29"/>
          <p:cNvSpPr txBox="1">
            <a:spLocks/>
          </p:cNvSpPr>
          <p:nvPr/>
        </p:nvSpPr>
        <p:spPr>
          <a:xfrm>
            <a:off x="3978155" y="3362380"/>
            <a:ext cx="1997351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None/>
            </a:pPr>
            <a:r>
              <a:rPr lang="en-SG" sz="2400" dirty="0" smtClean="0"/>
              <a:t>Most Preferred Hotel(s)</a:t>
            </a:r>
            <a:endParaRPr lang="en-SG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Technical Approach</a:t>
            </a:r>
            <a:endParaRPr dirty="0"/>
          </a:p>
        </p:txBody>
      </p:sp>
      <p:sp>
        <p:nvSpPr>
          <p:cNvPr id="179" name="Google Shape;179;p22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8191382" y="636358"/>
            <a:ext cx="320958" cy="320938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538" y="3907815"/>
            <a:ext cx="1151573" cy="84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989" y="4026263"/>
            <a:ext cx="1370960" cy="72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050" y="3108723"/>
            <a:ext cx="1191923" cy="57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Up Arrow 2"/>
          <p:cNvSpPr/>
          <p:nvPr/>
        </p:nvSpPr>
        <p:spPr>
          <a:xfrm>
            <a:off x="4466159" y="3700005"/>
            <a:ext cx="77900" cy="2261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642" y="2185059"/>
            <a:ext cx="1022737" cy="62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Up Arrow 16"/>
          <p:cNvSpPr/>
          <p:nvPr/>
        </p:nvSpPr>
        <p:spPr>
          <a:xfrm>
            <a:off x="4458345" y="2830844"/>
            <a:ext cx="77900" cy="2261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128" y="1433434"/>
            <a:ext cx="918581" cy="502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05" y="1471977"/>
            <a:ext cx="1191723" cy="42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Up Arrow 21"/>
          <p:cNvSpPr/>
          <p:nvPr/>
        </p:nvSpPr>
        <p:spPr>
          <a:xfrm rot="2358235" flipH="1">
            <a:off x="4810189" y="1943783"/>
            <a:ext cx="160974" cy="451559"/>
          </a:xfrm>
          <a:prstGeom prst="upArrow">
            <a:avLst>
              <a:gd name="adj1" fmla="val 50000"/>
              <a:gd name="adj2" fmla="val 728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Up Arrow 22"/>
          <p:cNvSpPr/>
          <p:nvPr/>
        </p:nvSpPr>
        <p:spPr>
          <a:xfrm rot="18759593" flipH="1">
            <a:off x="3919919" y="1929222"/>
            <a:ext cx="137442" cy="511672"/>
          </a:xfrm>
          <a:prstGeom prst="upArrow">
            <a:avLst>
              <a:gd name="adj1" fmla="val 50000"/>
              <a:gd name="adj2" fmla="val 728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3875817" y="1271222"/>
            <a:ext cx="1165055" cy="625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EDA Using Aggregation Pipeline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5" name="Up Arrow 24"/>
          <p:cNvSpPr/>
          <p:nvPr/>
        </p:nvSpPr>
        <p:spPr>
          <a:xfrm>
            <a:off x="4445657" y="1935475"/>
            <a:ext cx="77900" cy="2261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1103586" y="399393"/>
            <a:ext cx="6818114" cy="8007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BUSINESS INSIGHTS</a:t>
            </a:r>
            <a:endParaRPr dirty="0"/>
          </a:p>
        </p:txBody>
      </p:sp>
      <p:sp>
        <p:nvSpPr>
          <p:cNvPr id="179" name="Google Shape;179;p22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8191382" y="636358"/>
            <a:ext cx="320958" cy="320938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74;p29"/>
          <p:cNvSpPr txBox="1">
            <a:spLocks/>
          </p:cNvSpPr>
          <p:nvPr/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pic>
        <p:nvPicPr>
          <p:cNvPr id="7" name="Picture 6" descr="C:\Users\slegl\Downloads\WhatsApp Image 2018-08-22 at 8.37.48 PM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007" y="1343804"/>
            <a:ext cx="2490350" cy="1668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 rotWithShape="1">
          <a:blip r:embed="rId4"/>
          <a:srcRect l="19557" t="4163" r="964" b="11842"/>
          <a:stretch/>
        </p:blipFill>
        <p:spPr bwMode="auto">
          <a:xfrm>
            <a:off x="5656908" y="1420877"/>
            <a:ext cx="2917190" cy="17341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5"/>
          <a:srcRect l="19278" t="3835" r="2255" b="12033"/>
          <a:stretch/>
        </p:blipFill>
        <p:spPr bwMode="auto">
          <a:xfrm>
            <a:off x="3991182" y="3339344"/>
            <a:ext cx="2717165" cy="16389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5918438" y="1534993"/>
            <a:ext cx="27158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Clr>
                <a:srgbClr val="D9D9D9"/>
              </a:buClr>
              <a:buSzPts val="1800"/>
            </a:pPr>
            <a:r>
              <a:rPr lang="en-GB" dirty="0" smtClean="0">
                <a:solidFill>
                  <a:srgbClr val="434343"/>
                </a:solidFill>
                <a:latin typeface="Barlow"/>
                <a:ea typeface="Barlow"/>
                <a:cs typeface="Barlow"/>
              </a:rPr>
              <a:t>Identify and Reward Lead Users</a:t>
            </a:r>
            <a:endParaRPr lang="en-GB" dirty="0">
              <a:solidFill>
                <a:srgbClr val="434343"/>
              </a:solidFill>
              <a:latin typeface="Barlow"/>
              <a:ea typeface="Barlow"/>
              <a:cs typeface="Barlow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50322" y="3323687"/>
            <a:ext cx="4300383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D9D9D9"/>
              </a:buClr>
              <a:buSzPts val="1800"/>
            </a:pPr>
            <a:r>
              <a:rPr lang="en-GB" dirty="0" smtClean="0">
                <a:solidFill>
                  <a:srgbClr val="434343"/>
                </a:solidFill>
                <a:latin typeface="Barlow"/>
                <a:ea typeface="Barlow"/>
                <a:cs typeface="Barlow"/>
              </a:rPr>
              <a:t>Correlation between contributions and helpful votes</a:t>
            </a:r>
          </a:p>
          <a:p>
            <a:pPr>
              <a:spcBef>
                <a:spcPts val="600"/>
              </a:spcBef>
              <a:buClr>
                <a:srgbClr val="D9D9D9"/>
              </a:buClr>
              <a:buSzPts val="1800"/>
            </a:pPr>
            <a:r>
              <a:rPr lang="en-GB" dirty="0" smtClean="0">
                <a:solidFill>
                  <a:srgbClr val="434343"/>
                </a:solidFill>
                <a:latin typeface="Barlow"/>
                <a:ea typeface="Barlow"/>
                <a:cs typeface="Barlow"/>
              </a:rPr>
              <a:t>Encourage every user to contribute not just frequent travellers </a:t>
            </a:r>
            <a:endParaRPr lang="en-GB" dirty="0">
              <a:solidFill>
                <a:srgbClr val="434343"/>
              </a:solidFill>
              <a:latin typeface="Barlow"/>
              <a:ea typeface="Barlow"/>
              <a:cs typeface="Barlow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19943" y="3107119"/>
            <a:ext cx="207123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D9D9D9"/>
              </a:buClr>
              <a:buSzPts val="1800"/>
            </a:pPr>
            <a:r>
              <a:rPr lang="en-GB" dirty="0" smtClean="0">
                <a:solidFill>
                  <a:srgbClr val="434343"/>
                </a:solidFill>
                <a:latin typeface="Barlow"/>
                <a:ea typeface="Barlow"/>
                <a:cs typeface="Barlow"/>
              </a:rPr>
              <a:t>Sharp decline of TA new users in 2018. Attract new users by providing new features like Elite in Yelp.</a:t>
            </a:r>
            <a:endParaRPr lang="en-GB" dirty="0">
              <a:solidFill>
                <a:srgbClr val="434343"/>
              </a:solidFill>
              <a:latin typeface="Barlow"/>
              <a:ea typeface="Barlow"/>
              <a:cs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35415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1103586" y="399393"/>
            <a:ext cx="6818114" cy="8007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EXPLORATORY DATA ANALYSIS</a:t>
            </a:r>
            <a:endParaRPr dirty="0"/>
          </a:p>
        </p:txBody>
      </p:sp>
      <p:sp>
        <p:nvSpPr>
          <p:cNvPr id="179" name="Google Shape;179;p22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8191382" y="636358"/>
            <a:ext cx="320958" cy="320938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74;p29"/>
          <p:cNvSpPr txBox="1">
            <a:spLocks/>
          </p:cNvSpPr>
          <p:nvPr/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2" name="Rectangle 1"/>
          <p:cNvSpPr/>
          <p:nvPr/>
        </p:nvSpPr>
        <p:spPr>
          <a:xfrm>
            <a:off x="1266497" y="1647988"/>
            <a:ext cx="675289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Clr>
                <a:srgbClr val="D9D9D9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Most of them from UK, Australia, US, and Singapore. Hotels can win the customers by providing facilities famous among citizens of these countries.</a:t>
            </a:r>
          </a:p>
          <a:p>
            <a:pPr marL="285750" indent="-285750">
              <a:spcBef>
                <a:spcPts val="600"/>
              </a:spcBef>
              <a:buClr>
                <a:srgbClr val="D9D9D9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The majority of Singaporean users were experienced reviewers. </a:t>
            </a:r>
            <a:endParaRPr lang="en-SG" sz="1800" dirty="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7" name="Picture 16" descr="C:\Users\slegl\Downloads\WhatsApp Image 2018-08-22 at 8.36.27 PM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987" y="3085684"/>
            <a:ext cx="2927985" cy="134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434" y="2995448"/>
            <a:ext cx="2803371" cy="16531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87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EXPLORATORY DATA ANALYSIS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0174" y="3398281"/>
            <a:ext cx="6990059" cy="1351643"/>
          </a:xfrm>
        </p:spPr>
        <p:txBody>
          <a:bodyPr/>
          <a:lstStyle/>
          <a:p>
            <a:r>
              <a:rPr lang="en-US" dirty="0" smtClean="0"/>
              <a:t>Hotel Bookings are in peak in July and surprisingly not in December.</a:t>
            </a:r>
          </a:p>
          <a:p>
            <a:r>
              <a:rPr lang="en-US" dirty="0" smtClean="0"/>
              <a:t>In Oct, Nov, Feb and Sep the bookings drop by 30 %. Hotels can provide promotions during this month to attract customers.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44" y="1275092"/>
            <a:ext cx="6709559" cy="212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71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1103586" y="399393"/>
            <a:ext cx="6818114" cy="8007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SENTIMENT ANALYSIS</a:t>
            </a:r>
            <a:endParaRPr dirty="0"/>
          </a:p>
        </p:txBody>
      </p:sp>
      <p:sp>
        <p:nvSpPr>
          <p:cNvPr id="179" name="Google Shape;179;p22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8191382" y="636358"/>
            <a:ext cx="320958" cy="320938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74;p29"/>
          <p:cNvSpPr txBox="1">
            <a:spLocks/>
          </p:cNvSpPr>
          <p:nvPr/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7" name="Picture 6" descr="C:\Users\slegl\Downloads\WhatsApp Image 2018-08-22 at 9.18.10 PM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006" y="1275013"/>
            <a:ext cx="2912745" cy="1941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slegl\Downloads\WhatsApp Image 2018-08-22 at 9.18.31 PM.jpe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291" y="2737824"/>
            <a:ext cx="2875280" cy="191706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66497" y="1647988"/>
            <a:ext cx="407275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Clr>
                <a:srgbClr val="D9D9D9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434343"/>
                </a:solidFill>
                <a:latin typeface="Barlow"/>
                <a:ea typeface="Barlow"/>
                <a:cs typeface="Barlow"/>
              </a:rPr>
              <a:t>A</a:t>
            </a:r>
            <a:r>
              <a:rPr lang="en-GB" sz="1800" dirty="0" smtClean="0">
                <a:solidFill>
                  <a:srgbClr val="434343"/>
                </a:solidFill>
                <a:latin typeface="Barlow"/>
                <a:ea typeface="Barlow"/>
                <a:cs typeface="Barlow"/>
              </a:rPr>
              <a:t>verage </a:t>
            </a:r>
            <a:r>
              <a:rPr lang="en-GB" sz="1800" dirty="0">
                <a:solidFill>
                  <a:srgbClr val="434343"/>
                </a:solidFill>
                <a:latin typeface="Barlow"/>
                <a:ea typeface="Barlow"/>
                <a:cs typeface="Barlow"/>
              </a:rPr>
              <a:t>rating of each of the hotels was </a:t>
            </a:r>
            <a:r>
              <a:rPr lang="en-GB" sz="1800" dirty="0" smtClean="0">
                <a:solidFill>
                  <a:srgbClr val="434343"/>
                </a:solidFill>
                <a:latin typeface="Barlow"/>
                <a:ea typeface="Barlow"/>
                <a:cs typeface="Barlow"/>
              </a:rPr>
              <a:t>4.38 </a:t>
            </a:r>
            <a:r>
              <a:rPr lang="en-GB" sz="1800" dirty="0">
                <a:solidFill>
                  <a:srgbClr val="434343"/>
                </a:solidFill>
                <a:latin typeface="Barlow"/>
                <a:ea typeface="Barlow"/>
                <a:cs typeface="Barlow"/>
              </a:rPr>
              <a:t>out of </a:t>
            </a:r>
            <a:r>
              <a:rPr lang="en-GB" sz="1800" dirty="0" smtClean="0">
                <a:solidFill>
                  <a:srgbClr val="434343"/>
                </a:solidFill>
                <a:latin typeface="Barlow"/>
                <a:ea typeface="Barlow"/>
                <a:cs typeface="Barlow"/>
              </a:rPr>
              <a:t>5</a:t>
            </a:r>
          </a:p>
          <a:p>
            <a:pPr marL="285750" indent="-285750">
              <a:spcBef>
                <a:spcPts val="600"/>
              </a:spcBef>
              <a:buClr>
                <a:srgbClr val="D9D9D9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434343"/>
                </a:solidFill>
                <a:latin typeface="Barlow"/>
                <a:ea typeface="Barlow"/>
                <a:cs typeface="Barlow"/>
              </a:rPr>
              <a:t>Park Hotel received more positive feedback</a:t>
            </a:r>
            <a:r>
              <a:rPr lang="en-GB" sz="1800" dirty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marL="285750" indent="-285750">
              <a:spcBef>
                <a:spcPts val="600"/>
              </a:spcBef>
              <a:buClr>
                <a:srgbClr val="D9D9D9"/>
              </a:buClr>
              <a:buSzPts val="1800"/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434343"/>
                </a:solidFill>
                <a:latin typeface="Barlow"/>
                <a:ea typeface="Barlow"/>
                <a:cs typeface="Barlow"/>
              </a:rPr>
              <a:t>Shangri la </a:t>
            </a:r>
            <a:r>
              <a:rPr lang="en-GB" sz="1800" dirty="0" smtClean="0">
                <a:solidFill>
                  <a:srgbClr val="434343"/>
                </a:solidFill>
                <a:latin typeface="Barlow"/>
                <a:ea typeface="Barlow"/>
                <a:cs typeface="Barlow"/>
              </a:rPr>
              <a:t>hotel has more higher ratings. </a:t>
            </a:r>
            <a:endParaRPr lang="en-SG" sz="1800" dirty="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3095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Google Shape;365;p36"/>
          <p:cNvSpPr txBox="1">
            <a:spLocks/>
          </p:cNvSpPr>
          <p:nvPr/>
        </p:nvSpPr>
        <p:spPr>
          <a:xfrm>
            <a:off x="232925" y="3050292"/>
            <a:ext cx="296222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SG" sz="6600" dirty="0" smtClean="0">
                <a:solidFill>
                  <a:srgbClr val="FFB000"/>
                </a:solidFill>
              </a:rPr>
              <a:t>THANK YOU</a:t>
            </a:r>
            <a:endParaRPr lang="en-SG" sz="6600" dirty="0">
              <a:solidFill>
                <a:srgbClr val="FFB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for </a:t>
            </a:r>
            <a:r>
              <a:rPr lang="en-US" dirty="0" err="1" smtClean="0"/>
              <a:t>Qns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333</Words>
  <Application>Microsoft Office PowerPoint</Application>
  <PresentationFormat>On-screen Show (16:9)</PresentationFormat>
  <Paragraphs>52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Barlow</vt:lpstr>
      <vt:lpstr>Basset template</vt:lpstr>
      <vt:lpstr>Singapore Hotel Reviews</vt:lpstr>
      <vt:lpstr>OBJECTIVES</vt:lpstr>
      <vt:lpstr>Technical Approach</vt:lpstr>
      <vt:lpstr>BUSINESS INSIGHTS</vt:lpstr>
      <vt:lpstr>EXPLORATORY DATA ANALYSIS</vt:lpstr>
      <vt:lpstr>EXPLORATORY DATA ANALYSIS</vt:lpstr>
      <vt:lpstr>SENTIMENT ANALYSIS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User</cp:lastModifiedBy>
  <cp:revision>49</cp:revision>
  <dcterms:modified xsi:type="dcterms:W3CDTF">2018-08-24T17:43:13Z</dcterms:modified>
</cp:coreProperties>
</file>