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57" r:id="rId4"/>
    <p:sldId id="258" r:id="rId5"/>
    <p:sldId id="285" r:id="rId6"/>
    <p:sldId id="286" r:id="rId7"/>
    <p:sldId id="288" r:id="rId8"/>
    <p:sldId id="289" r:id="rId9"/>
    <p:sldId id="290" r:id="rId10"/>
    <p:sldId id="280" r:id="rId11"/>
    <p:sldId id="273" r:id="rId12"/>
    <p:sldId id="287" r:id="rId13"/>
    <p:sldId id="277" r:id="rId14"/>
    <p:sldId id="278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75" autoAdjust="0"/>
    <p:restoredTop sz="94618" autoAdjust="0"/>
  </p:normalViewPr>
  <p:slideViewPr>
    <p:cSldViewPr>
      <p:cViewPr varScale="1">
        <p:scale>
          <a:sx n="128" d="100"/>
          <a:sy n="128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AE5808A-CC71-4C58-8ECF-E148E154B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0A5B68-20D9-43D1-AA87-678CB4BCA160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A553A6-E4C5-4BFB-85EB-753A2B2855A5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D46F61-3A6B-4D76-885E-C1D833F715A7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C701-7ED6-4E28-9287-E3C995BD7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521D17D-3FD4-1170-98A0-CD53B35D6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D46F61-3A6B-4D76-885E-C1D833F715A7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CC9C6E9-6F18-EAB9-DA73-8F2496A99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5C4CDB-BF6C-A068-6431-A4E3A4BEA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8B739-D59B-BBBD-9C91-AFA413BB3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B16C4E8-5799-78F8-415E-42DE8FA62A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D46F61-3A6B-4D76-885E-C1D833F715A7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D12D518-158F-090A-3228-7A18DC988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BF370BB-9E9F-5CB3-DCFD-E69608D85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1F861-D364-DC8B-386E-8AA8DD0A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5BAF671-DDD7-C784-F1EC-4B47D1E45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D46F61-3A6B-4D76-885E-C1D833F715A7}" type="slidenum">
              <a:rPr lang="en-US"/>
              <a:pPr/>
              <a:t>14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F88CFD6-E821-134E-98E5-7CF608133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E472E75-5A1F-1B68-2BCE-8BCB3BC2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60350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981075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743575" y="549275"/>
            <a:ext cx="1781175" cy="575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95288" y="549275"/>
            <a:ext cx="5195887" cy="5759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34877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35425" y="1196975"/>
            <a:ext cx="348932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549275"/>
            <a:ext cx="65516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96975"/>
            <a:ext cx="712946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mediu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eeksforgeek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52513"/>
            <a:ext cx="4320852" cy="504825"/>
          </a:xfrm>
          <a:noFill/>
        </p:spPr>
        <p:txBody>
          <a:bodyPr/>
          <a:lstStyle/>
          <a:p>
            <a:pPr eaLnBrk="1" hangingPunct="1"/>
            <a:r>
              <a:rPr lang="en-AU" sz="6000" dirty="0">
                <a:latin typeface="Calibri" panose="020F0502020204030204" pitchFamily="34" charset="0"/>
                <a:cs typeface="Calibri" panose="020F0502020204030204" pitchFamily="34" charset="0"/>
              </a:rPr>
              <a:t>Loan Approval Predictor</a:t>
            </a:r>
            <a:endParaRPr lang="uk-UA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2708920"/>
            <a:ext cx="3240088" cy="274638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AU" sz="2000" dirty="0">
                <a:highlight>
                  <a:srgbClr val="00FFFF"/>
                </a:highlight>
              </a:rPr>
              <a:t>Group 5 </a:t>
            </a:r>
            <a:endParaRPr lang="uk-UA" sz="2000" dirty="0">
              <a:highlight>
                <a:srgbClr val="00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A1EB3-F1E8-7DB6-84AD-0C6D065A0DBA}"/>
              </a:ext>
            </a:extLst>
          </p:cNvPr>
          <p:cNvSpPr txBox="1"/>
          <p:nvPr/>
        </p:nvSpPr>
        <p:spPr>
          <a:xfrm>
            <a:off x="6300192" y="5589240"/>
            <a:ext cx="2376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ajendra </a:t>
            </a:r>
            <a:r>
              <a:rPr lang="en-AU" sz="2000" b="1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AU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ondili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Parm Basra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Ammar Bashoeb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06B-2C04-CF78-8973-97B05F61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52" y="764705"/>
            <a:ext cx="8568952" cy="288032"/>
          </a:xfrm>
        </p:spPr>
        <p:txBody>
          <a:bodyPr/>
          <a:lstStyle/>
          <a:p>
            <a:r>
              <a:rPr lang="en-AU" sz="44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Limitations and Future Development </a:t>
            </a:r>
            <a:br>
              <a:rPr lang="en-AU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B5C3-1EE7-7759-2C0A-00BCC8B2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776"/>
            <a:ext cx="8641208" cy="4176464"/>
          </a:xfrm>
        </p:spPr>
        <p:txBody>
          <a:bodyPr/>
          <a:lstStyle/>
          <a:p>
            <a:pPr marL="0" indent="0">
              <a:buNone/>
            </a:pPr>
            <a:r>
              <a:rPr lang="en-AU" sz="2000" u="sng" dirty="0">
                <a:solidFill>
                  <a:srgbClr val="16190C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Future Development</a:t>
            </a:r>
            <a:endParaRPr lang="en-AU" sz="2000" u="sng" dirty="0"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Inclusive Data Collection: Collecting diverse and representative data to mitigate biases.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Fairness-aware Algorithms: Developing algorithms to identify and address biases in predictions.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Explainable AI: Integrating techniques to enhance the model's transparency.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Hybrid Models: Combining different algorithms for more accurate predictions.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Real-time Data: Utilizing real-time data for up-to-date loan approval decisions.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Ethical Frameworks: Implementing ethical guidelines for responsible AI adoption. 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2000" u="sng" dirty="0">
                <a:solidFill>
                  <a:srgbClr val="16190C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endParaRPr lang="en-AU" sz="2000" u="sng" dirty="0"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Availability: The accuracy of the model relies on the availability and quality of historical loan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Biases in Historical Data: Biases in past lending practices may affect the fairness of predictions for underrepresented groups.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 Factors: The model may not fully capture all factors influencing loan approval decisions.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Interpretability: Some models lack transparency, making it difficult to explain predictions.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6072F-589C-43F0-EBE8-AD8599D3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995144-8DEB-9941-2DFA-FD7A845F7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4"/>
            <a:ext cx="7056438" cy="1223294"/>
          </a:xfrm>
        </p:spPr>
        <p:txBody>
          <a:bodyPr/>
          <a:lstStyle/>
          <a:p>
            <a:pPr algn="ctr"/>
            <a:r>
              <a:rPr lang="en-AU" sz="60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FCF4D1-1577-8660-298E-FCE078295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2634" y="1359238"/>
            <a:ext cx="7056438" cy="5022090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AU" sz="1800" b="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Loan approval prediction using machine learning can improve the efficiency and accuracy of loan processing in financial institutions. </a:t>
            </a:r>
            <a:endParaRPr lang="en-AU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AU" sz="1800" b="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building a robust predictive model that considers key features and demographics, banks can better assess the risk associated with loan applicants and make informed decisions about loan approvals. </a:t>
            </a:r>
            <a:endParaRPr lang="en-AU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AU" sz="1800" b="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project demonstrates the potential of machine learning in the finance industry to streamline the loan approval process and promote financial inclusion. </a:t>
            </a:r>
            <a:endParaRPr lang="en-AU" sz="1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1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D7BE-B840-319C-5623-F8A60DF3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3356992"/>
            <a:ext cx="4896544" cy="79208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2865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6E42E-5305-13A7-B817-9769DC03A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E2DEFDF4-81FB-9A95-DCA7-65E6AAB06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366779"/>
            <a:ext cx="7056438" cy="3096344"/>
          </a:xfrm>
        </p:spPr>
        <p:txBody>
          <a:bodyPr/>
          <a:lstStyle/>
          <a:p>
            <a:pPr marL="457200" lvl="1" indent="0" algn="ctr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 algn="ctr">
              <a:buNone/>
            </a:pPr>
            <a:r>
              <a:rPr lang="en-US" sz="6000" b="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908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040E6-8AD1-04E9-CD3C-7A5175CD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03AC2A59-5763-6CE3-6CF4-12E1C5B4A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0"/>
            <a:ext cx="7056438" cy="6858000"/>
          </a:xfrm>
        </p:spPr>
        <p:txBody>
          <a:bodyPr/>
          <a:lstStyle/>
          <a:p>
            <a:pPr marL="457200" lvl="1" indent="0" algn="ctr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 algn="ctr">
              <a:buNone/>
            </a:pPr>
            <a:r>
              <a:rPr lang="en-US" sz="6000" b="0" dirty="0">
                <a:latin typeface="Calibri" panose="020F0502020204030204" pitchFamily="34" charset="0"/>
                <a:cs typeface="Calibri" panose="020F0502020204030204" pitchFamily="34" charset="0"/>
              </a:rPr>
              <a:t>Thank you for your attention </a:t>
            </a:r>
            <a:r>
              <a:rPr lang="en-US" sz="6000" b="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sz="6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16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0653-AC0A-9428-6B78-C84960E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9D33-2A7A-C521-7A59-3518F727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132856"/>
            <a:ext cx="7129462" cy="230403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Machine learning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642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6480175" cy="649287"/>
          </a:xfrm>
        </p:spPr>
        <p:txBody>
          <a:bodyPr/>
          <a:lstStyle/>
          <a:p>
            <a:pPr eaLnBrk="1" hangingPunct="1"/>
            <a:r>
              <a:rPr lang="en-AU" sz="6000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endParaRPr lang="uk-UA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836712"/>
            <a:ext cx="6911975" cy="56164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AU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AU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AU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AU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AU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Our Project Objective is to develop a comprehensive loan eligibility model that considers both historical loan data and key features (Applicant Income, Loan Amount, Credit History) as well as demographics (Gender, Dependents, Marital Status, Education).</a:t>
            </a:r>
          </a:p>
          <a:p>
            <a:pPr eaLnBrk="1" hangingPunct="1">
              <a:defRPr/>
            </a:pP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 purpose of this model is to promote financial inclusion and reduce biases, ensuring fair access to loans for individuals from diverse backgrounds.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algn="l"/>
            <a:r>
              <a:rPr lang="en-AU" sz="600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Sources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832" y="2276872"/>
            <a:ext cx="4464025" cy="194496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AU" sz="1400" b="0" i="0" u="sng" dirty="0">
              <a:effectLst/>
              <a:latin typeface="-apple-system"/>
              <a:hlinkClick r:id="rId4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AU" sz="1400" u="sng" dirty="0">
              <a:latin typeface="-apple-system"/>
              <a:hlinkClick r:id="rId4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AU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https://www.geeksforgeeks.org/</a:t>
            </a:r>
            <a:b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https://stackoverflow.com/</a:t>
            </a:r>
            <a:b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https://docs.github.com/</a:t>
            </a:r>
            <a:b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https://medium.com/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6232-7569-0557-7979-2719AC32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9853-2088-246A-8C1B-9EDAF0A8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7129462" cy="5111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AU" sz="18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Libraries Used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Bootstrap CSS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Pickle</a:t>
            </a:r>
          </a:p>
          <a:p>
            <a:pPr marL="0" indent="0">
              <a:lnSpc>
                <a:spcPct val="90000"/>
              </a:lnSpc>
              <a:buNone/>
            </a:pPr>
            <a:endParaRPr lang="en-AU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AU" sz="18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DeNeural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 Network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K-Nearest Neighbours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endParaRPr lang="uk-UA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2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8822-EC7D-27ED-8D2B-1EA60ABE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803275"/>
            <a:ext cx="8748712" cy="508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Machine learning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B4D0-CCBE-680D-3A88-C4588BF7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361134"/>
            <a:ext cx="1656606" cy="720080"/>
          </a:xfrm>
        </p:spPr>
        <p:txBody>
          <a:bodyPr/>
          <a:lstStyle/>
          <a:p>
            <a:pPr marL="0" indent="0">
              <a:buNone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Accuracy: </a:t>
            </a:r>
            <a:r>
              <a:rPr lang="en-AU" sz="1600" dirty="0">
                <a:solidFill>
                  <a:srgbClr val="00A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87.13%</a:t>
            </a:r>
            <a:endParaRPr lang="en-AU" sz="1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E1C6D-050F-3967-0295-7E105E172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" y="2276872"/>
            <a:ext cx="1442296" cy="103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A1D27-4773-4A5D-0549-57369D6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76871"/>
            <a:ext cx="1800200" cy="1033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05D8-8AD6-274A-D4B8-5A0F4BE1A1EE}"/>
              </a:ext>
            </a:extLst>
          </p:cNvPr>
          <p:cNvSpPr txBox="1"/>
          <p:nvPr/>
        </p:nvSpPr>
        <p:spPr>
          <a:xfrm>
            <a:off x="3275856" y="3931656"/>
            <a:ext cx="1972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alibri" panose="020F0502020204030204" pitchFamily="34" charset="0"/>
                <a:cs typeface="Calibri" panose="020F0502020204030204" pitchFamily="34" charset="0"/>
              </a:rPr>
              <a:t>SVN and KNN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Accuracy: </a:t>
            </a:r>
            <a:r>
              <a:rPr lang="en-AU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</a:t>
            </a:r>
            <a:r>
              <a:rPr lang="en-AU" sz="160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r>
              <a:rPr lang="en-AU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7F41AB-2456-BE0F-CE4D-D7FEC691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483768" y="4530252"/>
            <a:ext cx="3240360" cy="17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DC2DE-038C-0CF4-8B0C-2E4A3F677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131073"/>
            <a:ext cx="2880320" cy="1513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9BFD7-BEC4-D873-7594-8D16A552BAF3}"/>
              </a:ext>
            </a:extLst>
          </p:cNvPr>
          <p:cNvSpPr txBox="1"/>
          <p:nvPr/>
        </p:nvSpPr>
        <p:spPr>
          <a:xfrm>
            <a:off x="4860032" y="1392080"/>
            <a:ext cx="19725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1619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  <a:endParaRPr lang="en-AU" sz="1600" dirty="0">
              <a:solidFill>
                <a:srgbClr val="16190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1619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Accuracy: </a:t>
            </a:r>
            <a:r>
              <a:rPr lang="en-AU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A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FB02-35C5-7610-ECB6-EF65C407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/>
              <a:t>Feature Engineering:</a:t>
            </a:r>
            <a:br>
              <a:rPr lang="uk-UA" sz="32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BF5B-0C54-BAE2-B4A8-76DD578C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  <a:p>
            <a:pPr marL="457200" lvl="1" indent="0">
              <a:buNone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With max depth=3 and choosing min sample leaf as 25, it has accuracy score  73%  with 20% of sample size  of test data as below:</a:t>
            </a:r>
          </a:p>
          <a:p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6526332-04AE-9B34-1020-CE2DBDDC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12876"/>
            <a:ext cx="7254230" cy="223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0371D-0BE0-36F6-6340-5C3CF6CC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60" y="4653136"/>
            <a:ext cx="3753592" cy="1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461C-84C5-B3AA-C0BD-A3FABD1C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b="1" dirty="0"/>
              <a:t>Feature Engineering:</a:t>
            </a:r>
            <a:br>
              <a:rPr lang="uk-UA" sz="32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DB66-3BE8-B67C-46C6-01A61EC8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uk-UA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Neural Network</a:t>
            </a:r>
          </a:p>
          <a:p>
            <a:pPr marL="457200" lvl="1" indent="0">
              <a:buNone/>
            </a:pPr>
            <a:r>
              <a:rPr lang="en-US" sz="1600" b="0" dirty="0"/>
              <a:t>With  Rectified Linear unit which is a multi layered precision on 13 categorical values has shown better accuracy compared to Sigmoid 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53BF6-C05E-9FDF-ECA6-21431F33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44770"/>
            <a:ext cx="2463927" cy="1168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E5A2F-365A-1F2D-F013-C54206D6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63" y="4379887"/>
            <a:ext cx="2692538" cy="520727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12801BC-136B-9377-16B8-A0E86B26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44" y="2478113"/>
            <a:ext cx="4098380" cy="2852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50DB1-3CFD-A723-BA1A-E50B54364089}"/>
              </a:ext>
            </a:extLst>
          </p:cNvPr>
          <p:cNvSpPr txBox="1"/>
          <p:nvPr/>
        </p:nvSpPr>
        <p:spPr>
          <a:xfrm>
            <a:off x="296571" y="5470749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With 100 Epochs achieved accuracy rate of 82%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DEF509-83D1-DFA6-9E5D-0991F541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812360" cy="65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55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499</Words>
  <Application>Microsoft Macintosh PowerPoint</Application>
  <PresentationFormat>On-screen Show (4:3)</PresentationFormat>
  <Paragraphs>150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Wingdings</vt:lpstr>
      <vt:lpstr>template</vt:lpstr>
      <vt:lpstr>Loan Approval Predictor</vt:lpstr>
      <vt:lpstr>Agenda</vt:lpstr>
      <vt:lpstr>Project Objective</vt:lpstr>
      <vt:lpstr>Data Sources</vt:lpstr>
      <vt:lpstr>Technologies Used</vt:lpstr>
      <vt:lpstr>Data Cleaning and Machine learning  </vt:lpstr>
      <vt:lpstr>Feature Engineering: </vt:lpstr>
      <vt:lpstr>Feature Engineering: </vt:lpstr>
      <vt:lpstr>PowerPoint Presentation</vt:lpstr>
      <vt:lpstr>Limitations and Future Development  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Predictor</dc:title>
  <dc:creator>RAJ BONDILI</dc:creator>
  <cp:lastModifiedBy>Samreen Hasan</cp:lastModifiedBy>
  <cp:revision>47</cp:revision>
  <dcterms:created xsi:type="dcterms:W3CDTF">2024-02-18T06:54:25Z</dcterms:created>
  <dcterms:modified xsi:type="dcterms:W3CDTF">2024-02-20T07:36:59Z</dcterms:modified>
</cp:coreProperties>
</file>