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30"/>
  </p:handoutMasterIdLst>
  <p:sldIdLst>
    <p:sldId id="256" r:id="rId2"/>
    <p:sldId id="727" r:id="rId3"/>
    <p:sldId id="748" r:id="rId4"/>
    <p:sldId id="258" r:id="rId5"/>
    <p:sldId id="728" r:id="rId6"/>
    <p:sldId id="746" r:id="rId7"/>
    <p:sldId id="751" r:id="rId8"/>
    <p:sldId id="755" r:id="rId9"/>
    <p:sldId id="756" r:id="rId10"/>
    <p:sldId id="757" r:id="rId11"/>
    <p:sldId id="758" r:id="rId12"/>
    <p:sldId id="773" r:id="rId13"/>
    <p:sldId id="774" r:id="rId14"/>
    <p:sldId id="759" r:id="rId15"/>
    <p:sldId id="775" r:id="rId16"/>
    <p:sldId id="764" r:id="rId17"/>
    <p:sldId id="776" r:id="rId18"/>
    <p:sldId id="762" r:id="rId19"/>
    <p:sldId id="761" r:id="rId20"/>
    <p:sldId id="765" r:id="rId21"/>
    <p:sldId id="760" r:id="rId22"/>
    <p:sldId id="780" r:id="rId23"/>
    <p:sldId id="779" r:id="rId24"/>
    <p:sldId id="768" r:id="rId25"/>
    <p:sldId id="777" r:id="rId26"/>
    <p:sldId id="778" r:id="rId27"/>
    <p:sldId id="767" r:id="rId28"/>
    <p:sldId id="726" r:id="rId29"/>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F57D07-8648-4FED-8BD4-482DBA2D31D7}" v="48" dt="2024-09-25T05:03:37.9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notesViewPr>
    <p:cSldViewPr snapToGrid="0">
      <p:cViewPr varScale="1">
        <p:scale>
          <a:sx n="52" d="100"/>
          <a:sy n="52" d="100"/>
        </p:scale>
        <p:origin x="2946"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microsoft.com/office/2015/10/relationships/revisionInfo" Target="revisionInfo.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B0BF0B-ECAD-D898-C29C-3A57CE1EF5B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en-IN"/>
          </a:p>
        </p:txBody>
      </p:sp>
      <p:sp>
        <p:nvSpPr>
          <p:cNvPr id="3" name="Date Placeholder 2">
            <a:extLst>
              <a:ext uri="{FF2B5EF4-FFF2-40B4-BE49-F238E27FC236}">
                <a16:creationId xmlns:a16="http://schemas.microsoft.com/office/drawing/2014/main" id="{5ED9EE11-3C55-FC33-6E41-D0F49739581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34BA955-24EF-4741-9A91-700C921F2F4B}" type="datetimeFigureOut">
              <a:rPr lang="en-IN"/>
              <a:pPr>
                <a:defRPr/>
              </a:pPr>
              <a:t>13-05-2025</a:t>
            </a:fld>
            <a:endParaRPr lang="en-IN"/>
          </a:p>
        </p:txBody>
      </p:sp>
      <p:sp>
        <p:nvSpPr>
          <p:cNvPr id="4" name="Footer Placeholder 3">
            <a:extLst>
              <a:ext uri="{FF2B5EF4-FFF2-40B4-BE49-F238E27FC236}">
                <a16:creationId xmlns:a16="http://schemas.microsoft.com/office/drawing/2014/main" id="{0891BA0F-42FA-A224-0509-AD54B1AD762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en-IN"/>
          </a:p>
        </p:txBody>
      </p:sp>
      <p:sp>
        <p:nvSpPr>
          <p:cNvPr id="5" name="Slide Number Placeholder 4">
            <a:extLst>
              <a:ext uri="{FF2B5EF4-FFF2-40B4-BE49-F238E27FC236}">
                <a16:creationId xmlns:a16="http://schemas.microsoft.com/office/drawing/2014/main" id="{128C04C8-909E-AC09-23C6-9C7B87775E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a:defRPr/>
            </a:pPr>
            <a:fld id="{D1DFBDB4-B5C2-49A6-ADE8-5E570FE0734B}" type="slidenum">
              <a:rPr lang="en-IN"/>
              <a:pPr>
                <a:defRPr/>
              </a:pPr>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8E0C0B0-95D1-9FE5-5A73-2E922B7C7021}"/>
              </a:ext>
            </a:extLst>
          </p:cNvPr>
          <p:cNvSpPr>
            <a:spLocks noGrp="1"/>
          </p:cNvSpPr>
          <p:nvPr>
            <p:ph type="dt" sz="half" idx="10"/>
          </p:nvPr>
        </p:nvSpPr>
        <p:spPr/>
        <p:txBody>
          <a:bodyPr/>
          <a:lstStyle>
            <a:lvl1pPr>
              <a:defRPr/>
            </a:lvl1pPr>
          </a:lstStyle>
          <a:p>
            <a:pPr>
              <a:defRPr/>
            </a:pPr>
            <a:fld id="{A4606995-6184-4416-B60F-5FD153CD8DA6}" type="datetimeFigureOut">
              <a:rPr lang="en-IN"/>
              <a:pPr>
                <a:defRPr/>
              </a:pPr>
              <a:t>13-05-2025</a:t>
            </a:fld>
            <a:endParaRPr lang="en-IN"/>
          </a:p>
        </p:txBody>
      </p:sp>
      <p:sp>
        <p:nvSpPr>
          <p:cNvPr id="5" name="Footer Placeholder 4">
            <a:extLst>
              <a:ext uri="{FF2B5EF4-FFF2-40B4-BE49-F238E27FC236}">
                <a16:creationId xmlns:a16="http://schemas.microsoft.com/office/drawing/2014/main" id="{612172BF-365C-D89E-7DBC-58A6BF856645}"/>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11257E3-1FC4-456B-29DE-9F9B292295E4}"/>
              </a:ext>
            </a:extLst>
          </p:cNvPr>
          <p:cNvSpPr>
            <a:spLocks noGrp="1"/>
          </p:cNvSpPr>
          <p:nvPr>
            <p:ph type="sldNum" sz="quarter" idx="12"/>
          </p:nvPr>
        </p:nvSpPr>
        <p:spPr/>
        <p:txBody>
          <a:bodyPr/>
          <a:lstStyle>
            <a:lvl1pPr>
              <a:defRPr/>
            </a:lvl1pPr>
          </a:lstStyle>
          <a:p>
            <a:pPr>
              <a:defRPr/>
            </a:pPr>
            <a:fld id="{8E909B13-BD91-4BEE-9BBA-323EA5867380}" type="slidenum">
              <a:rPr lang="en-IN"/>
              <a:pPr>
                <a:defRPr/>
              </a:pPr>
              <a:t>‹#›</a:t>
            </a:fld>
            <a:endParaRPr lang="en-IN"/>
          </a:p>
        </p:txBody>
      </p:sp>
    </p:spTree>
    <p:extLst>
      <p:ext uri="{BB962C8B-B14F-4D97-AF65-F5344CB8AC3E}">
        <p14:creationId xmlns:p14="http://schemas.microsoft.com/office/powerpoint/2010/main" val="3118738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595A30-480C-90F0-5AF8-CF6A74E4EA5E}"/>
              </a:ext>
            </a:extLst>
          </p:cNvPr>
          <p:cNvSpPr>
            <a:spLocks noGrp="1"/>
          </p:cNvSpPr>
          <p:nvPr>
            <p:ph type="dt" sz="half" idx="10"/>
          </p:nvPr>
        </p:nvSpPr>
        <p:spPr/>
        <p:txBody>
          <a:bodyPr/>
          <a:lstStyle>
            <a:lvl1pPr>
              <a:defRPr/>
            </a:lvl1pPr>
          </a:lstStyle>
          <a:p>
            <a:pPr>
              <a:defRPr/>
            </a:pPr>
            <a:fld id="{B85AF544-160E-493A-9C05-63146A00EB3E}" type="datetimeFigureOut">
              <a:rPr lang="en-IN"/>
              <a:pPr>
                <a:defRPr/>
              </a:pPr>
              <a:t>13-05-2025</a:t>
            </a:fld>
            <a:endParaRPr lang="en-IN"/>
          </a:p>
        </p:txBody>
      </p:sp>
      <p:sp>
        <p:nvSpPr>
          <p:cNvPr id="5" name="Footer Placeholder 4">
            <a:extLst>
              <a:ext uri="{FF2B5EF4-FFF2-40B4-BE49-F238E27FC236}">
                <a16:creationId xmlns:a16="http://schemas.microsoft.com/office/drawing/2014/main" id="{C713140D-7E47-10E0-5DC8-FF406AD56E0A}"/>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C7393774-4AF9-36CE-0410-D54A12FA12AE}"/>
              </a:ext>
            </a:extLst>
          </p:cNvPr>
          <p:cNvSpPr>
            <a:spLocks noGrp="1"/>
          </p:cNvSpPr>
          <p:nvPr>
            <p:ph type="sldNum" sz="quarter" idx="12"/>
          </p:nvPr>
        </p:nvSpPr>
        <p:spPr/>
        <p:txBody>
          <a:bodyPr/>
          <a:lstStyle>
            <a:lvl1pPr>
              <a:defRPr/>
            </a:lvl1pPr>
          </a:lstStyle>
          <a:p>
            <a:pPr>
              <a:defRPr/>
            </a:pPr>
            <a:fld id="{87DF8FE7-C907-4100-9915-D46446EE8F0D}" type="slidenum">
              <a:rPr lang="en-IN"/>
              <a:pPr>
                <a:defRPr/>
              </a:pPr>
              <a:t>‹#›</a:t>
            </a:fld>
            <a:endParaRPr lang="en-IN"/>
          </a:p>
        </p:txBody>
      </p:sp>
    </p:spTree>
    <p:extLst>
      <p:ext uri="{BB962C8B-B14F-4D97-AF65-F5344CB8AC3E}">
        <p14:creationId xmlns:p14="http://schemas.microsoft.com/office/powerpoint/2010/main" val="19656836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41EA0D-E927-0772-9B42-C8B334F25BCF}"/>
              </a:ext>
            </a:extLst>
          </p:cNvPr>
          <p:cNvSpPr>
            <a:spLocks noGrp="1"/>
          </p:cNvSpPr>
          <p:nvPr>
            <p:ph type="dt" sz="half" idx="10"/>
          </p:nvPr>
        </p:nvSpPr>
        <p:spPr/>
        <p:txBody>
          <a:bodyPr/>
          <a:lstStyle>
            <a:lvl1pPr>
              <a:defRPr/>
            </a:lvl1pPr>
          </a:lstStyle>
          <a:p>
            <a:pPr>
              <a:defRPr/>
            </a:pPr>
            <a:fld id="{FC3A671C-ACD2-47CE-A8C4-24668A7E5284}" type="datetimeFigureOut">
              <a:rPr lang="en-IN"/>
              <a:pPr>
                <a:defRPr/>
              </a:pPr>
              <a:t>13-05-2025</a:t>
            </a:fld>
            <a:endParaRPr lang="en-IN"/>
          </a:p>
        </p:txBody>
      </p:sp>
      <p:sp>
        <p:nvSpPr>
          <p:cNvPr id="5" name="Footer Placeholder 4">
            <a:extLst>
              <a:ext uri="{FF2B5EF4-FFF2-40B4-BE49-F238E27FC236}">
                <a16:creationId xmlns:a16="http://schemas.microsoft.com/office/drawing/2014/main" id="{0867C245-7F0C-93B9-490A-596580D62BF0}"/>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74C36D6E-6453-4F60-050B-7A25A64E7E85}"/>
              </a:ext>
            </a:extLst>
          </p:cNvPr>
          <p:cNvSpPr>
            <a:spLocks noGrp="1"/>
          </p:cNvSpPr>
          <p:nvPr>
            <p:ph type="sldNum" sz="quarter" idx="12"/>
          </p:nvPr>
        </p:nvSpPr>
        <p:spPr/>
        <p:txBody>
          <a:bodyPr/>
          <a:lstStyle>
            <a:lvl1pPr>
              <a:defRPr/>
            </a:lvl1pPr>
          </a:lstStyle>
          <a:p>
            <a:pPr>
              <a:defRPr/>
            </a:pPr>
            <a:fld id="{1816A978-66A3-4FA1-9A12-38DB6D89B50D}" type="slidenum">
              <a:rPr lang="en-IN"/>
              <a:pPr>
                <a:defRPr/>
              </a:pPr>
              <a:t>‹#›</a:t>
            </a:fld>
            <a:endParaRPr lang="en-IN"/>
          </a:p>
        </p:txBody>
      </p:sp>
    </p:spTree>
    <p:extLst>
      <p:ext uri="{BB962C8B-B14F-4D97-AF65-F5344CB8AC3E}">
        <p14:creationId xmlns:p14="http://schemas.microsoft.com/office/powerpoint/2010/main" val="2277131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44A7B3-93B9-EA7B-CD63-0EBDDD15809F}"/>
              </a:ext>
            </a:extLst>
          </p:cNvPr>
          <p:cNvSpPr/>
          <p:nvPr userDrawn="1"/>
        </p:nvSpPr>
        <p:spPr>
          <a:xfrm>
            <a:off x="0" y="6430963"/>
            <a:ext cx="12192000" cy="457200"/>
          </a:xfrm>
          <a:prstGeom prst="rect">
            <a:avLst/>
          </a:prstGeom>
          <a:solidFill>
            <a:srgbClr val="A32837"/>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200" dirty="0"/>
          </a:p>
        </p:txBody>
      </p:sp>
      <p:pic>
        <p:nvPicPr>
          <p:cNvPr id="5" name="Group 4">
            <a:extLst>
              <a:ext uri="{FF2B5EF4-FFF2-40B4-BE49-F238E27FC236}">
                <a16:creationId xmlns:a16="http://schemas.microsoft.com/office/drawing/2014/main" id="{8F5D99FA-5E50-2C04-DE3A-840435C8658E}"/>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8200" y="365126"/>
            <a:ext cx="10515600" cy="674685"/>
          </a:xfrm>
        </p:spPr>
        <p:txBody>
          <a:bodyPr/>
          <a:lstStyle>
            <a:lvl1pPr>
              <a:defRPr sz="4000" b="1">
                <a:solidFill>
                  <a:srgbClr val="A32837"/>
                </a:solidFill>
                <a:latin typeface="Poppins Medium" panose="00000600000000000000" pitchFamily="2" charset="0"/>
                <a:cs typeface="Poppins Medium" panose="00000600000000000000" pitchFamily="2" charset="0"/>
              </a:defRPr>
            </a:lvl1pPr>
          </a:lstStyle>
          <a:p>
            <a:r>
              <a:rPr lang="en-US" dirty="0"/>
              <a:t>Click to edit Master title style</a:t>
            </a:r>
            <a:endParaRPr lang="en-IN" dirty="0"/>
          </a:p>
        </p:txBody>
      </p:sp>
      <p:sp>
        <p:nvSpPr>
          <p:cNvPr id="3" name="Content Placeholder 2"/>
          <p:cNvSpPr>
            <a:spLocks noGrp="1"/>
          </p:cNvSpPr>
          <p:nvPr>
            <p:ph idx="1"/>
          </p:nvPr>
        </p:nvSpPr>
        <p:spPr>
          <a:xfrm>
            <a:off x="838200" y="1401761"/>
            <a:ext cx="10515600" cy="4592639"/>
          </a:xfrm>
        </p:spPr>
        <p:txBody>
          <a:bodyPr/>
          <a:lstStyle>
            <a:lvl1pPr marL="228600" indent="-228600">
              <a:buClr>
                <a:srgbClr val="C00000"/>
              </a:buClr>
              <a:buFont typeface="Wingdings" panose="05000000000000000000" pitchFamily="2" charset="2"/>
              <a:buChar char="v"/>
              <a:defRPr sz="2500" b="0">
                <a:latin typeface="Poopins "/>
              </a:defRPr>
            </a:lvl1pPr>
            <a:lvl2pPr marL="685800" indent="-228600">
              <a:buClr>
                <a:srgbClr val="C00000"/>
              </a:buClr>
              <a:buFont typeface="Courier New" panose="02070309020205020404" pitchFamily="49" charset="0"/>
              <a:buChar char="o"/>
              <a:defRPr sz="2400">
                <a:latin typeface="Avenir LT Pro 65 Medium" panose="020B0603020203020204" pitchFamily="34" charset="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6" name="Date Placeholder 3">
            <a:extLst>
              <a:ext uri="{FF2B5EF4-FFF2-40B4-BE49-F238E27FC236}">
                <a16:creationId xmlns:a16="http://schemas.microsoft.com/office/drawing/2014/main" id="{922183AF-2EC7-485B-1772-140CB117502A}"/>
              </a:ext>
            </a:extLst>
          </p:cNvPr>
          <p:cNvSpPr>
            <a:spLocks noGrp="1"/>
          </p:cNvSpPr>
          <p:nvPr>
            <p:ph type="dt" sz="half" idx="10"/>
          </p:nvPr>
        </p:nvSpPr>
        <p:spPr>
          <a:xfrm>
            <a:off x="819150" y="6173788"/>
            <a:ext cx="2743200" cy="365125"/>
          </a:xfrm>
        </p:spPr>
        <p:txBody>
          <a:bodyPr/>
          <a:lstStyle>
            <a:lvl1pPr>
              <a:defRPr/>
            </a:lvl1pPr>
          </a:lstStyle>
          <a:p>
            <a:pPr>
              <a:defRPr/>
            </a:pPr>
            <a:fld id="{9F97BC3E-B47F-4E6E-B3B3-CC5F4AB28D45}" type="datetimeFigureOut">
              <a:rPr lang="en-IN"/>
              <a:pPr>
                <a:defRPr/>
              </a:pPr>
              <a:t>13-05-2025</a:t>
            </a:fld>
            <a:endParaRPr lang="en-IN"/>
          </a:p>
        </p:txBody>
      </p:sp>
      <p:sp>
        <p:nvSpPr>
          <p:cNvPr id="7" name="Footer Placeholder 4">
            <a:extLst>
              <a:ext uri="{FF2B5EF4-FFF2-40B4-BE49-F238E27FC236}">
                <a16:creationId xmlns:a16="http://schemas.microsoft.com/office/drawing/2014/main" id="{E284D852-3694-E35F-A6C7-336EA309EA5C}"/>
              </a:ext>
            </a:extLst>
          </p:cNvPr>
          <p:cNvSpPr>
            <a:spLocks noGrp="1"/>
          </p:cNvSpPr>
          <p:nvPr>
            <p:ph type="ftr" sz="quarter" idx="11"/>
          </p:nvPr>
        </p:nvSpPr>
        <p:spPr/>
        <p:txBody>
          <a:bodyPr/>
          <a:lstStyle>
            <a:lvl1pPr>
              <a:defRPr/>
            </a:lvl1pPr>
          </a:lstStyle>
          <a:p>
            <a:pPr>
              <a:defRPr/>
            </a:pPr>
            <a:endParaRPr lang="en-IN"/>
          </a:p>
        </p:txBody>
      </p:sp>
      <p:sp>
        <p:nvSpPr>
          <p:cNvPr id="8" name="Slide Number Placeholder 5">
            <a:extLst>
              <a:ext uri="{FF2B5EF4-FFF2-40B4-BE49-F238E27FC236}">
                <a16:creationId xmlns:a16="http://schemas.microsoft.com/office/drawing/2014/main" id="{B1DBF1A0-C3F3-DC04-A8C5-8BE0FB9678DF}"/>
              </a:ext>
            </a:extLst>
          </p:cNvPr>
          <p:cNvSpPr>
            <a:spLocks noGrp="1"/>
          </p:cNvSpPr>
          <p:nvPr>
            <p:ph type="sldNum" sz="quarter" idx="12"/>
          </p:nvPr>
        </p:nvSpPr>
        <p:spPr>
          <a:xfrm>
            <a:off x="8610600" y="6065838"/>
            <a:ext cx="2743200" cy="365125"/>
          </a:xfrm>
        </p:spPr>
        <p:txBody>
          <a:bodyPr/>
          <a:lstStyle>
            <a:lvl1pPr algn="l">
              <a:defRPr b="1">
                <a:solidFill>
                  <a:srgbClr val="A32837"/>
                </a:solidFill>
              </a:defRPr>
            </a:lvl1pPr>
          </a:lstStyle>
          <a:p>
            <a:pPr>
              <a:defRPr/>
            </a:pPr>
            <a:r>
              <a:rPr lang="en-IN"/>
              <a:t>Gajendra Singh</a:t>
            </a:r>
          </a:p>
          <a:p>
            <a:pPr>
              <a:defRPr/>
            </a:pPr>
            <a:r>
              <a:rPr lang="en-IN"/>
              <a:t>PA to Vice-Chancellor</a:t>
            </a:r>
          </a:p>
        </p:txBody>
      </p:sp>
    </p:spTree>
    <p:extLst>
      <p:ext uri="{BB962C8B-B14F-4D97-AF65-F5344CB8AC3E}">
        <p14:creationId xmlns:p14="http://schemas.microsoft.com/office/powerpoint/2010/main" val="2113136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31AB335-3694-787B-DCFC-5627B474FF53}"/>
              </a:ext>
            </a:extLst>
          </p:cNvPr>
          <p:cNvSpPr>
            <a:spLocks noGrp="1"/>
          </p:cNvSpPr>
          <p:nvPr>
            <p:ph type="dt" sz="half" idx="10"/>
          </p:nvPr>
        </p:nvSpPr>
        <p:spPr/>
        <p:txBody>
          <a:bodyPr/>
          <a:lstStyle>
            <a:lvl1pPr>
              <a:defRPr/>
            </a:lvl1pPr>
          </a:lstStyle>
          <a:p>
            <a:pPr>
              <a:defRPr/>
            </a:pPr>
            <a:fld id="{FBE4BCD2-FCF6-4A3A-862A-B8861EF9DE02}" type="datetimeFigureOut">
              <a:rPr lang="en-IN"/>
              <a:pPr>
                <a:defRPr/>
              </a:pPr>
              <a:t>13-05-2025</a:t>
            </a:fld>
            <a:endParaRPr lang="en-IN"/>
          </a:p>
        </p:txBody>
      </p:sp>
      <p:sp>
        <p:nvSpPr>
          <p:cNvPr id="5" name="Footer Placeholder 4">
            <a:extLst>
              <a:ext uri="{FF2B5EF4-FFF2-40B4-BE49-F238E27FC236}">
                <a16:creationId xmlns:a16="http://schemas.microsoft.com/office/drawing/2014/main" id="{788BA0A3-21B2-1E9C-E2FC-5408EA2E964F}"/>
              </a:ext>
            </a:extLst>
          </p:cNvPr>
          <p:cNvSpPr>
            <a:spLocks noGrp="1"/>
          </p:cNvSpPr>
          <p:nvPr>
            <p:ph type="ftr" sz="quarter" idx="11"/>
          </p:nvPr>
        </p:nvSpPr>
        <p:spPr/>
        <p:txBody>
          <a:bodyPr/>
          <a:lstStyle>
            <a:lvl1pPr>
              <a:defRPr/>
            </a:lvl1pPr>
          </a:lstStyle>
          <a:p>
            <a:pPr>
              <a:defRPr/>
            </a:pPr>
            <a:endParaRPr lang="en-IN"/>
          </a:p>
        </p:txBody>
      </p:sp>
      <p:sp>
        <p:nvSpPr>
          <p:cNvPr id="6" name="Slide Number Placeholder 5">
            <a:extLst>
              <a:ext uri="{FF2B5EF4-FFF2-40B4-BE49-F238E27FC236}">
                <a16:creationId xmlns:a16="http://schemas.microsoft.com/office/drawing/2014/main" id="{A8871756-6B74-BAFE-96D8-B34B87E85031}"/>
              </a:ext>
            </a:extLst>
          </p:cNvPr>
          <p:cNvSpPr>
            <a:spLocks noGrp="1"/>
          </p:cNvSpPr>
          <p:nvPr>
            <p:ph type="sldNum" sz="quarter" idx="12"/>
          </p:nvPr>
        </p:nvSpPr>
        <p:spPr/>
        <p:txBody>
          <a:bodyPr/>
          <a:lstStyle>
            <a:lvl1pPr>
              <a:defRPr/>
            </a:lvl1pPr>
          </a:lstStyle>
          <a:p>
            <a:pPr>
              <a:defRPr/>
            </a:pPr>
            <a:fld id="{4C0F569F-D045-40B6-B26B-3C2C3C4C1494}" type="slidenum">
              <a:rPr lang="en-IN"/>
              <a:pPr>
                <a:defRPr/>
              </a:pPr>
              <a:t>‹#›</a:t>
            </a:fld>
            <a:endParaRPr lang="en-IN"/>
          </a:p>
        </p:txBody>
      </p:sp>
    </p:spTree>
    <p:extLst>
      <p:ext uri="{BB962C8B-B14F-4D97-AF65-F5344CB8AC3E}">
        <p14:creationId xmlns:p14="http://schemas.microsoft.com/office/powerpoint/2010/main" val="2236355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a:extLst>
              <a:ext uri="{FF2B5EF4-FFF2-40B4-BE49-F238E27FC236}">
                <a16:creationId xmlns:a16="http://schemas.microsoft.com/office/drawing/2014/main" id="{D5049D98-CFEB-F0AC-5A3D-95DF7A0730C2}"/>
              </a:ext>
            </a:extLst>
          </p:cNvPr>
          <p:cNvSpPr>
            <a:spLocks noGrp="1"/>
          </p:cNvSpPr>
          <p:nvPr>
            <p:ph type="dt" sz="half" idx="10"/>
          </p:nvPr>
        </p:nvSpPr>
        <p:spPr/>
        <p:txBody>
          <a:bodyPr/>
          <a:lstStyle>
            <a:lvl1pPr>
              <a:defRPr/>
            </a:lvl1pPr>
          </a:lstStyle>
          <a:p>
            <a:pPr>
              <a:defRPr/>
            </a:pPr>
            <a:fld id="{A8262B81-0D28-4758-951C-F7C030F21DB0}" type="datetimeFigureOut">
              <a:rPr lang="en-IN"/>
              <a:pPr>
                <a:defRPr/>
              </a:pPr>
              <a:t>13-05-2025</a:t>
            </a:fld>
            <a:endParaRPr lang="en-IN"/>
          </a:p>
        </p:txBody>
      </p:sp>
      <p:sp>
        <p:nvSpPr>
          <p:cNvPr id="6" name="Footer Placeholder 4">
            <a:extLst>
              <a:ext uri="{FF2B5EF4-FFF2-40B4-BE49-F238E27FC236}">
                <a16:creationId xmlns:a16="http://schemas.microsoft.com/office/drawing/2014/main" id="{40364C80-55CD-9B7C-437F-C85702A253A0}"/>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A973234A-DF1A-86E3-2E4B-CED051B77456}"/>
              </a:ext>
            </a:extLst>
          </p:cNvPr>
          <p:cNvSpPr>
            <a:spLocks noGrp="1"/>
          </p:cNvSpPr>
          <p:nvPr>
            <p:ph type="sldNum" sz="quarter" idx="12"/>
          </p:nvPr>
        </p:nvSpPr>
        <p:spPr/>
        <p:txBody>
          <a:bodyPr/>
          <a:lstStyle>
            <a:lvl1pPr>
              <a:defRPr/>
            </a:lvl1pPr>
          </a:lstStyle>
          <a:p>
            <a:pPr>
              <a:defRPr/>
            </a:pPr>
            <a:fld id="{64FC01B6-128B-45D7-8A21-B0E3338E20FB}" type="slidenum">
              <a:rPr lang="en-IN"/>
              <a:pPr>
                <a:defRPr/>
              </a:pPr>
              <a:t>‹#›</a:t>
            </a:fld>
            <a:endParaRPr lang="en-IN"/>
          </a:p>
        </p:txBody>
      </p:sp>
    </p:spTree>
    <p:extLst>
      <p:ext uri="{BB962C8B-B14F-4D97-AF65-F5344CB8AC3E}">
        <p14:creationId xmlns:p14="http://schemas.microsoft.com/office/powerpoint/2010/main" val="5658051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a:extLst>
              <a:ext uri="{FF2B5EF4-FFF2-40B4-BE49-F238E27FC236}">
                <a16:creationId xmlns:a16="http://schemas.microsoft.com/office/drawing/2014/main" id="{0B4D3ED9-1BB5-7EF7-DC6B-27310C5DDA27}"/>
              </a:ext>
            </a:extLst>
          </p:cNvPr>
          <p:cNvSpPr>
            <a:spLocks noGrp="1"/>
          </p:cNvSpPr>
          <p:nvPr>
            <p:ph type="dt" sz="half" idx="10"/>
          </p:nvPr>
        </p:nvSpPr>
        <p:spPr/>
        <p:txBody>
          <a:bodyPr/>
          <a:lstStyle>
            <a:lvl1pPr>
              <a:defRPr/>
            </a:lvl1pPr>
          </a:lstStyle>
          <a:p>
            <a:pPr>
              <a:defRPr/>
            </a:pPr>
            <a:fld id="{6DF8B738-4BD9-424F-863C-7A659110BD89}" type="datetimeFigureOut">
              <a:rPr lang="en-IN"/>
              <a:pPr>
                <a:defRPr/>
              </a:pPr>
              <a:t>13-05-2025</a:t>
            </a:fld>
            <a:endParaRPr lang="en-IN"/>
          </a:p>
        </p:txBody>
      </p:sp>
      <p:sp>
        <p:nvSpPr>
          <p:cNvPr id="8" name="Footer Placeholder 4">
            <a:extLst>
              <a:ext uri="{FF2B5EF4-FFF2-40B4-BE49-F238E27FC236}">
                <a16:creationId xmlns:a16="http://schemas.microsoft.com/office/drawing/2014/main" id="{583E6F7D-5A9E-C5EE-43EA-FBA864AE4E97}"/>
              </a:ext>
            </a:extLst>
          </p:cNvPr>
          <p:cNvSpPr>
            <a:spLocks noGrp="1"/>
          </p:cNvSpPr>
          <p:nvPr>
            <p:ph type="ftr" sz="quarter" idx="11"/>
          </p:nvPr>
        </p:nvSpPr>
        <p:spPr/>
        <p:txBody>
          <a:bodyPr/>
          <a:lstStyle>
            <a:lvl1pPr>
              <a:defRPr/>
            </a:lvl1pPr>
          </a:lstStyle>
          <a:p>
            <a:pPr>
              <a:defRPr/>
            </a:pPr>
            <a:endParaRPr lang="en-IN"/>
          </a:p>
        </p:txBody>
      </p:sp>
      <p:sp>
        <p:nvSpPr>
          <p:cNvPr id="9" name="Slide Number Placeholder 5">
            <a:extLst>
              <a:ext uri="{FF2B5EF4-FFF2-40B4-BE49-F238E27FC236}">
                <a16:creationId xmlns:a16="http://schemas.microsoft.com/office/drawing/2014/main" id="{DD7B1A1F-EB50-27DC-B14B-467EE3F84D35}"/>
              </a:ext>
            </a:extLst>
          </p:cNvPr>
          <p:cNvSpPr>
            <a:spLocks noGrp="1"/>
          </p:cNvSpPr>
          <p:nvPr>
            <p:ph type="sldNum" sz="quarter" idx="12"/>
          </p:nvPr>
        </p:nvSpPr>
        <p:spPr/>
        <p:txBody>
          <a:bodyPr/>
          <a:lstStyle>
            <a:lvl1pPr>
              <a:defRPr/>
            </a:lvl1pPr>
          </a:lstStyle>
          <a:p>
            <a:pPr>
              <a:defRPr/>
            </a:pPr>
            <a:fld id="{D889A2BC-86CA-4CB8-B2ED-A453A6EEF8E1}" type="slidenum">
              <a:rPr lang="en-IN"/>
              <a:pPr>
                <a:defRPr/>
              </a:pPr>
              <a:t>‹#›</a:t>
            </a:fld>
            <a:endParaRPr lang="en-IN"/>
          </a:p>
        </p:txBody>
      </p:sp>
    </p:spTree>
    <p:extLst>
      <p:ext uri="{BB962C8B-B14F-4D97-AF65-F5344CB8AC3E}">
        <p14:creationId xmlns:p14="http://schemas.microsoft.com/office/powerpoint/2010/main" val="222538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a:extLst>
              <a:ext uri="{FF2B5EF4-FFF2-40B4-BE49-F238E27FC236}">
                <a16:creationId xmlns:a16="http://schemas.microsoft.com/office/drawing/2014/main" id="{55E3393E-A152-C63C-4F5A-5318A5F2B559}"/>
              </a:ext>
            </a:extLst>
          </p:cNvPr>
          <p:cNvSpPr>
            <a:spLocks noGrp="1"/>
          </p:cNvSpPr>
          <p:nvPr>
            <p:ph type="dt" sz="half" idx="10"/>
          </p:nvPr>
        </p:nvSpPr>
        <p:spPr/>
        <p:txBody>
          <a:bodyPr/>
          <a:lstStyle>
            <a:lvl1pPr>
              <a:defRPr/>
            </a:lvl1pPr>
          </a:lstStyle>
          <a:p>
            <a:pPr>
              <a:defRPr/>
            </a:pPr>
            <a:fld id="{D3DED0B0-165B-450F-A877-F8056D8A6000}" type="datetimeFigureOut">
              <a:rPr lang="en-IN"/>
              <a:pPr>
                <a:defRPr/>
              </a:pPr>
              <a:t>13-05-2025</a:t>
            </a:fld>
            <a:endParaRPr lang="en-IN"/>
          </a:p>
        </p:txBody>
      </p:sp>
      <p:sp>
        <p:nvSpPr>
          <p:cNvPr id="4" name="Footer Placeholder 4">
            <a:extLst>
              <a:ext uri="{FF2B5EF4-FFF2-40B4-BE49-F238E27FC236}">
                <a16:creationId xmlns:a16="http://schemas.microsoft.com/office/drawing/2014/main" id="{6FC64CF2-E0D9-EEFF-9B18-077668ECEB9C}"/>
              </a:ext>
            </a:extLst>
          </p:cNvPr>
          <p:cNvSpPr>
            <a:spLocks noGrp="1"/>
          </p:cNvSpPr>
          <p:nvPr>
            <p:ph type="ftr" sz="quarter" idx="11"/>
          </p:nvPr>
        </p:nvSpPr>
        <p:spPr/>
        <p:txBody>
          <a:bodyPr/>
          <a:lstStyle>
            <a:lvl1pPr>
              <a:defRPr/>
            </a:lvl1pPr>
          </a:lstStyle>
          <a:p>
            <a:pPr>
              <a:defRPr/>
            </a:pPr>
            <a:endParaRPr lang="en-IN"/>
          </a:p>
        </p:txBody>
      </p:sp>
      <p:sp>
        <p:nvSpPr>
          <p:cNvPr id="5" name="Slide Number Placeholder 5">
            <a:extLst>
              <a:ext uri="{FF2B5EF4-FFF2-40B4-BE49-F238E27FC236}">
                <a16:creationId xmlns:a16="http://schemas.microsoft.com/office/drawing/2014/main" id="{6AEB8406-4392-B8A5-BC2D-2725A0CB72FF}"/>
              </a:ext>
            </a:extLst>
          </p:cNvPr>
          <p:cNvSpPr>
            <a:spLocks noGrp="1"/>
          </p:cNvSpPr>
          <p:nvPr>
            <p:ph type="sldNum" sz="quarter" idx="12"/>
          </p:nvPr>
        </p:nvSpPr>
        <p:spPr/>
        <p:txBody>
          <a:bodyPr/>
          <a:lstStyle>
            <a:lvl1pPr>
              <a:defRPr/>
            </a:lvl1pPr>
          </a:lstStyle>
          <a:p>
            <a:pPr>
              <a:defRPr/>
            </a:pPr>
            <a:fld id="{1395935F-B426-4805-B002-6ACC404A3D90}" type="slidenum">
              <a:rPr lang="en-IN"/>
              <a:pPr>
                <a:defRPr/>
              </a:pPr>
              <a:t>‹#›</a:t>
            </a:fld>
            <a:endParaRPr lang="en-IN"/>
          </a:p>
        </p:txBody>
      </p:sp>
    </p:spTree>
    <p:extLst>
      <p:ext uri="{BB962C8B-B14F-4D97-AF65-F5344CB8AC3E}">
        <p14:creationId xmlns:p14="http://schemas.microsoft.com/office/powerpoint/2010/main" val="139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42AC4590-7A1B-27F5-1F7A-FB0657725FF7}"/>
              </a:ext>
            </a:extLst>
          </p:cNvPr>
          <p:cNvSpPr>
            <a:spLocks noGrp="1"/>
          </p:cNvSpPr>
          <p:nvPr>
            <p:ph type="dt" sz="half" idx="10"/>
          </p:nvPr>
        </p:nvSpPr>
        <p:spPr/>
        <p:txBody>
          <a:bodyPr/>
          <a:lstStyle>
            <a:lvl1pPr>
              <a:defRPr/>
            </a:lvl1pPr>
          </a:lstStyle>
          <a:p>
            <a:pPr>
              <a:defRPr/>
            </a:pPr>
            <a:fld id="{4D8EE1CB-74ED-49A7-A1C8-1FD6C53EC3DC}" type="datetimeFigureOut">
              <a:rPr lang="en-IN"/>
              <a:pPr>
                <a:defRPr/>
              </a:pPr>
              <a:t>13-05-2025</a:t>
            </a:fld>
            <a:endParaRPr lang="en-IN"/>
          </a:p>
        </p:txBody>
      </p:sp>
      <p:sp>
        <p:nvSpPr>
          <p:cNvPr id="3" name="Footer Placeholder 4">
            <a:extLst>
              <a:ext uri="{FF2B5EF4-FFF2-40B4-BE49-F238E27FC236}">
                <a16:creationId xmlns:a16="http://schemas.microsoft.com/office/drawing/2014/main" id="{C5DDA1AA-142B-32B1-83E1-BD1922A27A53}"/>
              </a:ext>
            </a:extLst>
          </p:cNvPr>
          <p:cNvSpPr>
            <a:spLocks noGrp="1"/>
          </p:cNvSpPr>
          <p:nvPr>
            <p:ph type="ftr" sz="quarter" idx="11"/>
          </p:nvPr>
        </p:nvSpPr>
        <p:spPr/>
        <p:txBody>
          <a:bodyPr/>
          <a:lstStyle>
            <a:lvl1pPr>
              <a:defRPr/>
            </a:lvl1pPr>
          </a:lstStyle>
          <a:p>
            <a:pPr>
              <a:defRPr/>
            </a:pPr>
            <a:endParaRPr lang="en-IN"/>
          </a:p>
        </p:txBody>
      </p:sp>
      <p:sp>
        <p:nvSpPr>
          <p:cNvPr id="4" name="Slide Number Placeholder 5">
            <a:extLst>
              <a:ext uri="{FF2B5EF4-FFF2-40B4-BE49-F238E27FC236}">
                <a16:creationId xmlns:a16="http://schemas.microsoft.com/office/drawing/2014/main" id="{F9F42D0A-C849-841B-0A37-AEBC6FE8DA20}"/>
              </a:ext>
            </a:extLst>
          </p:cNvPr>
          <p:cNvSpPr>
            <a:spLocks noGrp="1"/>
          </p:cNvSpPr>
          <p:nvPr>
            <p:ph type="sldNum" sz="quarter" idx="12"/>
          </p:nvPr>
        </p:nvSpPr>
        <p:spPr/>
        <p:txBody>
          <a:bodyPr/>
          <a:lstStyle>
            <a:lvl1pPr>
              <a:defRPr/>
            </a:lvl1pPr>
          </a:lstStyle>
          <a:p>
            <a:pPr>
              <a:defRPr/>
            </a:pPr>
            <a:fld id="{43C3F674-2E6D-4837-B3BF-C67C3E36C357}" type="slidenum">
              <a:rPr lang="en-IN"/>
              <a:pPr>
                <a:defRPr/>
              </a:pPr>
              <a:t>‹#›</a:t>
            </a:fld>
            <a:endParaRPr lang="en-IN"/>
          </a:p>
        </p:txBody>
      </p:sp>
    </p:spTree>
    <p:extLst>
      <p:ext uri="{BB962C8B-B14F-4D97-AF65-F5344CB8AC3E}">
        <p14:creationId xmlns:p14="http://schemas.microsoft.com/office/powerpoint/2010/main" val="118569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0DAB2BA-6393-C37E-9250-BED0549DB58D}"/>
              </a:ext>
            </a:extLst>
          </p:cNvPr>
          <p:cNvSpPr>
            <a:spLocks noGrp="1"/>
          </p:cNvSpPr>
          <p:nvPr>
            <p:ph type="dt" sz="half" idx="10"/>
          </p:nvPr>
        </p:nvSpPr>
        <p:spPr/>
        <p:txBody>
          <a:bodyPr/>
          <a:lstStyle>
            <a:lvl1pPr>
              <a:defRPr/>
            </a:lvl1pPr>
          </a:lstStyle>
          <a:p>
            <a:pPr>
              <a:defRPr/>
            </a:pPr>
            <a:fld id="{E3ADDF20-0766-433D-8B87-BB6781EBD05F}" type="datetimeFigureOut">
              <a:rPr lang="en-IN"/>
              <a:pPr>
                <a:defRPr/>
              </a:pPr>
              <a:t>13-05-2025</a:t>
            </a:fld>
            <a:endParaRPr lang="en-IN"/>
          </a:p>
        </p:txBody>
      </p:sp>
      <p:sp>
        <p:nvSpPr>
          <p:cNvPr id="6" name="Footer Placeholder 4">
            <a:extLst>
              <a:ext uri="{FF2B5EF4-FFF2-40B4-BE49-F238E27FC236}">
                <a16:creationId xmlns:a16="http://schemas.microsoft.com/office/drawing/2014/main" id="{B18C61E9-8B3E-D427-D9B9-D77F779A8F23}"/>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3E77C600-294A-F881-913E-DA1E38ECA84F}"/>
              </a:ext>
            </a:extLst>
          </p:cNvPr>
          <p:cNvSpPr>
            <a:spLocks noGrp="1"/>
          </p:cNvSpPr>
          <p:nvPr>
            <p:ph type="sldNum" sz="quarter" idx="12"/>
          </p:nvPr>
        </p:nvSpPr>
        <p:spPr/>
        <p:txBody>
          <a:bodyPr/>
          <a:lstStyle>
            <a:lvl1pPr>
              <a:defRPr/>
            </a:lvl1pPr>
          </a:lstStyle>
          <a:p>
            <a:pPr>
              <a:defRPr/>
            </a:pPr>
            <a:fld id="{D125FC76-2D59-4A63-AF9A-204DEFE9F616}" type="slidenum">
              <a:rPr lang="en-IN"/>
              <a:pPr>
                <a:defRPr/>
              </a:pPr>
              <a:t>‹#›</a:t>
            </a:fld>
            <a:endParaRPr lang="en-IN"/>
          </a:p>
        </p:txBody>
      </p:sp>
    </p:spTree>
    <p:extLst>
      <p:ext uri="{BB962C8B-B14F-4D97-AF65-F5344CB8AC3E}">
        <p14:creationId xmlns:p14="http://schemas.microsoft.com/office/powerpoint/2010/main" val="4085335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2CA8A736-666E-3F4E-1D47-50840A3A5C1A}"/>
              </a:ext>
            </a:extLst>
          </p:cNvPr>
          <p:cNvSpPr>
            <a:spLocks noGrp="1"/>
          </p:cNvSpPr>
          <p:nvPr>
            <p:ph type="dt" sz="half" idx="10"/>
          </p:nvPr>
        </p:nvSpPr>
        <p:spPr/>
        <p:txBody>
          <a:bodyPr/>
          <a:lstStyle>
            <a:lvl1pPr>
              <a:defRPr/>
            </a:lvl1pPr>
          </a:lstStyle>
          <a:p>
            <a:pPr>
              <a:defRPr/>
            </a:pPr>
            <a:fld id="{1A585985-7DCE-46A4-8541-E4233F113D53}" type="datetimeFigureOut">
              <a:rPr lang="en-IN"/>
              <a:pPr>
                <a:defRPr/>
              </a:pPr>
              <a:t>13-05-2025</a:t>
            </a:fld>
            <a:endParaRPr lang="en-IN"/>
          </a:p>
        </p:txBody>
      </p:sp>
      <p:sp>
        <p:nvSpPr>
          <p:cNvPr id="6" name="Footer Placeholder 4">
            <a:extLst>
              <a:ext uri="{FF2B5EF4-FFF2-40B4-BE49-F238E27FC236}">
                <a16:creationId xmlns:a16="http://schemas.microsoft.com/office/drawing/2014/main" id="{23C1A673-350D-0DE1-C5FD-406E4F245849}"/>
              </a:ext>
            </a:extLst>
          </p:cNvPr>
          <p:cNvSpPr>
            <a:spLocks noGrp="1"/>
          </p:cNvSpPr>
          <p:nvPr>
            <p:ph type="ftr" sz="quarter" idx="11"/>
          </p:nvPr>
        </p:nvSpPr>
        <p:spPr/>
        <p:txBody>
          <a:bodyPr/>
          <a:lstStyle>
            <a:lvl1pPr>
              <a:defRPr/>
            </a:lvl1pPr>
          </a:lstStyle>
          <a:p>
            <a:pPr>
              <a:defRPr/>
            </a:pPr>
            <a:endParaRPr lang="en-IN"/>
          </a:p>
        </p:txBody>
      </p:sp>
      <p:sp>
        <p:nvSpPr>
          <p:cNvPr id="7" name="Slide Number Placeholder 5">
            <a:extLst>
              <a:ext uri="{FF2B5EF4-FFF2-40B4-BE49-F238E27FC236}">
                <a16:creationId xmlns:a16="http://schemas.microsoft.com/office/drawing/2014/main" id="{54F24A50-FAC9-B0AD-7166-3DC2D22F0038}"/>
              </a:ext>
            </a:extLst>
          </p:cNvPr>
          <p:cNvSpPr>
            <a:spLocks noGrp="1"/>
          </p:cNvSpPr>
          <p:nvPr>
            <p:ph type="sldNum" sz="quarter" idx="12"/>
          </p:nvPr>
        </p:nvSpPr>
        <p:spPr/>
        <p:txBody>
          <a:bodyPr/>
          <a:lstStyle>
            <a:lvl1pPr>
              <a:defRPr/>
            </a:lvl1pPr>
          </a:lstStyle>
          <a:p>
            <a:pPr>
              <a:defRPr/>
            </a:pPr>
            <a:fld id="{61D14D43-DE94-4E46-BE8C-19775420B68C}" type="slidenum">
              <a:rPr lang="en-IN"/>
              <a:pPr>
                <a:defRPr/>
              </a:pPr>
              <a:t>‹#›</a:t>
            </a:fld>
            <a:endParaRPr lang="en-IN"/>
          </a:p>
        </p:txBody>
      </p:sp>
    </p:spTree>
    <p:extLst>
      <p:ext uri="{BB962C8B-B14F-4D97-AF65-F5344CB8AC3E}">
        <p14:creationId xmlns:p14="http://schemas.microsoft.com/office/powerpoint/2010/main" val="539789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2D54E4C-DED5-D072-284E-51D9E63C4D4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IN" altLang="en-US"/>
          </a:p>
        </p:txBody>
      </p:sp>
      <p:sp>
        <p:nvSpPr>
          <p:cNvPr id="1027" name="Text Placeholder 2">
            <a:extLst>
              <a:ext uri="{FF2B5EF4-FFF2-40B4-BE49-F238E27FC236}">
                <a16:creationId xmlns:a16="http://schemas.microsoft.com/office/drawing/2014/main" id="{FCB1207A-D930-BFC6-DD0F-F1FCA2CA0F39}"/>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a:extLst>
              <a:ext uri="{FF2B5EF4-FFF2-40B4-BE49-F238E27FC236}">
                <a16:creationId xmlns:a16="http://schemas.microsoft.com/office/drawing/2014/main" id="{062337A1-9430-6E93-A1D5-86C3362F61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37C448D3-C345-4CF0-9250-FB825E55518A}" type="datetimeFigureOut">
              <a:rPr lang="en-IN"/>
              <a:pPr>
                <a:defRPr/>
              </a:pPr>
              <a:t>13-05-2025</a:t>
            </a:fld>
            <a:endParaRPr lang="en-IN"/>
          </a:p>
        </p:txBody>
      </p:sp>
      <p:sp>
        <p:nvSpPr>
          <p:cNvPr id="5" name="Footer Placeholder 4">
            <a:extLst>
              <a:ext uri="{FF2B5EF4-FFF2-40B4-BE49-F238E27FC236}">
                <a16:creationId xmlns:a16="http://schemas.microsoft.com/office/drawing/2014/main" id="{3FA993AA-D67E-CC86-38B6-8BD0DB047E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IN"/>
          </a:p>
        </p:txBody>
      </p:sp>
      <p:sp>
        <p:nvSpPr>
          <p:cNvPr id="6" name="Slide Number Placeholder 5">
            <a:extLst>
              <a:ext uri="{FF2B5EF4-FFF2-40B4-BE49-F238E27FC236}">
                <a16:creationId xmlns:a16="http://schemas.microsoft.com/office/drawing/2014/main" id="{9722438C-BA11-47E6-910E-1587A9799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defRPr>
            </a:lvl1pPr>
          </a:lstStyle>
          <a:p>
            <a:pPr>
              <a:defRPr/>
            </a:pPr>
            <a:fld id="{A9C0CC55-D1C6-432C-8633-A54AC279019A}" type="slidenum">
              <a:rPr lang="en-IN"/>
              <a:pPr>
                <a:defRPr/>
              </a:pPr>
              <a:t>‹#›</a:t>
            </a:fld>
            <a:endParaRPr lang="en-IN"/>
          </a:p>
        </p:txBody>
      </p:sp>
    </p:spTree>
  </p:cSld>
  <p:clrMap bg1="lt1" tx1="dk1" bg2="lt2" tx2="dk2" accent1="accent1" accent2="accent2" accent3="accent3" accent4="accent4" accent5="accent5" accent6="accent6" hlink="hlink" folHlink="folHlink"/>
  <p:sldLayoutIdLst>
    <p:sldLayoutId id="2147483769" r:id="rId1"/>
    <p:sldLayoutId id="214748377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a:extLst>
              <a:ext uri="{FF2B5EF4-FFF2-40B4-BE49-F238E27FC236}">
                <a16:creationId xmlns:a16="http://schemas.microsoft.com/office/drawing/2014/main" id="{E26EACC4-0F47-DE57-E18E-657CD1CD6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1748" b="3879"/>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1ED2F9F0-BCB3-C7C0-2C56-54FB86F1EBAC}"/>
              </a:ext>
            </a:extLst>
          </p:cNvPr>
          <p:cNvSpPr/>
          <p:nvPr/>
        </p:nvSpPr>
        <p:spPr>
          <a:xfrm>
            <a:off x="0" y="0"/>
            <a:ext cx="12200878" cy="6884634"/>
          </a:xfrm>
          <a:prstGeom prst="rect">
            <a:avLst/>
          </a:prstGeom>
          <a:solidFill>
            <a:srgbClr val="A32837">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dirty="0"/>
          </a:p>
        </p:txBody>
      </p:sp>
      <p:sp>
        <p:nvSpPr>
          <p:cNvPr id="4100" name="TextBox 17">
            <a:extLst>
              <a:ext uri="{FF2B5EF4-FFF2-40B4-BE49-F238E27FC236}">
                <a16:creationId xmlns:a16="http://schemas.microsoft.com/office/drawing/2014/main" id="{7818E79E-F9FC-AC5A-3964-C88FA85967D3}"/>
              </a:ext>
            </a:extLst>
          </p:cNvPr>
          <p:cNvSpPr txBox="1">
            <a:spLocks noChangeArrowheads="1"/>
          </p:cNvSpPr>
          <p:nvPr/>
        </p:nvSpPr>
        <p:spPr bwMode="auto">
          <a:xfrm>
            <a:off x="-50800" y="986125"/>
            <a:ext cx="12192000" cy="2549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938">
              <a:lnSpc>
                <a:spcPct val="90000"/>
              </a:lnSpc>
              <a:spcBef>
                <a:spcPts val="1000"/>
              </a:spcBef>
              <a:buFont typeface="Arial" panose="020B0604020202020204" pitchFamily="34" charset="0"/>
              <a:buChar char="•"/>
              <a:tabLst>
                <a:tab pos="1257300" algn="l"/>
                <a:tab pos="1765300" algn="l"/>
                <a:tab pos="4564063"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257300" algn="l"/>
                <a:tab pos="1765300" algn="l"/>
                <a:tab pos="4564063"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257300" algn="l"/>
                <a:tab pos="1765300" algn="l"/>
                <a:tab pos="4564063"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9pPr>
          </a:lstStyle>
          <a:p>
            <a:pPr algn="ctr" eaLnBrk="1" hangingPunct="1">
              <a:lnSpc>
                <a:spcPct val="100000"/>
              </a:lnSpc>
              <a:spcBef>
                <a:spcPts val="63"/>
              </a:spcBef>
              <a:buNone/>
            </a:pPr>
            <a:r>
              <a:rPr lang="en-US" sz="4800" b="1" kern="100" dirty="0">
                <a:solidFill>
                  <a:schemeClr val="bg1"/>
                </a:solidFill>
                <a:effectLst/>
                <a:latin typeface="Poppins Medium" panose="00000600000000000000" pitchFamily="2" charset="0"/>
                <a:ea typeface="Calibri" panose="020F0502020204030204" pitchFamily="34" charset="0"/>
                <a:cs typeface="Poppins Medium" panose="00000600000000000000" pitchFamily="2" charset="0"/>
              </a:rPr>
              <a:t>Violence Detection in Surveillance Video using Multiple Models</a:t>
            </a:r>
            <a:endParaRPr lang="en-IN" sz="4800" b="1" kern="100" dirty="0">
              <a:solidFill>
                <a:schemeClr val="bg1"/>
              </a:solidFill>
              <a:effectLst/>
              <a:latin typeface="Poppins Medium" panose="00000600000000000000" pitchFamily="2" charset="0"/>
              <a:ea typeface="Calibri" panose="020F0502020204030204" pitchFamily="34" charset="0"/>
              <a:cs typeface="Poppins Medium" panose="00000600000000000000" pitchFamily="2" charset="0"/>
            </a:endParaRPr>
          </a:p>
          <a:p>
            <a:pPr algn="ctr" eaLnBrk="1" hangingPunct="1">
              <a:lnSpc>
                <a:spcPct val="100000"/>
              </a:lnSpc>
              <a:spcBef>
                <a:spcPts val="63"/>
              </a:spcBef>
              <a:buFontTx/>
              <a:buNone/>
            </a:pPr>
            <a:endParaRPr lang="en-IN" altLang="en-US" sz="1400" dirty="0">
              <a:solidFill>
                <a:schemeClr val="bg1"/>
              </a:solidFill>
              <a:latin typeface="Poppins Light" panose="00000400000000000000" pitchFamily="2" charset="0"/>
              <a:cs typeface="Poppins Light" panose="00000400000000000000" pitchFamily="2" charset="0"/>
            </a:endParaRPr>
          </a:p>
          <a:p>
            <a:pPr algn="ctr" eaLnBrk="1" hangingPunct="1">
              <a:lnSpc>
                <a:spcPct val="100000"/>
              </a:lnSpc>
              <a:spcBef>
                <a:spcPts val="63"/>
              </a:spcBef>
              <a:buFontTx/>
              <a:buNone/>
            </a:pPr>
            <a:r>
              <a:rPr lang="en-IN" altLang="en-US" sz="4800" dirty="0">
                <a:solidFill>
                  <a:schemeClr val="bg1"/>
                </a:solidFill>
                <a:latin typeface="Poppins Light" panose="00000400000000000000" pitchFamily="2" charset="0"/>
                <a:cs typeface="Poppins Light" panose="00000400000000000000" pitchFamily="2" charset="0"/>
              </a:rPr>
              <a:t>Session: 2024-2025</a:t>
            </a:r>
            <a:endParaRPr lang="en-IN" altLang="en-US" sz="4800" dirty="0">
              <a:latin typeface="Poppins Light" panose="00000400000000000000" pitchFamily="2" charset="0"/>
              <a:cs typeface="Poppins Light" panose="00000400000000000000" pitchFamily="2" charset="0"/>
            </a:endParaRPr>
          </a:p>
        </p:txBody>
      </p:sp>
      <p:pic>
        <p:nvPicPr>
          <p:cNvPr id="4101" name="Group 8">
            <a:extLst>
              <a:ext uri="{FF2B5EF4-FFF2-40B4-BE49-F238E27FC236}">
                <a16:creationId xmlns:a16="http://schemas.microsoft.com/office/drawing/2014/main" id="{4EDF4912-81FF-7D9E-7C76-BDB1B593E1D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FCF154C-AB50-5D45-0891-8A7314A6A420}"/>
              </a:ext>
            </a:extLst>
          </p:cNvPr>
          <p:cNvSpPr txBox="1">
            <a:spLocks noChangeArrowheads="1"/>
          </p:cNvSpPr>
          <p:nvPr/>
        </p:nvSpPr>
        <p:spPr bwMode="auto">
          <a:xfrm>
            <a:off x="692458" y="4555939"/>
            <a:ext cx="5861223"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dirty="0">
                <a:solidFill>
                  <a:schemeClr val="bg1"/>
                </a:solidFill>
                <a:latin typeface="Poppins" panose="00000500000000000000" pitchFamily="2" charset="0"/>
                <a:cs typeface="Poppins" panose="00000500000000000000" pitchFamily="2" charset="0"/>
              </a:rPr>
              <a:t>Presented by:</a:t>
            </a:r>
          </a:p>
          <a:p>
            <a:pPr>
              <a:lnSpc>
                <a:spcPct val="100000"/>
              </a:lnSpc>
              <a:spcBef>
                <a:spcPct val="0"/>
              </a:spcBef>
              <a:buFontTx/>
              <a:buNone/>
            </a:pPr>
            <a:r>
              <a:rPr lang="en-IN" altLang="en-US" sz="2000" dirty="0">
                <a:solidFill>
                  <a:schemeClr val="bg1"/>
                </a:solidFill>
                <a:latin typeface="Poppins" panose="00000500000000000000" pitchFamily="2" charset="0"/>
                <a:cs typeface="Poppins" panose="00000500000000000000" pitchFamily="2" charset="0"/>
              </a:rPr>
              <a:t>Piyush Motwani - (EN21IT301076)</a:t>
            </a:r>
          </a:p>
          <a:p>
            <a:pPr>
              <a:lnSpc>
                <a:spcPct val="100000"/>
              </a:lnSpc>
              <a:spcBef>
                <a:spcPct val="0"/>
              </a:spcBef>
              <a:buFontTx/>
              <a:buNone/>
            </a:pPr>
            <a:r>
              <a:rPr lang="en-IN" altLang="en-US" sz="2000" dirty="0">
                <a:solidFill>
                  <a:schemeClr val="bg1"/>
                </a:solidFill>
                <a:latin typeface="Poppins" panose="00000500000000000000" pitchFamily="2" charset="0"/>
                <a:cs typeface="Poppins" panose="00000500000000000000" pitchFamily="2" charset="0"/>
              </a:rPr>
              <a:t>Raghav Mehrotra – (EN21EL301070)                </a:t>
            </a:r>
          </a:p>
          <a:p>
            <a:pPr>
              <a:lnSpc>
                <a:spcPct val="100000"/>
              </a:lnSpc>
              <a:spcBef>
                <a:spcPct val="0"/>
              </a:spcBef>
              <a:buFontTx/>
              <a:buNone/>
            </a:pPr>
            <a:r>
              <a:rPr lang="en-IN" altLang="en-US" sz="2000" dirty="0">
                <a:solidFill>
                  <a:schemeClr val="bg1"/>
                </a:solidFill>
                <a:latin typeface="Poppins" panose="00000500000000000000" pitchFamily="2" charset="0"/>
                <a:cs typeface="Poppins" panose="00000500000000000000" pitchFamily="2" charset="0"/>
              </a:rPr>
              <a:t>Raj Narayan Singh Chouhan- (EN21IT301083)</a:t>
            </a:r>
          </a:p>
        </p:txBody>
      </p:sp>
      <p:sp>
        <p:nvSpPr>
          <p:cNvPr id="3" name="TextBox 2">
            <a:extLst>
              <a:ext uri="{FF2B5EF4-FFF2-40B4-BE49-F238E27FC236}">
                <a16:creationId xmlns:a16="http://schemas.microsoft.com/office/drawing/2014/main" id="{74FBA483-D42D-FFC5-791B-6356F9A0DE15}"/>
              </a:ext>
            </a:extLst>
          </p:cNvPr>
          <p:cNvSpPr txBox="1">
            <a:spLocks noChangeArrowheads="1"/>
          </p:cNvSpPr>
          <p:nvPr/>
        </p:nvSpPr>
        <p:spPr bwMode="auto">
          <a:xfrm>
            <a:off x="7863840" y="4522788"/>
            <a:ext cx="308991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nSpc>
                <a:spcPct val="100000"/>
              </a:lnSpc>
              <a:spcBef>
                <a:spcPct val="0"/>
              </a:spcBef>
              <a:buFontTx/>
              <a:buNone/>
            </a:pPr>
            <a:r>
              <a:rPr lang="en-IN" altLang="en-US" sz="2000" dirty="0">
                <a:solidFill>
                  <a:schemeClr val="bg1"/>
                </a:solidFill>
                <a:latin typeface="Poppins" panose="00000500000000000000" pitchFamily="2" charset="0"/>
                <a:cs typeface="Poppins" panose="00000500000000000000" pitchFamily="2" charset="0"/>
              </a:rPr>
              <a:t>Under guidance:</a:t>
            </a:r>
          </a:p>
          <a:p>
            <a:pPr>
              <a:lnSpc>
                <a:spcPct val="100000"/>
              </a:lnSpc>
              <a:spcBef>
                <a:spcPct val="0"/>
              </a:spcBef>
              <a:buFontTx/>
              <a:buNone/>
            </a:pPr>
            <a:endParaRPr lang="en-IN" altLang="en-US" sz="2000" dirty="0">
              <a:solidFill>
                <a:schemeClr val="bg1"/>
              </a:solidFill>
              <a:latin typeface="Poppins" panose="00000500000000000000" pitchFamily="2" charset="0"/>
              <a:cs typeface="Poppins" panose="00000500000000000000" pitchFamily="2" charset="0"/>
            </a:endParaRPr>
          </a:p>
          <a:p>
            <a:pPr>
              <a:lnSpc>
                <a:spcPct val="100000"/>
              </a:lnSpc>
              <a:spcBef>
                <a:spcPct val="0"/>
              </a:spcBef>
              <a:buFontTx/>
              <a:buNone/>
            </a:pPr>
            <a:r>
              <a:rPr lang="en-IN" altLang="en-US" sz="2000" dirty="0">
                <a:solidFill>
                  <a:schemeClr val="bg1"/>
                </a:solidFill>
                <a:latin typeface="Poppins" panose="00000500000000000000" pitchFamily="2" charset="0"/>
                <a:cs typeface="Poppins" panose="00000500000000000000" pitchFamily="2" charset="0"/>
              </a:rPr>
              <a:t>Prof. Jyoti </a:t>
            </a:r>
            <a:r>
              <a:rPr lang="en-IN" altLang="en-US" sz="2000" dirty="0" err="1">
                <a:solidFill>
                  <a:schemeClr val="bg1"/>
                </a:solidFill>
                <a:latin typeface="Poppins" panose="00000500000000000000" pitchFamily="2" charset="0"/>
                <a:cs typeface="Poppins" panose="00000500000000000000" pitchFamily="2" charset="0"/>
              </a:rPr>
              <a:t>Kukade</a:t>
            </a:r>
            <a:endParaRPr lang="en-IN" altLang="en-US" sz="2000" dirty="0">
              <a:solidFill>
                <a:schemeClr val="bg1"/>
              </a:solidFill>
              <a:latin typeface="Poppins" panose="00000500000000000000" pitchFamily="2" charset="0"/>
              <a:cs typeface="Poppins" panose="000005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A58A-C99C-0556-35D6-93A6A367C493}"/>
              </a:ext>
            </a:extLst>
          </p:cNvPr>
          <p:cNvSpPr>
            <a:spLocks noGrp="1"/>
          </p:cNvSpPr>
          <p:nvPr>
            <p:ph type="title"/>
          </p:nvPr>
        </p:nvSpPr>
        <p:spPr/>
        <p:txBody>
          <a:bodyPr/>
          <a:lstStyle/>
          <a:p>
            <a:br>
              <a:rPr lang="en-IN" altLang="en-US" sz="4000" b="1" dirty="0">
                <a:solidFill>
                  <a:srgbClr val="A32837"/>
                </a:solidFill>
                <a:latin typeface="Poppins Medium" panose="00000600000000000000" pitchFamily="2" charset="0"/>
                <a:cs typeface="Poppins Medium" panose="00000600000000000000" pitchFamily="2" charset="0"/>
              </a:rPr>
            </a:br>
            <a:r>
              <a:rPr lang="en-IN" altLang="en-US" sz="4000" b="1" dirty="0">
                <a:solidFill>
                  <a:srgbClr val="A32837"/>
                </a:solidFill>
                <a:latin typeface="Poppins Medium" panose="00000600000000000000" pitchFamily="2" charset="0"/>
                <a:cs typeface="Poppins Medium" panose="00000600000000000000" pitchFamily="2" charset="0"/>
              </a:rPr>
              <a:t>Non-Functional Requirements:</a:t>
            </a:r>
            <a:br>
              <a:rPr lang="en-IN" altLang="en-US" sz="4000" b="1" dirty="0">
                <a:solidFill>
                  <a:srgbClr val="A32837"/>
                </a:solidFill>
                <a:latin typeface="Poppins Medium" panose="00000600000000000000" pitchFamily="2" charset="0"/>
                <a:cs typeface="Poppins Medium" panose="00000600000000000000" pitchFamily="2" charset="0"/>
              </a:rPr>
            </a:br>
            <a:endParaRPr lang="en-IN" dirty="0"/>
          </a:p>
        </p:txBody>
      </p:sp>
      <p:sp>
        <p:nvSpPr>
          <p:cNvPr id="5" name="Rectangle 2">
            <a:extLst>
              <a:ext uri="{FF2B5EF4-FFF2-40B4-BE49-F238E27FC236}">
                <a16:creationId xmlns:a16="http://schemas.microsoft.com/office/drawing/2014/main" id="{6878BC27-9EA4-86DF-0C25-16610501269C}"/>
              </a:ext>
            </a:extLst>
          </p:cNvPr>
          <p:cNvSpPr>
            <a:spLocks noGrp="1" noChangeArrowheads="1"/>
          </p:cNvSpPr>
          <p:nvPr>
            <p:ph idx="1"/>
          </p:nvPr>
        </p:nvSpPr>
        <p:spPr bwMode="auto">
          <a:xfrm>
            <a:off x="838200" y="1217112"/>
            <a:ext cx="10515600" cy="442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fontAlgn="base">
              <a:spcBef>
                <a:spcPts val="1200"/>
              </a:spcBef>
            </a:pPr>
            <a:r>
              <a:rPr lang="en-US" sz="1800" b="1" i="0" u="none" strike="noStrike" dirty="0">
                <a:solidFill>
                  <a:srgbClr val="000000"/>
                </a:solidFill>
                <a:effectLst/>
                <a:latin typeface="Poppins" panose="00000500000000000000" pitchFamily="2" charset="0"/>
              </a:rPr>
              <a:t>Low Latency :</a:t>
            </a:r>
            <a:endParaRPr lang="en-US" sz="1800" b="0" i="0" u="none" strike="noStrike" dirty="0">
              <a:solidFill>
                <a:srgbClr val="000000"/>
              </a:solidFill>
              <a:effectLst/>
              <a:latin typeface="Poppins" panose="00000500000000000000" pitchFamily="2" charset="0"/>
            </a:endParaRPr>
          </a:p>
          <a:p>
            <a:pPr lvl="1" rtl="0" fontAlgn="base"/>
            <a:r>
              <a:rPr lang="en-US" sz="1800" b="0" i="0" u="none" strike="noStrike" dirty="0">
                <a:solidFill>
                  <a:srgbClr val="000000"/>
                </a:solidFill>
                <a:effectLst/>
                <a:latin typeface="Poppins" panose="00000500000000000000" pitchFamily="2" charset="0"/>
              </a:rPr>
              <a:t>The system should process video frames within </a:t>
            </a:r>
            <a:r>
              <a:rPr lang="en-US" sz="1800" i="0" u="none" strike="noStrike" dirty="0">
                <a:solidFill>
                  <a:srgbClr val="000000"/>
                </a:solidFill>
                <a:effectLst/>
                <a:latin typeface="Poppins" panose="00000500000000000000" pitchFamily="2" charset="0"/>
              </a:rPr>
              <a:t>seconds</a:t>
            </a:r>
            <a:r>
              <a:rPr lang="en-US" sz="1800" b="0" i="0" u="none" strike="noStrike" dirty="0">
                <a:solidFill>
                  <a:srgbClr val="000000"/>
                </a:solidFill>
                <a:effectLst/>
                <a:latin typeface="Poppins" panose="00000500000000000000" pitchFamily="2" charset="0"/>
              </a:rPr>
              <a:t> to ensure real-time detection.</a:t>
            </a:r>
          </a:p>
          <a:p>
            <a:pPr lvl="1" rtl="0" fontAlgn="base"/>
            <a:r>
              <a:rPr lang="en-US" sz="1800" b="0" i="0" u="none" strike="noStrike" dirty="0">
                <a:solidFill>
                  <a:srgbClr val="000000"/>
                </a:solidFill>
                <a:effectLst/>
                <a:latin typeface="Poppins" panose="00000500000000000000" pitchFamily="2" charset="0"/>
              </a:rPr>
              <a:t>Minimizes any delays between detection and response.</a:t>
            </a:r>
          </a:p>
          <a:p>
            <a:pPr rtl="0" fontAlgn="base"/>
            <a:r>
              <a:rPr lang="en-US" sz="1800" b="1" i="0" u="none" strike="noStrike" dirty="0">
                <a:solidFill>
                  <a:srgbClr val="000000"/>
                </a:solidFill>
                <a:effectLst/>
                <a:latin typeface="Poppins" panose="00000500000000000000" pitchFamily="2" charset="0"/>
              </a:rPr>
              <a:t>Scalability</a:t>
            </a:r>
            <a:r>
              <a:rPr lang="en-US" sz="1800" b="1" dirty="0">
                <a:solidFill>
                  <a:srgbClr val="000000"/>
                </a:solidFill>
                <a:latin typeface="Poppins" panose="00000500000000000000" pitchFamily="2" charset="0"/>
              </a:rPr>
              <a:t> :</a:t>
            </a:r>
            <a:endParaRPr lang="en-US" sz="1800" b="0" i="0" u="none" strike="noStrike" dirty="0">
              <a:solidFill>
                <a:srgbClr val="000000"/>
              </a:solidFill>
              <a:effectLst/>
              <a:latin typeface="Poppins" panose="00000500000000000000" pitchFamily="2" charset="0"/>
            </a:endParaRPr>
          </a:p>
          <a:p>
            <a:pPr lvl="1" rtl="0" fontAlgn="base"/>
            <a:r>
              <a:rPr lang="en-US" sz="1800" i="0" u="none" strike="noStrike" dirty="0">
                <a:solidFill>
                  <a:srgbClr val="000000"/>
                </a:solidFill>
                <a:effectLst/>
                <a:latin typeface="Poppins" panose="00000500000000000000" pitchFamily="2" charset="0"/>
              </a:rPr>
              <a:t>The system must handle an increasing number of cameras and video streams without performance degradation.</a:t>
            </a:r>
          </a:p>
          <a:p>
            <a:pPr lvl="1" rtl="0" fontAlgn="base"/>
            <a:r>
              <a:rPr lang="en-US" sz="1800" i="0" u="none" strike="noStrike" dirty="0">
                <a:solidFill>
                  <a:srgbClr val="000000"/>
                </a:solidFill>
                <a:effectLst/>
                <a:latin typeface="Poppins" panose="00000500000000000000" pitchFamily="2" charset="0"/>
              </a:rPr>
              <a:t>It should support horizontal scaling to accommodate future growth.</a:t>
            </a:r>
          </a:p>
          <a:p>
            <a:pPr rtl="0" fontAlgn="base"/>
            <a:r>
              <a:rPr lang="en-US" sz="1800" b="1" i="0" u="none" strike="noStrike" dirty="0">
                <a:solidFill>
                  <a:srgbClr val="000000"/>
                </a:solidFill>
                <a:effectLst/>
                <a:latin typeface="Poppins" panose="00000500000000000000" pitchFamily="2" charset="0"/>
              </a:rPr>
              <a:t>Reliability</a:t>
            </a:r>
            <a:r>
              <a:rPr lang="en-US" sz="1800" b="1" dirty="0">
                <a:solidFill>
                  <a:srgbClr val="000000"/>
                </a:solidFill>
                <a:latin typeface="Poppins" panose="00000500000000000000" pitchFamily="2" charset="0"/>
              </a:rPr>
              <a:t> :</a:t>
            </a:r>
            <a:endParaRPr lang="en-US" sz="1800" b="0" i="0" u="none" strike="noStrike" dirty="0">
              <a:solidFill>
                <a:srgbClr val="000000"/>
              </a:solidFill>
              <a:effectLst/>
              <a:latin typeface="Poppins" panose="00000500000000000000" pitchFamily="2" charset="0"/>
            </a:endParaRPr>
          </a:p>
          <a:p>
            <a:pPr lvl="1" rtl="0" fontAlgn="base">
              <a:lnSpc>
                <a:spcPct val="100000"/>
              </a:lnSpc>
              <a:spcAft>
                <a:spcPts val="1200"/>
              </a:spcAft>
            </a:pPr>
            <a:r>
              <a:rPr lang="en-US" sz="1800" i="0" u="none" strike="noStrike" dirty="0">
                <a:solidFill>
                  <a:srgbClr val="000000"/>
                </a:solidFill>
                <a:effectLst/>
                <a:latin typeface="Poppins" panose="00000500000000000000" pitchFamily="2" charset="0"/>
              </a:rPr>
              <a:t>Designed to operate with a 99% uptime, ensuring continuous monitoring and detection.</a:t>
            </a:r>
          </a:p>
          <a:p>
            <a:pPr lvl="1" rtl="0" fontAlgn="base">
              <a:lnSpc>
                <a:spcPct val="100000"/>
              </a:lnSpc>
              <a:spcAft>
                <a:spcPts val="1200"/>
              </a:spcAft>
            </a:pPr>
            <a:r>
              <a:rPr lang="en-US" sz="1800" i="0" u="none" strike="noStrike" dirty="0">
                <a:solidFill>
                  <a:srgbClr val="000000"/>
                </a:solidFill>
                <a:effectLst/>
                <a:latin typeface="Poppins" panose="00000500000000000000" pitchFamily="2" charset="0"/>
              </a:rPr>
              <a:t>Must have failover mechanisms to prevent system downtime.</a:t>
            </a:r>
          </a:p>
          <a:p>
            <a:pPr marR="0" lvl="0" algn="l" defTabSz="914400" rtl="0" eaLnBrk="0" fontAlgn="base" latinLnBrk="0" hangingPunct="0">
              <a:lnSpc>
                <a:spcPct val="100000"/>
              </a:lnSpc>
              <a:spcBef>
                <a:spcPct val="0"/>
              </a:spcBef>
              <a:spcAft>
                <a:spcPct val="0"/>
              </a:spcAft>
              <a:buSzTx/>
              <a:tabLst/>
            </a:pPr>
            <a:endParaRPr kumimoji="0" lang="en-US" altLang="en-US" sz="20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352043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60324-D7F3-3C5B-5806-C26D990F90CA}"/>
              </a:ext>
            </a:extLst>
          </p:cNvPr>
          <p:cNvSpPr>
            <a:spLocks noGrp="1"/>
          </p:cNvSpPr>
          <p:nvPr>
            <p:ph type="title"/>
          </p:nvPr>
        </p:nvSpPr>
        <p:spPr/>
        <p:txBody>
          <a:bodyPr/>
          <a:lstStyle/>
          <a:p>
            <a:br>
              <a:rPr lang="en-IN" altLang="en-US" sz="4000" b="1" dirty="0">
                <a:solidFill>
                  <a:srgbClr val="A32837"/>
                </a:solidFill>
                <a:latin typeface="Poppins Medium" panose="00000600000000000000" pitchFamily="2" charset="0"/>
                <a:cs typeface="Poppins Medium" panose="00000600000000000000" pitchFamily="2" charset="0"/>
              </a:rPr>
            </a:br>
            <a:r>
              <a:rPr lang="en-IN" altLang="en-US" sz="3600" b="1" dirty="0">
                <a:solidFill>
                  <a:srgbClr val="A32837"/>
                </a:solidFill>
                <a:latin typeface="Poppins Medium" panose="00000600000000000000" pitchFamily="2" charset="0"/>
                <a:cs typeface="Poppins Medium" panose="00000600000000000000" pitchFamily="2" charset="0"/>
              </a:rPr>
              <a:t>Non-Functional Requirements (Continued):</a:t>
            </a:r>
            <a:br>
              <a:rPr lang="en-IN" altLang="en-US" sz="4000" b="1" dirty="0">
                <a:solidFill>
                  <a:srgbClr val="A32837"/>
                </a:solidFill>
                <a:latin typeface="Poppins Medium" panose="00000600000000000000" pitchFamily="2" charset="0"/>
                <a:cs typeface="Poppins Medium" panose="00000600000000000000" pitchFamily="2" charset="0"/>
              </a:rPr>
            </a:br>
            <a:endParaRPr lang="en-IN" dirty="0"/>
          </a:p>
        </p:txBody>
      </p:sp>
      <p:sp>
        <p:nvSpPr>
          <p:cNvPr id="3" name="Content Placeholder 2">
            <a:extLst>
              <a:ext uri="{FF2B5EF4-FFF2-40B4-BE49-F238E27FC236}">
                <a16:creationId xmlns:a16="http://schemas.microsoft.com/office/drawing/2014/main" id="{68A079DC-D311-A6F3-F7C2-0BE76F996557}"/>
              </a:ext>
            </a:extLst>
          </p:cNvPr>
          <p:cNvSpPr>
            <a:spLocks noGrp="1"/>
          </p:cNvSpPr>
          <p:nvPr>
            <p:ph idx="1"/>
          </p:nvPr>
        </p:nvSpPr>
        <p:spPr>
          <a:xfrm>
            <a:off x="838200" y="1368457"/>
            <a:ext cx="10515600" cy="2644249"/>
          </a:xfrm>
        </p:spPr>
        <p:txBody>
          <a:bodyPr/>
          <a:lstStyle/>
          <a:p>
            <a:pPr rtl="0" fontAlgn="base">
              <a:spcBef>
                <a:spcPts val="1200"/>
              </a:spcBef>
            </a:pPr>
            <a:r>
              <a:rPr lang="en-US" sz="1800" b="1" i="0" u="none" strike="noStrike" dirty="0">
                <a:solidFill>
                  <a:srgbClr val="000000"/>
                </a:solidFill>
                <a:effectLst/>
                <a:latin typeface="Poppins" panose="00000500000000000000" pitchFamily="2" charset="0"/>
              </a:rPr>
              <a:t>Security</a:t>
            </a:r>
            <a:r>
              <a:rPr lang="en-US" sz="1800" b="1" dirty="0">
                <a:solidFill>
                  <a:srgbClr val="000000"/>
                </a:solidFill>
                <a:latin typeface="Poppins" panose="00000500000000000000" pitchFamily="2" charset="0"/>
              </a:rPr>
              <a:t> :</a:t>
            </a:r>
            <a:endParaRPr lang="en-US" sz="1800" b="0" i="0" u="none" strike="noStrike" dirty="0">
              <a:solidFill>
                <a:srgbClr val="000000"/>
              </a:solidFill>
              <a:effectLst/>
              <a:latin typeface="Poppins" panose="00000500000000000000" pitchFamily="2" charset="0"/>
            </a:endParaRPr>
          </a:p>
          <a:p>
            <a:pPr lvl="1" rtl="0" fontAlgn="base"/>
            <a:r>
              <a:rPr lang="en-US" sz="1800" i="0" u="none" strike="noStrike" dirty="0">
                <a:solidFill>
                  <a:srgbClr val="000000"/>
                </a:solidFill>
                <a:effectLst/>
                <a:latin typeface="Poppins" panose="00000500000000000000" pitchFamily="2" charset="0"/>
              </a:rPr>
              <a:t>Encryption of all video data and logs both at rest and in transit to prevent unauthorized access.</a:t>
            </a:r>
          </a:p>
          <a:p>
            <a:pPr lvl="1" rtl="0" fontAlgn="base"/>
            <a:r>
              <a:rPr lang="en-US" sz="1800" i="0" u="none" strike="noStrike" dirty="0">
                <a:solidFill>
                  <a:srgbClr val="000000"/>
                </a:solidFill>
                <a:effectLst/>
                <a:latin typeface="Poppins" panose="00000500000000000000" pitchFamily="2" charset="0"/>
              </a:rPr>
              <a:t>Ensures data integrity and protection against cyber threats</a:t>
            </a:r>
            <a:r>
              <a:rPr lang="en-US" sz="1800" b="0" i="0" u="none" strike="noStrike" dirty="0">
                <a:solidFill>
                  <a:srgbClr val="000000"/>
                </a:solidFill>
                <a:effectLst/>
                <a:latin typeface="Poppins" panose="00000500000000000000" pitchFamily="2" charset="0"/>
              </a:rPr>
              <a:t>.</a:t>
            </a:r>
          </a:p>
          <a:p>
            <a:pPr rtl="0" fontAlgn="base"/>
            <a:r>
              <a:rPr lang="en-US" sz="1800" b="1" i="0" u="none" strike="noStrike" dirty="0">
                <a:solidFill>
                  <a:srgbClr val="000000"/>
                </a:solidFill>
                <a:effectLst/>
                <a:latin typeface="Poppins" panose="00000500000000000000" pitchFamily="2" charset="0"/>
              </a:rPr>
              <a:t>Compliance :</a:t>
            </a:r>
            <a:endParaRPr lang="en-US" sz="1800" b="0" i="0" u="none" strike="noStrike" dirty="0">
              <a:solidFill>
                <a:srgbClr val="000000"/>
              </a:solidFill>
              <a:effectLst/>
              <a:latin typeface="Poppins" panose="00000500000000000000" pitchFamily="2" charset="0"/>
            </a:endParaRPr>
          </a:p>
          <a:p>
            <a:pPr lvl="1" rtl="0" fontAlgn="base">
              <a:spcAft>
                <a:spcPts val="1200"/>
              </a:spcAft>
            </a:pPr>
            <a:r>
              <a:rPr lang="en-US" sz="1800" i="0" u="none" strike="noStrike" dirty="0">
                <a:solidFill>
                  <a:srgbClr val="000000"/>
                </a:solidFill>
                <a:effectLst/>
                <a:latin typeface="Poppins" panose="00000500000000000000" pitchFamily="2" charset="0"/>
              </a:rPr>
              <a:t>Must adhere to data privacy laws to ensure ethical handling of personal data.</a:t>
            </a:r>
          </a:p>
          <a:p>
            <a:pPr lvl="1"/>
            <a:r>
              <a:rPr lang="en-US" sz="1800" i="0" u="none" strike="noStrike" dirty="0">
                <a:solidFill>
                  <a:srgbClr val="000000"/>
                </a:solidFill>
                <a:effectLst/>
                <a:latin typeface="Poppins" panose="00000500000000000000" pitchFamily="2" charset="0"/>
              </a:rPr>
              <a:t>Provides features like data anonymization and role-based access control for secure usage.</a:t>
            </a:r>
            <a:endParaRPr lang="en-IN" sz="1800" dirty="0"/>
          </a:p>
        </p:txBody>
      </p:sp>
    </p:spTree>
    <p:extLst>
      <p:ext uri="{BB962C8B-B14F-4D97-AF65-F5344CB8AC3E}">
        <p14:creationId xmlns:p14="http://schemas.microsoft.com/office/powerpoint/2010/main" val="8782077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7B7E-0402-BB41-516D-F5273C99609F}"/>
              </a:ext>
            </a:extLst>
          </p:cNvPr>
          <p:cNvSpPr>
            <a:spLocks noGrp="1"/>
          </p:cNvSpPr>
          <p:nvPr>
            <p:ph type="title"/>
          </p:nvPr>
        </p:nvSpPr>
        <p:spPr/>
        <p:txBody>
          <a:bodyPr/>
          <a:lstStyle/>
          <a:p>
            <a:r>
              <a:rPr lang="en-IN" dirty="0"/>
              <a:t>Requirements :</a:t>
            </a:r>
          </a:p>
        </p:txBody>
      </p:sp>
      <p:sp>
        <p:nvSpPr>
          <p:cNvPr id="5" name="Rectangle 2">
            <a:extLst>
              <a:ext uri="{FF2B5EF4-FFF2-40B4-BE49-F238E27FC236}">
                <a16:creationId xmlns:a16="http://schemas.microsoft.com/office/drawing/2014/main" id="{429C6152-8A86-B67E-7609-889D0E41A07C}"/>
              </a:ext>
            </a:extLst>
          </p:cNvPr>
          <p:cNvSpPr>
            <a:spLocks noGrp="1" noChangeArrowheads="1"/>
          </p:cNvSpPr>
          <p:nvPr>
            <p:ph idx="1"/>
          </p:nvPr>
        </p:nvSpPr>
        <p:spPr bwMode="auto">
          <a:xfrm>
            <a:off x="698500" y="1356254"/>
            <a:ext cx="107950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SzTx/>
              <a:buNone/>
              <a:tabLst/>
            </a:pPr>
            <a:endPar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R="0" lvl="0" algn="l" defTabSz="914400" rtl="0" eaLnBrk="0" fontAlgn="base" latinLnBrk="0" hangingPunct="0">
              <a:lnSpc>
                <a:spcPct val="100000"/>
              </a:lnSpc>
              <a:spcBef>
                <a:spcPct val="0"/>
              </a:spcBef>
              <a:spcAft>
                <a:spcPct val="0"/>
              </a:spcAft>
              <a:buSzTx/>
              <a:tabLst/>
            </a:pPr>
            <a:r>
              <a:rPr lang="en-US" altLang="en-US" sz="2200" b="1" dirty="0">
                <a:latin typeface="Poppins" panose="00000500000000000000" pitchFamily="2" charset="0"/>
                <a:cs typeface="Poppins" panose="00000500000000000000" pitchFamily="2" charset="0"/>
              </a:rPr>
              <a:t>Software Requirements :</a:t>
            </a:r>
            <a:endParaRPr kumimoji="0" lang="en-US" altLang="en-US" sz="2000"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lvl="1">
              <a:lnSpc>
                <a:spcPct val="100000"/>
              </a:lnSpc>
              <a:spcBef>
                <a:spcPct val="0"/>
              </a:spcBef>
              <a:buSzPct val="140000"/>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Flask</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Provides the frontend and API for integrating the system with web-based applications.</a:t>
            </a:r>
          </a:p>
          <a:p>
            <a:pPr lvl="1">
              <a:lnSpc>
                <a:spcPct val="100000"/>
              </a:lnSpc>
              <a:spcBef>
                <a:spcPct val="0"/>
              </a:spcBef>
              <a:buSzPct val="140000"/>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TensorFlow</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Open-source machine learning library for training deep learning models.</a:t>
            </a:r>
          </a:p>
          <a:p>
            <a:pPr lvl="1">
              <a:lnSpc>
                <a:spcPct val="100000"/>
              </a:lnSpc>
              <a:spcBef>
                <a:spcPct val="0"/>
              </a:spcBef>
              <a:buSzPct val="140000"/>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OpenCV (cv2)</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Handles video capture, processing, and real-time display of detected results.</a:t>
            </a:r>
          </a:p>
          <a:p>
            <a:pPr lvl="1">
              <a:lnSpc>
                <a:spcPct val="100000"/>
              </a:lnSpc>
              <a:spcBef>
                <a:spcPct val="0"/>
              </a:spcBef>
              <a:buSzPct val="140000"/>
            </a:pPr>
            <a:r>
              <a:rPr kumimoji="0" lang="en-US" altLang="en-US" sz="18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Keras</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Facilitates emotion classification and feature extraction using pre-trained deep learning models.</a:t>
            </a:r>
          </a:p>
          <a:p>
            <a:pPr lvl="1">
              <a:lnSpc>
                <a:spcPct val="100000"/>
              </a:lnSpc>
              <a:spcBef>
                <a:spcPct val="0"/>
              </a:spcBef>
              <a:buSzPct val="140000"/>
            </a:pPr>
            <a:r>
              <a:rPr kumimoji="0" lang="en-US" altLang="en-US" sz="1800" b="1"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Scipy</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Computes Euclidean distance for feature similarity in violence detection.</a:t>
            </a:r>
          </a:p>
          <a:p>
            <a:pPr lvl="1">
              <a:lnSpc>
                <a:spcPct val="100000"/>
              </a:lnSpc>
              <a:spcBef>
                <a:spcPct val="0"/>
              </a:spcBef>
              <a:buSzPct val="140000"/>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NumPy</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Used for numerical operations, array manipulations, normalization, and scaling.</a:t>
            </a:r>
          </a:p>
          <a:p>
            <a:pPr lvl="1">
              <a:lnSpc>
                <a:spcPct val="100000"/>
              </a:lnSpc>
              <a:spcBef>
                <a:spcPct val="0"/>
              </a:spcBef>
              <a:buSzPct val="140000"/>
            </a:pPr>
            <a:r>
              <a:rPr kumimoji="0" lang="en-US" altLang="en-US" sz="18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Matplotlib</a:t>
            </a:r>
            <a:r>
              <a:rPr kumimoji="0" lang="en-US" altLang="en-US" sz="18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 Helps visualize model training progress, detected patterns, and results.</a:t>
            </a:r>
          </a:p>
        </p:txBody>
      </p:sp>
    </p:spTree>
    <p:extLst>
      <p:ext uri="{BB962C8B-B14F-4D97-AF65-F5344CB8AC3E}">
        <p14:creationId xmlns:p14="http://schemas.microsoft.com/office/powerpoint/2010/main" val="4282372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E35DD-BC55-4755-482F-71BB1BC8D4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803894-8A70-711B-AF54-8F755BB14B0B}"/>
              </a:ext>
            </a:extLst>
          </p:cNvPr>
          <p:cNvSpPr>
            <a:spLocks noGrp="1"/>
          </p:cNvSpPr>
          <p:nvPr>
            <p:ph type="title"/>
          </p:nvPr>
        </p:nvSpPr>
        <p:spPr/>
        <p:txBody>
          <a:bodyPr/>
          <a:lstStyle/>
          <a:p>
            <a:r>
              <a:rPr lang="en-IN" dirty="0"/>
              <a:t>Requirements: continue..</a:t>
            </a:r>
          </a:p>
        </p:txBody>
      </p:sp>
      <p:sp>
        <p:nvSpPr>
          <p:cNvPr id="5" name="Rectangle 2">
            <a:extLst>
              <a:ext uri="{FF2B5EF4-FFF2-40B4-BE49-F238E27FC236}">
                <a16:creationId xmlns:a16="http://schemas.microsoft.com/office/drawing/2014/main" id="{02387BDD-0437-A183-2B3B-BB0335BA730B}"/>
              </a:ext>
            </a:extLst>
          </p:cNvPr>
          <p:cNvSpPr>
            <a:spLocks noGrp="1" noChangeArrowheads="1"/>
          </p:cNvSpPr>
          <p:nvPr>
            <p:ph idx="1"/>
          </p:nvPr>
        </p:nvSpPr>
        <p:spPr bwMode="auto">
          <a:xfrm>
            <a:off x="698500" y="1517964"/>
            <a:ext cx="10795000" cy="1911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1800" b="1" dirty="0">
                <a:latin typeface="Poppins" panose="00000500000000000000" pitchFamily="2" charset="0"/>
                <a:cs typeface="Poppins" panose="00000500000000000000" pitchFamily="2" charset="0"/>
              </a:rPr>
              <a:t>Minimum Hardware Requirements:</a:t>
            </a:r>
          </a:p>
          <a:p>
            <a:pPr lvl="1"/>
            <a:r>
              <a:rPr lang="en-IN" sz="1800" b="1" dirty="0">
                <a:latin typeface="Poppins" panose="00000500000000000000" pitchFamily="2" charset="0"/>
                <a:cs typeface="Poppins" panose="00000500000000000000" pitchFamily="2" charset="0"/>
              </a:rPr>
              <a:t>Processor</a:t>
            </a:r>
            <a:r>
              <a:rPr lang="en-IN" sz="1800" dirty="0">
                <a:latin typeface="Poppins" panose="00000500000000000000" pitchFamily="2" charset="0"/>
                <a:cs typeface="Poppins" panose="00000500000000000000" pitchFamily="2" charset="0"/>
              </a:rPr>
              <a:t>: Intel Core i5-8250U CPU @ 1.60GHz</a:t>
            </a:r>
          </a:p>
          <a:p>
            <a:pPr lvl="1"/>
            <a:r>
              <a:rPr lang="en-IN" sz="1800" b="1" dirty="0">
                <a:latin typeface="Poppins" panose="00000500000000000000" pitchFamily="2" charset="0"/>
                <a:cs typeface="Poppins" panose="00000500000000000000" pitchFamily="2" charset="0"/>
              </a:rPr>
              <a:t>RAM</a:t>
            </a:r>
            <a:r>
              <a:rPr lang="en-IN" sz="1800" dirty="0">
                <a:latin typeface="Poppins" panose="00000500000000000000" pitchFamily="2" charset="0"/>
                <a:cs typeface="Poppins" panose="00000500000000000000" pitchFamily="2" charset="0"/>
              </a:rPr>
              <a:t>: 8GB</a:t>
            </a:r>
          </a:p>
          <a:p>
            <a:pPr lvl="1"/>
            <a:r>
              <a:rPr lang="en-IN" sz="1800" b="1" dirty="0">
                <a:latin typeface="Poppins" panose="00000500000000000000" pitchFamily="2" charset="0"/>
                <a:cs typeface="Poppins" panose="00000500000000000000" pitchFamily="2" charset="0"/>
              </a:rPr>
              <a:t>Hard Disk</a:t>
            </a:r>
            <a:r>
              <a:rPr lang="en-IN" sz="1800" dirty="0">
                <a:latin typeface="Poppins" panose="00000500000000000000" pitchFamily="2" charset="0"/>
                <a:cs typeface="Poppins" panose="00000500000000000000" pitchFamily="2" charset="0"/>
              </a:rPr>
              <a:t>: 20GB</a:t>
            </a:r>
          </a:p>
          <a:p>
            <a:pPr lvl="1"/>
            <a:r>
              <a:rPr lang="en-IN" sz="1800" b="1" dirty="0">
                <a:latin typeface="Poppins" panose="00000500000000000000" pitchFamily="2" charset="0"/>
                <a:cs typeface="Poppins" panose="00000500000000000000" pitchFamily="2" charset="0"/>
              </a:rPr>
              <a:t>GPU</a:t>
            </a:r>
            <a:r>
              <a:rPr lang="en-IN" sz="1800" dirty="0">
                <a:latin typeface="Poppins" panose="00000500000000000000" pitchFamily="2" charset="0"/>
                <a:cs typeface="Poppins" panose="00000500000000000000" pitchFamily="2" charset="0"/>
              </a:rPr>
              <a:t>: 4GB</a:t>
            </a:r>
            <a:endParaRPr lang="en-IN" sz="1800" b="1" dirty="0">
              <a:latin typeface="Poppins" panose="00000500000000000000" pitchFamily="2" charset="0"/>
              <a:cs typeface="Poppins" panose="00000500000000000000" pitchFamily="2" charset="0"/>
            </a:endParaRPr>
          </a:p>
          <a:p>
            <a:pPr lvl="1"/>
            <a:r>
              <a:rPr lang="en-IN" sz="1800" b="1" dirty="0">
                <a:latin typeface="Poppins" panose="00000500000000000000" pitchFamily="2" charset="0"/>
                <a:cs typeface="Poppins" panose="00000500000000000000" pitchFamily="2" charset="0"/>
              </a:rPr>
              <a:t>Monitor</a:t>
            </a:r>
            <a:r>
              <a:rPr lang="en-IN" sz="1800" dirty="0">
                <a:latin typeface="Poppins" panose="00000500000000000000" pitchFamily="2" charset="0"/>
                <a:cs typeface="Poppins" panose="00000500000000000000" pitchFamily="2" charset="0"/>
              </a:rPr>
              <a:t>: Standard </a:t>
            </a:r>
            <a:r>
              <a:rPr lang="en-IN" sz="1800" dirty="0" err="1">
                <a:latin typeface="Poppins" panose="00000500000000000000" pitchFamily="2" charset="0"/>
                <a:cs typeface="Poppins" panose="00000500000000000000" pitchFamily="2" charset="0"/>
              </a:rPr>
              <a:t>color</a:t>
            </a:r>
            <a:r>
              <a:rPr lang="en-IN" sz="1800" dirty="0">
                <a:latin typeface="Poppins" panose="00000500000000000000" pitchFamily="2" charset="0"/>
                <a:cs typeface="Poppins" panose="00000500000000000000" pitchFamily="2" charset="0"/>
              </a:rPr>
              <a:t> monitor</a:t>
            </a:r>
          </a:p>
        </p:txBody>
      </p:sp>
    </p:spTree>
    <p:extLst>
      <p:ext uri="{BB962C8B-B14F-4D97-AF65-F5344CB8AC3E}">
        <p14:creationId xmlns:p14="http://schemas.microsoft.com/office/powerpoint/2010/main" val="4002953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5054D-3381-A354-D142-0717D2CE93AC}"/>
              </a:ext>
            </a:extLst>
          </p:cNvPr>
          <p:cNvSpPr>
            <a:spLocks noGrp="1"/>
          </p:cNvSpPr>
          <p:nvPr>
            <p:ph type="title"/>
          </p:nvPr>
        </p:nvSpPr>
        <p:spPr/>
        <p:txBody>
          <a:bodyPr/>
          <a:lstStyle/>
          <a:p>
            <a:br>
              <a:rPr lang="en-IN" altLang="en-US" sz="4000" b="1" dirty="0">
                <a:solidFill>
                  <a:srgbClr val="A32837"/>
                </a:solidFill>
                <a:latin typeface="Poppins Medium" panose="00000600000000000000" pitchFamily="2" charset="0"/>
                <a:cs typeface="Poppins Medium" panose="00000600000000000000" pitchFamily="2" charset="0"/>
              </a:rPr>
            </a:br>
            <a:r>
              <a:rPr lang="en-IN" altLang="en-US" sz="4000" b="1" dirty="0">
                <a:solidFill>
                  <a:srgbClr val="A32837"/>
                </a:solidFill>
                <a:latin typeface="Poppins Medium" panose="00000600000000000000" pitchFamily="2" charset="0"/>
                <a:cs typeface="Poppins Medium" panose="00000600000000000000" pitchFamily="2" charset="0"/>
              </a:rPr>
              <a:t>Use-Case Diagram:</a:t>
            </a:r>
            <a:br>
              <a:rPr lang="en-IN" altLang="en-US" sz="4000" b="1" dirty="0">
                <a:solidFill>
                  <a:srgbClr val="A32837"/>
                </a:solidFill>
                <a:latin typeface="Poppins Medium" panose="00000600000000000000" pitchFamily="2" charset="0"/>
                <a:cs typeface="Poppins Medium" panose="00000600000000000000" pitchFamily="2" charset="0"/>
              </a:rPr>
            </a:br>
            <a:endParaRPr lang="en-IN" dirty="0"/>
          </a:p>
        </p:txBody>
      </p:sp>
      <p:pic>
        <p:nvPicPr>
          <p:cNvPr id="8" name="Content Placeholder 7">
            <a:extLst>
              <a:ext uri="{FF2B5EF4-FFF2-40B4-BE49-F238E27FC236}">
                <a16:creationId xmlns:a16="http://schemas.microsoft.com/office/drawing/2014/main" id="{ADD84414-8B6F-5DE1-F4A1-5D687295BE6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031752" y="1212604"/>
            <a:ext cx="6128495" cy="4432792"/>
          </a:xfrm>
        </p:spPr>
      </p:pic>
    </p:spTree>
    <p:extLst>
      <p:ext uri="{BB962C8B-B14F-4D97-AF65-F5344CB8AC3E}">
        <p14:creationId xmlns:p14="http://schemas.microsoft.com/office/powerpoint/2010/main" val="3133826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40F7A93-BF2A-C056-0AC8-6F480BB43D7C}"/>
              </a:ext>
            </a:extLst>
          </p:cNvPr>
          <p:cNvSpPr>
            <a:spLocks noGrp="1" noChangeArrowheads="1"/>
          </p:cNvSpPr>
          <p:nvPr>
            <p:ph type="title"/>
          </p:nvPr>
        </p:nvSpPr>
        <p:spPr>
          <a:xfrm>
            <a:off x="492125" y="374650"/>
            <a:ext cx="10515600" cy="674688"/>
          </a:xfrm>
        </p:spPr>
        <p:txBody>
          <a:bodyPr/>
          <a:lstStyle/>
          <a:p>
            <a:r>
              <a:rPr lang="en-IN" altLang="en-US"/>
              <a:t>Use-Case Diagram: continued..</a:t>
            </a:r>
          </a:p>
        </p:txBody>
      </p:sp>
      <p:sp>
        <p:nvSpPr>
          <p:cNvPr id="12291" name="Content Placeholder 2">
            <a:extLst>
              <a:ext uri="{FF2B5EF4-FFF2-40B4-BE49-F238E27FC236}">
                <a16:creationId xmlns:a16="http://schemas.microsoft.com/office/drawing/2014/main" id="{28447C51-2C63-E71E-DB73-6A8AFE70A2C6}"/>
              </a:ext>
            </a:extLst>
          </p:cNvPr>
          <p:cNvSpPr>
            <a:spLocks noGrp="1" noChangeArrowheads="1"/>
          </p:cNvSpPr>
          <p:nvPr>
            <p:ph idx="1"/>
          </p:nvPr>
        </p:nvSpPr>
        <p:spPr>
          <a:xfrm>
            <a:off x="625475" y="1206500"/>
            <a:ext cx="10515600" cy="4592638"/>
          </a:xfrm>
        </p:spPr>
        <p:txBody>
          <a:bodyPr/>
          <a:lstStyle/>
          <a:p>
            <a:pPr>
              <a:lnSpc>
                <a:spcPct val="150000"/>
              </a:lnSpc>
            </a:pPr>
            <a:r>
              <a:rPr lang="en-US" altLang="en-US" sz="2000" b="1" dirty="0">
                <a:solidFill>
                  <a:srgbClr val="00000A"/>
                </a:solidFill>
                <a:latin typeface="Poppins" panose="00000500000000000000" pitchFamily="2" charset="0"/>
                <a:cs typeface="Poppins" panose="00000500000000000000" pitchFamily="2" charset="0"/>
              </a:rPr>
              <a:t>Key Actors and Use Cases: </a:t>
            </a:r>
            <a:endParaRPr lang="en-US" altLang="en-US" sz="2000" b="1" dirty="0">
              <a:latin typeface="Poppins" panose="00000500000000000000" pitchFamily="2" charset="0"/>
              <a:cs typeface="Poppins" panose="00000500000000000000" pitchFamily="2" charset="0"/>
            </a:endParaRPr>
          </a:p>
          <a:p>
            <a:pPr lvl="1">
              <a:lnSpc>
                <a:spcPct val="100000"/>
              </a:lnSpc>
              <a:spcBef>
                <a:spcPts val="1200"/>
              </a:spcBef>
              <a:spcAft>
                <a:spcPts val="1200"/>
              </a:spcAft>
              <a:buFont typeface="Arial" panose="020B0604020202020204" pitchFamily="34" charset="0"/>
              <a:buChar char="•"/>
            </a:pPr>
            <a:r>
              <a:rPr lang="en-US" altLang="en-US" sz="1800" dirty="0">
                <a:solidFill>
                  <a:srgbClr val="00000A"/>
                </a:solidFill>
                <a:latin typeface="Poppins" panose="00000500000000000000" pitchFamily="2" charset="0"/>
                <a:cs typeface="Poppins" panose="00000500000000000000" pitchFamily="2" charset="0"/>
              </a:rPr>
              <a:t> </a:t>
            </a:r>
            <a:r>
              <a:rPr lang="en-US" sz="1700" b="1" i="0" u="none" strike="noStrike" dirty="0">
                <a:solidFill>
                  <a:srgbClr val="000000"/>
                </a:solidFill>
                <a:effectLst/>
                <a:latin typeface="Poppins" panose="00000500000000000000" pitchFamily="2" charset="0"/>
              </a:rPr>
              <a:t>User: </a:t>
            </a:r>
            <a:r>
              <a:rPr lang="en-US" sz="1700" b="0" i="0" u="none" strike="noStrike" dirty="0">
                <a:solidFill>
                  <a:srgbClr val="000000"/>
                </a:solidFill>
                <a:effectLst/>
                <a:latin typeface="Poppins" panose="00000500000000000000" pitchFamily="2" charset="0"/>
              </a:rPr>
              <a:t>The human operator who provides the video source and interacts with the system.</a:t>
            </a:r>
          </a:p>
          <a:p>
            <a:pPr lvl="1">
              <a:lnSpc>
                <a:spcPct val="100000"/>
              </a:lnSpc>
              <a:spcBef>
                <a:spcPts val="1200"/>
              </a:spcBef>
              <a:spcAft>
                <a:spcPts val="1200"/>
              </a:spcAft>
              <a:buFont typeface="Arial" panose="020B0604020202020204" pitchFamily="34" charset="0"/>
              <a:buChar char="•"/>
            </a:pPr>
            <a:r>
              <a:rPr lang="en-US" sz="1700" b="1" i="0" u="none" strike="noStrike" dirty="0">
                <a:solidFill>
                  <a:srgbClr val="000000"/>
                </a:solidFill>
                <a:effectLst/>
                <a:latin typeface="Poppins" panose="00000500000000000000" pitchFamily="2" charset="0"/>
              </a:rPr>
              <a:t>Backend System: </a:t>
            </a:r>
            <a:r>
              <a:rPr lang="en-US" sz="1700" b="0" i="0" u="none" strike="noStrike" dirty="0">
                <a:solidFill>
                  <a:srgbClr val="000000"/>
                </a:solidFill>
                <a:effectLst/>
                <a:latin typeface="Poppins" panose="00000500000000000000" pitchFamily="2" charset="0"/>
              </a:rPr>
              <a:t>Handles video processing, frame extraction, and violence detection.</a:t>
            </a:r>
          </a:p>
          <a:p>
            <a:r>
              <a:rPr lang="en-US" altLang="en-US" sz="2000" b="1" dirty="0">
                <a:solidFill>
                  <a:srgbClr val="00000A"/>
                </a:solidFill>
                <a:latin typeface="Poppins" panose="00000500000000000000" pitchFamily="2" charset="0"/>
                <a:cs typeface="Poppins" panose="00000500000000000000" pitchFamily="2" charset="0"/>
              </a:rPr>
              <a:t>Core Use Cases: </a:t>
            </a:r>
            <a:endParaRPr lang="en-US" altLang="en-US" sz="2000" b="1" dirty="0">
              <a:latin typeface="Poppins" panose="00000500000000000000" pitchFamily="2" charset="0"/>
              <a:cs typeface="Poppins" panose="00000500000000000000" pitchFamily="2" charset="0"/>
            </a:endParaRPr>
          </a:p>
          <a:p>
            <a:pPr lvl="1">
              <a:lnSpc>
                <a:spcPct val="100000"/>
              </a:lnSpc>
              <a:spcBef>
                <a:spcPts val="1200"/>
              </a:spcBef>
              <a:buFont typeface="Arial" panose="020B0604020202020204" pitchFamily="34" charset="0"/>
              <a:buChar char="•"/>
            </a:pPr>
            <a:r>
              <a:rPr lang="en-US" sz="1700" b="0" i="0" u="none" strike="noStrike" dirty="0">
                <a:solidFill>
                  <a:srgbClr val="000000"/>
                </a:solidFill>
                <a:effectLst/>
                <a:latin typeface="Poppins" panose="00000500000000000000" pitchFamily="2" charset="0"/>
              </a:rPr>
              <a:t>Start/Stop System</a:t>
            </a:r>
          </a:p>
          <a:p>
            <a:pPr lvl="1">
              <a:lnSpc>
                <a:spcPct val="100000"/>
              </a:lnSpc>
              <a:spcBef>
                <a:spcPts val="1200"/>
              </a:spcBef>
              <a:buFont typeface="Arial" panose="020B0604020202020204" pitchFamily="34" charset="0"/>
              <a:buChar char="•"/>
            </a:pPr>
            <a:r>
              <a:rPr lang="en-US" sz="1700" b="0" i="0" u="none" strike="noStrike" dirty="0">
                <a:solidFill>
                  <a:srgbClr val="000000"/>
                </a:solidFill>
                <a:effectLst/>
                <a:latin typeface="Poppins" panose="00000500000000000000" pitchFamily="2" charset="0"/>
              </a:rPr>
              <a:t>Capture Video Frames</a:t>
            </a:r>
          </a:p>
          <a:p>
            <a:pPr lvl="1">
              <a:lnSpc>
                <a:spcPct val="100000"/>
              </a:lnSpc>
              <a:buFont typeface="Arial" panose="020B0604020202020204" pitchFamily="34" charset="0"/>
              <a:buChar char="•"/>
            </a:pPr>
            <a:r>
              <a:rPr lang="en-US" sz="1700" b="0" i="0" u="none" strike="noStrike" dirty="0">
                <a:solidFill>
                  <a:srgbClr val="000000"/>
                </a:solidFill>
                <a:effectLst/>
                <a:latin typeface="Poppins" panose="00000500000000000000" pitchFamily="2" charset="0"/>
              </a:rPr>
              <a:t>Pre-process Frames</a:t>
            </a:r>
          </a:p>
          <a:p>
            <a:pPr lvl="1">
              <a:lnSpc>
                <a:spcPct val="100000"/>
              </a:lnSpc>
              <a:buFont typeface="Arial" panose="020B0604020202020204" pitchFamily="34" charset="0"/>
              <a:buChar char="•"/>
            </a:pPr>
            <a:r>
              <a:rPr lang="en-US" sz="1700" b="0" i="0" u="none" strike="noStrike" dirty="0">
                <a:solidFill>
                  <a:srgbClr val="000000"/>
                </a:solidFill>
                <a:effectLst/>
                <a:latin typeface="Poppins" panose="00000500000000000000" pitchFamily="2" charset="0"/>
              </a:rPr>
              <a:t>Extract Features</a:t>
            </a:r>
          </a:p>
          <a:p>
            <a:pPr lvl="1">
              <a:lnSpc>
                <a:spcPct val="100000"/>
              </a:lnSpc>
              <a:buFont typeface="Arial" panose="020B0604020202020204" pitchFamily="34" charset="0"/>
              <a:buChar char="•"/>
            </a:pPr>
            <a:r>
              <a:rPr lang="en-US" sz="1700" b="0" i="0" u="none" strike="noStrike" dirty="0">
                <a:solidFill>
                  <a:srgbClr val="000000"/>
                </a:solidFill>
                <a:effectLst/>
                <a:latin typeface="Poppins" panose="00000500000000000000" pitchFamily="2" charset="0"/>
              </a:rPr>
              <a:t>Detect Violence</a:t>
            </a:r>
          </a:p>
          <a:p>
            <a:pPr lvl="1">
              <a:lnSpc>
                <a:spcPct val="100000"/>
              </a:lnSpc>
              <a:buFont typeface="Arial" panose="020B0604020202020204" pitchFamily="34" charset="0"/>
              <a:buChar char="•"/>
            </a:pPr>
            <a:r>
              <a:rPr lang="en-US" sz="1700" b="0" i="0" u="none" strike="noStrike" dirty="0">
                <a:solidFill>
                  <a:srgbClr val="000000"/>
                </a:solidFill>
                <a:effectLst/>
                <a:latin typeface="Poppins" panose="00000500000000000000" pitchFamily="2" charset="0"/>
              </a:rPr>
              <a:t>Display Detection Result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1CC9-61D5-3C8B-F13D-A5C7ED526DEB}"/>
              </a:ext>
            </a:extLst>
          </p:cNvPr>
          <p:cNvSpPr>
            <a:spLocks noGrp="1"/>
          </p:cNvSpPr>
          <p:nvPr>
            <p:ph type="title"/>
          </p:nvPr>
        </p:nvSpPr>
        <p:spPr/>
        <p:txBody>
          <a:bodyPr/>
          <a:lstStyle/>
          <a:p>
            <a:r>
              <a:rPr lang="en-IN" dirty="0"/>
              <a:t>Sequence Diagram : </a:t>
            </a:r>
          </a:p>
        </p:txBody>
      </p:sp>
      <p:pic>
        <p:nvPicPr>
          <p:cNvPr id="6" name="Content Placeholder 5">
            <a:extLst>
              <a:ext uri="{FF2B5EF4-FFF2-40B4-BE49-F238E27FC236}">
                <a16:creationId xmlns:a16="http://schemas.microsoft.com/office/drawing/2014/main" id="{5E15932C-4145-57BA-7821-78D00036121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026920" y="1204131"/>
            <a:ext cx="8138160" cy="4485250"/>
          </a:xfrm>
        </p:spPr>
      </p:pic>
    </p:spTree>
    <p:extLst>
      <p:ext uri="{BB962C8B-B14F-4D97-AF65-F5344CB8AC3E}">
        <p14:creationId xmlns:p14="http://schemas.microsoft.com/office/powerpoint/2010/main" val="8896521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7E3A5157-E950-7C59-68A5-3F6829F711C1}"/>
              </a:ext>
            </a:extLst>
          </p:cNvPr>
          <p:cNvSpPr>
            <a:spLocks noGrp="1" noChangeArrowheads="1"/>
          </p:cNvSpPr>
          <p:nvPr>
            <p:ph type="title"/>
          </p:nvPr>
        </p:nvSpPr>
        <p:spPr>
          <a:xfrm>
            <a:off x="714375" y="427038"/>
            <a:ext cx="10515600" cy="674687"/>
          </a:xfrm>
        </p:spPr>
        <p:txBody>
          <a:bodyPr/>
          <a:lstStyle/>
          <a:p>
            <a:r>
              <a:rPr lang="en-IN" altLang="en-US"/>
              <a:t>Sequence Diagram: continued..</a:t>
            </a:r>
          </a:p>
        </p:txBody>
      </p:sp>
      <p:sp>
        <p:nvSpPr>
          <p:cNvPr id="14339" name="Content Placeholder 2">
            <a:extLst>
              <a:ext uri="{FF2B5EF4-FFF2-40B4-BE49-F238E27FC236}">
                <a16:creationId xmlns:a16="http://schemas.microsoft.com/office/drawing/2014/main" id="{3E81917B-8D2A-2BF6-3527-F2C90083242B}"/>
              </a:ext>
            </a:extLst>
          </p:cNvPr>
          <p:cNvSpPr>
            <a:spLocks noGrp="1" noChangeArrowheads="1"/>
          </p:cNvSpPr>
          <p:nvPr>
            <p:ph idx="1"/>
          </p:nvPr>
        </p:nvSpPr>
        <p:spPr>
          <a:xfrm>
            <a:off x="838200" y="1401763"/>
            <a:ext cx="10515600" cy="4592637"/>
          </a:xfrm>
        </p:spPr>
        <p:txBody>
          <a:bodyPr/>
          <a:lstStyle/>
          <a:p>
            <a:pPr>
              <a:lnSpc>
                <a:spcPct val="100000"/>
              </a:lnSpc>
            </a:pPr>
            <a:r>
              <a:rPr lang="en-US" altLang="en-US" sz="2000" dirty="0">
                <a:solidFill>
                  <a:srgbClr val="00000A"/>
                </a:solidFill>
                <a:latin typeface="Poppins" panose="00000500000000000000" pitchFamily="2" charset="0"/>
                <a:cs typeface="Poppins" panose="00000500000000000000" pitchFamily="2" charset="0"/>
              </a:rPr>
              <a:t>User starts system</a:t>
            </a:r>
            <a:endParaRPr lang="en-US" altLang="en-US" sz="2000" dirty="0">
              <a:latin typeface="Poppins" panose="00000500000000000000" pitchFamily="2" charset="0"/>
              <a:cs typeface="Poppins" panose="00000500000000000000" pitchFamily="2" charset="0"/>
            </a:endParaRPr>
          </a:p>
          <a:p>
            <a:pPr>
              <a:lnSpc>
                <a:spcPct val="100000"/>
              </a:lnSpc>
            </a:pPr>
            <a:r>
              <a:rPr lang="en-US" altLang="en-US" sz="2000" dirty="0">
                <a:solidFill>
                  <a:srgbClr val="00000A"/>
                </a:solidFill>
                <a:latin typeface="Poppins" panose="00000500000000000000" pitchFamily="2" charset="0"/>
                <a:cs typeface="Poppins" panose="00000500000000000000" pitchFamily="2" charset="0"/>
              </a:rPr>
              <a:t>Video is provided</a:t>
            </a:r>
          </a:p>
          <a:p>
            <a:pPr>
              <a:lnSpc>
                <a:spcPct val="100000"/>
              </a:lnSpc>
            </a:pPr>
            <a:r>
              <a:rPr lang="en-IN" sz="2000" b="0" i="0" u="none" strike="noStrike" dirty="0">
                <a:solidFill>
                  <a:srgbClr val="000000"/>
                </a:solidFill>
                <a:effectLst/>
                <a:latin typeface="Poppins" panose="00000500000000000000" pitchFamily="2" charset="0"/>
              </a:rPr>
              <a:t>ML Model extracts frames</a:t>
            </a:r>
          </a:p>
          <a:p>
            <a:pPr>
              <a:lnSpc>
                <a:spcPct val="100000"/>
              </a:lnSpc>
            </a:pPr>
            <a:r>
              <a:rPr lang="en-IN" sz="2000" b="0" i="0" u="none" strike="noStrike" dirty="0">
                <a:solidFill>
                  <a:srgbClr val="000000"/>
                </a:solidFill>
                <a:effectLst/>
                <a:latin typeface="Poppins" panose="00000500000000000000" pitchFamily="2" charset="0"/>
              </a:rPr>
              <a:t>ML Model pre-processes frames</a:t>
            </a:r>
          </a:p>
          <a:p>
            <a:pPr>
              <a:lnSpc>
                <a:spcPct val="100000"/>
              </a:lnSpc>
            </a:pPr>
            <a:r>
              <a:rPr lang="en-IN" sz="2000" b="0" i="0" u="none" strike="noStrike" dirty="0">
                <a:solidFill>
                  <a:srgbClr val="000000"/>
                </a:solidFill>
                <a:effectLst/>
                <a:latin typeface="Poppins" panose="00000500000000000000" pitchFamily="2" charset="0"/>
              </a:rPr>
              <a:t>ML Model extracts features</a:t>
            </a:r>
          </a:p>
          <a:p>
            <a:pPr>
              <a:lnSpc>
                <a:spcPct val="100000"/>
              </a:lnSpc>
            </a:pPr>
            <a:r>
              <a:rPr lang="en-US" sz="2000" b="0" i="0" u="none" strike="noStrike" dirty="0">
                <a:solidFill>
                  <a:srgbClr val="000000"/>
                </a:solidFill>
                <a:effectLst/>
                <a:latin typeface="Poppins" panose="00000500000000000000" pitchFamily="2" charset="0"/>
              </a:rPr>
              <a:t>ML Model classifies the event</a:t>
            </a:r>
          </a:p>
          <a:p>
            <a:pPr>
              <a:lnSpc>
                <a:spcPct val="100000"/>
              </a:lnSpc>
            </a:pPr>
            <a:r>
              <a:rPr lang="en-IN" sz="2000" b="0" i="0" u="none" strike="noStrike" dirty="0">
                <a:solidFill>
                  <a:srgbClr val="000000"/>
                </a:solidFill>
                <a:effectLst/>
                <a:latin typeface="Poppins" panose="00000500000000000000" pitchFamily="2" charset="0"/>
              </a:rPr>
              <a:t>System returns classification result </a:t>
            </a:r>
          </a:p>
          <a:p>
            <a:pPr>
              <a:lnSpc>
                <a:spcPct val="100000"/>
              </a:lnSpc>
            </a:pPr>
            <a:r>
              <a:rPr lang="en-IN" sz="2000" b="0" i="0" u="none" strike="noStrike" dirty="0">
                <a:solidFill>
                  <a:srgbClr val="000000"/>
                </a:solidFill>
                <a:effectLst/>
                <a:latin typeface="Poppins" panose="00000500000000000000" pitchFamily="2" charset="0"/>
              </a:rPr>
              <a:t>System displays detection results </a:t>
            </a:r>
          </a:p>
          <a:p>
            <a:pPr>
              <a:lnSpc>
                <a:spcPct val="100000"/>
              </a:lnSpc>
            </a:pPr>
            <a:r>
              <a:rPr lang="en-IN" sz="2000" b="0" i="0" u="none" strike="noStrike" dirty="0">
                <a:solidFill>
                  <a:srgbClr val="000000"/>
                </a:solidFill>
                <a:effectLst/>
                <a:latin typeface="Poppins" panose="00000500000000000000" pitchFamily="2" charset="0"/>
              </a:rPr>
              <a:t>User stops the system </a:t>
            </a:r>
            <a:endParaRPr lang="en-IN" altLang="en-US" sz="2000" dirty="0">
              <a:latin typeface="Poppins" panose="00000500000000000000" pitchFamily="2" charset="0"/>
              <a:cs typeface="Poppins" panose="00000500000000000000"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48590C-7308-0336-99C5-D874EF908210}"/>
              </a:ext>
            </a:extLst>
          </p:cNvPr>
          <p:cNvSpPr>
            <a:spLocks noGrp="1"/>
          </p:cNvSpPr>
          <p:nvPr>
            <p:ph type="title"/>
          </p:nvPr>
        </p:nvSpPr>
        <p:spPr/>
        <p:txBody>
          <a:bodyPr/>
          <a:lstStyle/>
          <a:p>
            <a:pPr eaLnBrk="1" hangingPunct="1">
              <a:lnSpc>
                <a:spcPct val="100000"/>
              </a:lnSpc>
              <a:spcBef>
                <a:spcPct val="0"/>
              </a:spcBef>
            </a:pPr>
            <a:r>
              <a:rPr lang="en-IN" altLang="en-US" sz="4000" b="1" dirty="0">
                <a:solidFill>
                  <a:srgbClr val="A32837"/>
                </a:solidFill>
                <a:latin typeface="Poppins Medium" panose="00000600000000000000" pitchFamily="2" charset="0"/>
                <a:cs typeface="Poppins Medium" panose="00000600000000000000" pitchFamily="2" charset="0"/>
              </a:rPr>
              <a:t>Activity Diagram:</a:t>
            </a:r>
          </a:p>
        </p:txBody>
      </p:sp>
      <p:pic>
        <p:nvPicPr>
          <p:cNvPr id="5" name="Content Placeholder 4">
            <a:extLst>
              <a:ext uri="{FF2B5EF4-FFF2-40B4-BE49-F238E27FC236}">
                <a16:creationId xmlns:a16="http://schemas.microsoft.com/office/drawing/2014/main" id="{3208CCBA-7594-3B0D-0DF7-90B1E03D5B4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3447397" y="1039811"/>
            <a:ext cx="5297206" cy="5146415"/>
          </a:xfrm>
        </p:spPr>
      </p:pic>
    </p:spTree>
    <p:extLst>
      <p:ext uri="{BB962C8B-B14F-4D97-AF65-F5344CB8AC3E}">
        <p14:creationId xmlns:p14="http://schemas.microsoft.com/office/powerpoint/2010/main" val="3284625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B384D97A-5881-F7FF-07DC-450ABB0CA262}"/>
              </a:ext>
            </a:extLst>
          </p:cNvPr>
          <p:cNvSpPr>
            <a:spLocks noGrp="1" noChangeArrowheads="1"/>
          </p:cNvSpPr>
          <p:nvPr>
            <p:ph type="title"/>
          </p:nvPr>
        </p:nvSpPr>
        <p:spPr>
          <a:xfrm>
            <a:off x="650875" y="365125"/>
            <a:ext cx="10515600" cy="674688"/>
          </a:xfrm>
        </p:spPr>
        <p:txBody>
          <a:bodyPr/>
          <a:lstStyle/>
          <a:p>
            <a:r>
              <a:rPr lang="en-IN" altLang="en-US"/>
              <a:t>Activity Diagram: continued..</a:t>
            </a:r>
          </a:p>
        </p:txBody>
      </p:sp>
      <p:sp>
        <p:nvSpPr>
          <p:cNvPr id="18435" name="Rectangle 1">
            <a:extLst>
              <a:ext uri="{FF2B5EF4-FFF2-40B4-BE49-F238E27FC236}">
                <a16:creationId xmlns:a16="http://schemas.microsoft.com/office/drawing/2014/main" id="{51B85DFD-61F6-CF9B-C150-139CAFCAAD74}"/>
              </a:ext>
            </a:extLst>
          </p:cNvPr>
          <p:cNvSpPr>
            <a:spLocks noGrp="1" noChangeArrowheads="1"/>
          </p:cNvSpPr>
          <p:nvPr>
            <p:ph idx="1"/>
          </p:nvPr>
        </p:nvSpPr>
        <p:spPr>
          <a:xfrm>
            <a:off x="521856" y="1201691"/>
            <a:ext cx="10773638" cy="255454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algn="just">
              <a:lnSpc>
                <a:spcPct val="100000"/>
              </a:lnSpc>
              <a:spcBef>
                <a:spcPct val="0"/>
              </a:spcBef>
            </a:pPr>
            <a:r>
              <a:rPr lang="en-US" sz="2000" b="1" i="0" u="none" strike="noStrike" dirty="0">
                <a:solidFill>
                  <a:srgbClr val="000000"/>
                </a:solidFill>
                <a:effectLst/>
                <a:latin typeface="Poppins" panose="00000500000000000000" pitchFamily="2" charset="0"/>
              </a:rPr>
              <a:t>Video Processing</a:t>
            </a:r>
            <a:r>
              <a:rPr lang="en-US" sz="2000" b="0" i="0" u="none" strike="noStrike" dirty="0">
                <a:solidFill>
                  <a:srgbClr val="000000"/>
                </a:solidFill>
                <a:effectLst/>
                <a:latin typeface="Poppins" panose="00000500000000000000" pitchFamily="2" charset="0"/>
              </a:rPr>
              <a:t> – The system receives a video feed and extracts frames for analysis.</a:t>
            </a:r>
          </a:p>
          <a:p>
            <a:pPr algn="just">
              <a:lnSpc>
                <a:spcPct val="100000"/>
              </a:lnSpc>
              <a:spcBef>
                <a:spcPct val="0"/>
              </a:spcBef>
            </a:pPr>
            <a:r>
              <a:rPr lang="en-US" sz="2000" b="1" i="0" u="none" strike="noStrike" dirty="0">
                <a:solidFill>
                  <a:srgbClr val="000000"/>
                </a:solidFill>
                <a:effectLst/>
                <a:latin typeface="Poppins" panose="00000500000000000000" pitchFamily="2" charset="0"/>
              </a:rPr>
              <a:t>Feature Extraction</a:t>
            </a:r>
            <a:r>
              <a:rPr lang="en-US" sz="2000" b="0" i="0" u="none" strike="noStrike" dirty="0">
                <a:solidFill>
                  <a:srgbClr val="000000"/>
                </a:solidFill>
                <a:effectLst/>
                <a:latin typeface="Poppins" panose="00000500000000000000" pitchFamily="2" charset="0"/>
              </a:rPr>
              <a:t> – Frames undergo pre-processing, and key features are extracted.</a:t>
            </a:r>
          </a:p>
          <a:p>
            <a:pPr algn="just">
              <a:lnSpc>
                <a:spcPct val="100000"/>
              </a:lnSpc>
              <a:spcBef>
                <a:spcPct val="0"/>
              </a:spcBef>
            </a:pPr>
            <a:r>
              <a:rPr lang="fr-FR" sz="2000" b="1" i="0" u="none" strike="noStrike" dirty="0">
                <a:solidFill>
                  <a:srgbClr val="000000"/>
                </a:solidFill>
                <a:effectLst/>
                <a:latin typeface="Poppins" panose="00000500000000000000" pitchFamily="2" charset="0"/>
              </a:rPr>
              <a:t>Violence Classification</a:t>
            </a:r>
            <a:r>
              <a:rPr lang="fr-FR" sz="2000" b="0" i="0" u="none" strike="noStrike" dirty="0">
                <a:solidFill>
                  <a:srgbClr val="000000"/>
                </a:solidFill>
                <a:effectLst/>
                <a:latin typeface="Poppins" panose="00000500000000000000" pitchFamily="2" charset="0"/>
              </a:rPr>
              <a:t> – The ML model classifies frames as violence or non-violence.</a:t>
            </a:r>
          </a:p>
          <a:p>
            <a:pPr algn="just">
              <a:lnSpc>
                <a:spcPct val="100000"/>
              </a:lnSpc>
              <a:spcBef>
                <a:spcPct val="0"/>
              </a:spcBef>
            </a:pPr>
            <a:r>
              <a:rPr lang="en-US" sz="2000" b="1" i="0" u="none" strike="noStrike" dirty="0">
                <a:solidFill>
                  <a:srgbClr val="000000"/>
                </a:solidFill>
                <a:effectLst/>
                <a:latin typeface="Poppins" panose="00000500000000000000" pitchFamily="2" charset="0"/>
              </a:rPr>
              <a:t>Result &amp; Termination</a:t>
            </a:r>
            <a:r>
              <a:rPr lang="en-US" sz="2000" b="0" i="0" u="none" strike="noStrike" dirty="0">
                <a:solidFill>
                  <a:srgbClr val="000000"/>
                </a:solidFill>
                <a:effectLst/>
                <a:latin typeface="Poppins" panose="00000500000000000000" pitchFamily="2" charset="0"/>
              </a:rPr>
              <a:t> – The detection result is displayed, and the user can stop the system.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Google Shape;103;p2" descr="A building with a sign on the side&#10;&#10;Description automatically generated">
            <a:extLst>
              <a:ext uri="{FF2B5EF4-FFF2-40B4-BE49-F238E27FC236}">
                <a16:creationId xmlns:a16="http://schemas.microsoft.com/office/drawing/2014/main" id="{B52B5EC8-4659-CD82-28F5-27A035AAE105}"/>
              </a:ext>
            </a:extLst>
          </p:cNvPr>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b="15625"/>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7">
            <a:extLst>
              <a:ext uri="{FF2B5EF4-FFF2-40B4-BE49-F238E27FC236}">
                <a16:creationId xmlns:a16="http://schemas.microsoft.com/office/drawing/2014/main" id="{1FB6654B-F88D-047C-BB84-6FE7F24680E5}"/>
              </a:ext>
            </a:extLst>
          </p:cNvPr>
          <p:cNvSpPr txBox="1">
            <a:spLocks noChangeArrowheads="1"/>
          </p:cNvSpPr>
          <p:nvPr/>
        </p:nvSpPr>
        <p:spPr bwMode="auto">
          <a:xfrm>
            <a:off x="-50800" y="338040"/>
            <a:ext cx="12192000" cy="1582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938">
              <a:lnSpc>
                <a:spcPct val="90000"/>
              </a:lnSpc>
              <a:spcBef>
                <a:spcPts val="1000"/>
              </a:spcBef>
              <a:buFont typeface="Arial" panose="020B0604020202020204" pitchFamily="34" charset="0"/>
              <a:buChar char="•"/>
              <a:tabLst>
                <a:tab pos="1257300" algn="l"/>
                <a:tab pos="1765300" algn="l"/>
                <a:tab pos="4564063" algn="l"/>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257300" algn="l"/>
                <a:tab pos="1765300" algn="l"/>
                <a:tab pos="4564063" algn="l"/>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257300" algn="l"/>
                <a:tab pos="1765300" algn="l"/>
                <a:tab pos="4564063" algn="l"/>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257300" algn="l"/>
                <a:tab pos="1765300" algn="l"/>
                <a:tab pos="4564063" algn="l"/>
              </a:tabLst>
              <a:defRPr>
                <a:solidFill>
                  <a:schemeClr val="tx1"/>
                </a:solidFill>
                <a:latin typeface="Calibri" panose="020F0502020204030204" pitchFamily="34" charset="0"/>
              </a:defRPr>
            </a:lvl9pPr>
          </a:lstStyle>
          <a:p>
            <a:pPr algn="ctr" eaLnBrk="1" hangingPunct="1">
              <a:lnSpc>
                <a:spcPct val="100000"/>
              </a:lnSpc>
              <a:spcBef>
                <a:spcPts val="63"/>
              </a:spcBef>
              <a:buNone/>
            </a:pPr>
            <a:r>
              <a:rPr lang="en-US" sz="4800" b="1" kern="100" dirty="0">
                <a:solidFill>
                  <a:schemeClr val="bg1"/>
                </a:solidFill>
                <a:effectLst/>
                <a:latin typeface="Poppins Medium" panose="00000600000000000000" pitchFamily="2" charset="0"/>
                <a:ea typeface="Calibri" panose="020F0502020204030204" pitchFamily="34" charset="0"/>
                <a:cs typeface="Poppins Medium" panose="00000600000000000000" pitchFamily="2" charset="0"/>
              </a:rPr>
              <a:t>Violence Detection in Surveillance Video </a:t>
            </a:r>
            <a:r>
              <a:rPr lang="en-US" sz="4800" b="1" kern="100">
                <a:solidFill>
                  <a:schemeClr val="bg1"/>
                </a:solidFill>
                <a:effectLst/>
                <a:latin typeface="Poppins Medium" panose="00000600000000000000" pitchFamily="2" charset="0"/>
                <a:ea typeface="Calibri" panose="020F0502020204030204" pitchFamily="34" charset="0"/>
                <a:cs typeface="Poppins Medium" panose="00000600000000000000" pitchFamily="2" charset="0"/>
              </a:rPr>
              <a:t>using Multiple Models</a:t>
            </a:r>
            <a:endParaRPr lang="en-IN" sz="4800" b="1" kern="100" dirty="0">
              <a:solidFill>
                <a:schemeClr val="bg1"/>
              </a:solidFill>
              <a:effectLst/>
              <a:latin typeface="Poppins Medium" panose="00000600000000000000" pitchFamily="2" charset="0"/>
              <a:ea typeface="Calibri" panose="020F0502020204030204" pitchFamily="34" charset="0"/>
              <a:cs typeface="Poppins Medium" panose="00000600000000000000" pitchFamily="2" charset="0"/>
            </a:endParaRPr>
          </a:p>
        </p:txBody>
      </p:sp>
      <p:pic>
        <p:nvPicPr>
          <p:cNvPr id="5124" name="Group 8">
            <a:extLst>
              <a:ext uri="{FF2B5EF4-FFF2-40B4-BE49-F238E27FC236}">
                <a16:creationId xmlns:a16="http://schemas.microsoft.com/office/drawing/2014/main" id="{27F41EB3-1351-3ADF-295F-0E4EECA1609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2265C-CFC4-70C2-7383-7AB0B6827FD1}"/>
              </a:ext>
            </a:extLst>
          </p:cNvPr>
          <p:cNvSpPr>
            <a:spLocks noGrp="1"/>
          </p:cNvSpPr>
          <p:nvPr>
            <p:ph type="title"/>
          </p:nvPr>
        </p:nvSpPr>
        <p:spPr/>
        <p:txBody>
          <a:bodyPr/>
          <a:lstStyle/>
          <a:p>
            <a:r>
              <a:rPr lang="en-IN" dirty="0" err="1"/>
              <a:t>DataFlow</a:t>
            </a:r>
            <a:r>
              <a:rPr lang="en-IN" dirty="0"/>
              <a:t> Diagram : </a:t>
            </a:r>
          </a:p>
        </p:txBody>
      </p:sp>
      <p:pic>
        <p:nvPicPr>
          <p:cNvPr id="8" name="Content Placeholder 7">
            <a:extLst>
              <a:ext uri="{FF2B5EF4-FFF2-40B4-BE49-F238E27FC236}">
                <a16:creationId xmlns:a16="http://schemas.microsoft.com/office/drawing/2014/main" id="{0BBB7153-FC79-EE7F-08FE-F08314D8162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946400" y="1132681"/>
            <a:ext cx="6299200" cy="4592637"/>
          </a:xfrm>
        </p:spPr>
      </p:pic>
    </p:spTree>
    <p:extLst>
      <p:ext uri="{BB962C8B-B14F-4D97-AF65-F5344CB8AC3E}">
        <p14:creationId xmlns:p14="http://schemas.microsoft.com/office/powerpoint/2010/main" val="325343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BD063DD1-1C14-F09F-11AC-C911C7ACEDBA}"/>
              </a:ext>
            </a:extLst>
          </p:cNvPr>
          <p:cNvSpPr>
            <a:spLocks noGrp="1" noChangeArrowheads="1"/>
          </p:cNvSpPr>
          <p:nvPr>
            <p:ph type="title"/>
          </p:nvPr>
        </p:nvSpPr>
        <p:spPr>
          <a:xfrm>
            <a:off x="838200" y="365125"/>
            <a:ext cx="10515600" cy="674688"/>
          </a:xfrm>
        </p:spPr>
        <p:txBody>
          <a:bodyPr/>
          <a:lstStyle/>
          <a:p>
            <a:r>
              <a:rPr lang="en-IN" altLang="en-US"/>
              <a:t>Data Flow Diagram: continued..</a:t>
            </a:r>
          </a:p>
        </p:txBody>
      </p:sp>
      <p:sp>
        <p:nvSpPr>
          <p:cNvPr id="4" name="Rectangle 1">
            <a:extLst>
              <a:ext uri="{FF2B5EF4-FFF2-40B4-BE49-F238E27FC236}">
                <a16:creationId xmlns:a16="http://schemas.microsoft.com/office/drawing/2014/main" id="{FFC49E54-9CAF-6A9E-1021-E4E2EEA77A4F}"/>
              </a:ext>
            </a:extLst>
          </p:cNvPr>
          <p:cNvSpPr>
            <a:spLocks noGrp="1" noChangeArrowheads="1"/>
          </p:cNvSpPr>
          <p:nvPr>
            <p:ph idx="1"/>
          </p:nvPr>
        </p:nvSpPr>
        <p:spPr>
          <a:xfrm>
            <a:off x="838200" y="1397675"/>
            <a:ext cx="10515600" cy="2031325"/>
          </a:xfrm>
        </p:spPr>
        <p:txBody>
          <a:bodyPr anchor="ctr">
            <a:spAutoFit/>
          </a:bodyPr>
          <a:lstStyle/>
          <a:p>
            <a:pPr>
              <a:lnSpc>
                <a:spcPct val="100000"/>
              </a:lnSpc>
              <a:spcBef>
                <a:spcPct val="0"/>
              </a:spcBef>
              <a:defRPr/>
            </a:pPr>
            <a:r>
              <a:rPr lang="en-US" sz="1800" b="1" i="0" u="none" strike="noStrike" dirty="0">
                <a:solidFill>
                  <a:srgbClr val="000000"/>
                </a:solidFill>
                <a:effectLst/>
                <a:latin typeface="Poppins" panose="00000500000000000000" pitchFamily="2" charset="0"/>
              </a:rPr>
              <a:t>User Inputs Video :</a:t>
            </a:r>
            <a:r>
              <a:rPr lang="en-US" sz="1800" b="0" i="0" u="none" strike="noStrike" dirty="0">
                <a:solidFill>
                  <a:srgbClr val="000000"/>
                </a:solidFill>
                <a:effectLst/>
                <a:latin typeface="Poppins" panose="00000500000000000000" pitchFamily="2" charset="0"/>
              </a:rPr>
              <a:t> The user provides a video feed to the system for analysis.</a:t>
            </a:r>
          </a:p>
          <a:p>
            <a:pPr>
              <a:lnSpc>
                <a:spcPct val="100000"/>
              </a:lnSpc>
              <a:spcBef>
                <a:spcPct val="0"/>
              </a:spcBef>
              <a:defRPr/>
            </a:pPr>
            <a:r>
              <a:rPr lang="en-US" sz="1800" b="1" i="0" u="none" strike="noStrike" dirty="0">
                <a:solidFill>
                  <a:srgbClr val="000000"/>
                </a:solidFill>
                <a:effectLst/>
                <a:latin typeface="Poppins" panose="00000500000000000000" pitchFamily="2" charset="0"/>
              </a:rPr>
              <a:t>ML Model Processes Input </a:t>
            </a:r>
            <a:r>
              <a:rPr lang="en-US" sz="1800" b="0" i="0" u="none" strike="noStrike" dirty="0">
                <a:solidFill>
                  <a:srgbClr val="000000"/>
                </a:solidFill>
                <a:effectLst/>
                <a:latin typeface="Poppins" panose="00000500000000000000" pitchFamily="2" charset="0"/>
              </a:rPr>
              <a:t>: The video is sent to the ML model for further processing.</a:t>
            </a:r>
          </a:p>
          <a:p>
            <a:pPr>
              <a:lnSpc>
                <a:spcPct val="100000"/>
              </a:lnSpc>
              <a:spcBef>
                <a:spcPct val="0"/>
              </a:spcBef>
              <a:defRPr/>
            </a:pPr>
            <a:r>
              <a:rPr lang="en-US" sz="1800" b="1" i="0" u="none" strike="noStrike" dirty="0">
                <a:solidFill>
                  <a:srgbClr val="000000"/>
                </a:solidFill>
                <a:effectLst/>
                <a:latin typeface="Poppins" panose="00000500000000000000" pitchFamily="2" charset="0"/>
              </a:rPr>
              <a:t>Frame Extraction &amp; Pre-processing :</a:t>
            </a:r>
            <a:r>
              <a:rPr lang="en-US" sz="1800" b="0" i="0" u="none" strike="noStrike" dirty="0">
                <a:solidFill>
                  <a:srgbClr val="000000"/>
                </a:solidFill>
                <a:effectLst/>
                <a:latin typeface="Poppins" panose="00000500000000000000" pitchFamily="2" charset="0"/>
              </a:rPr>
              <a:t> The model extracts frames and applies necessary enhancements.</a:t>
            </a:r>
          </a:p>
          <a:p>
            <a:pPr>
              <a:lnSpc>
                <a:spcPct val="100000"/>
              </a:lnSpc>
              <a:spcBef>
                <a:spcPct val="0"/>
              </a:spcBef>
              <a:defRPr/>
            </a:pPr>
            <a:r>
              <a:rPr lang="en-US" sz="1800" b="1" i="0" u="none" strike="noStrike" dirty="0">
                <a:solidFill>
                  <a:srgbClr val="000000"/>
                </a:solidFill>
                <a:effectLst/>
                <a:latin typeface="Poppins" panose="00000500000000000000" pitchFamily="2" charset="0"/>
              </a:rPr>
              <a:t>Feature Extraction &amp; Classification :</a:t>
            </a:r>
            <a:r>
              <a:rPr lang="en-US" sz="1800" b="0" i="0" u="none" strike="noStrike" dirty="0">
                <a:solidFill>
                  <a:srgbClr val="000000"/>
                </a:solidFill>
                <a:effectLst/>
                <a:latin typeface="Poppins" panose="00000500000000000000" pitchFamily="2" charset="0"/>
              </a:rPr>
              <a:t> Extracted features help classify the video as Violence or Non-Violence.</a:t>
            </a:r>
          </a:p>
          <a:p>
            <a:pPr>
              <a:lnSpc>
                <a:spcPct val="100000"/>
              </a:lnSpc>
              <a:spcBef>
                <a:spcPct val="0"/>
              </a:spcBef>
              <a:defRPr/>
            </a:pPr>
            <a:r>
              <a:rPr lang="en-US" sz="1800" b="1" i="0" u="none" strike="noStrike" dirty="0">
                <a:solidFill>
                  <a:srgbClr val="000000"/>
                </a:solidFill>
                <a:effectLst/>
                <a:latin typeface="Poppins" panose="00000500000000000000" pitchFamily="2" charset="0"/>
              </a:rPr>
              <a:t>Output is Delivered to User : </a:t>
            </a:r>
            <a:r>
              <a:rPr lang="en-US" sz="1800" b="0" i="0" u="none" strike="noStrike" dirty="0">
                <a:solidFill>
                  <a:srgbClr val="000000"/>
                </a:solidFill>
                <a:effectLst/>
                <a:latin typeface="Poppins" panose="00000500000000000000" pitchFamily="2" charset="0"/>
              </a:rPr>
              <a:t>The classification result is displayed to the user.</a:t>
            </a:r>
            <a:endParaRPr lang="en-US" altLang="en-US" sz="1800" dirty="0">
              <a:latin typeface="Poppins" panose="00000500000000000000" pitchFamily="2" charset="0"/>
              <a:cs typeface="Poppins" panose="00000500000000000000" pitchFamily="2"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91B54-3699-6E74-4646-1F9093FCCC03}"/>
            </a:ext>
          </a:extLst>
        </p:cNvPr>
        <p:cNvGrpSpPr/>
        <p:nvPr/>
      </p:nvGrpSpPr>
      <p:grpSpPr>
        <a:xfrm>
          <a:off x="0" y="0"/>
          <a:ext cx="0" cy="0"/>
          <a:chOff x="0" y="0"/>
          <a:chExt cx="0" cy="0"/>
        </a:xfrm>
      </p:grpSpPr>
      <p:sp>
        <p:nvSpPr>
          <p:cNvPr id="22530" name="Title 1">
            <a:extLst>
              <a:ext uri="{FF2B5EF4-FFF2-40B4-BE49-F238E27FC236}">
                <a16:creationId xmlns:a16="http://schemas.microsoft.com/office/drawing/2014/main" id="{F8F2EC7E-5D3F-672D-C193-F99033406E9C}"/>
              </a:ext>
            </a:extLst>
          </p:cNvPr>
          <p:cNvSpPr>
            <a:spLocks noGrp="1" noChangeArrowheads="1"/>
          </p:cNvSpPr>
          <p:nvPr>
            <p:ph type="title"/>
          </p:nvPr>
        </p:nvSpPr>
        <p:spPr>
          <a:xfrm>
            <a:off x="668338" y="374650"/>
            <a:ext cx="10515600" cy="674688"/>
          </a:xfrm>
        </p:spPr>
        <p:txBody>
          <a:bodyPr/>
          <a:lstStyle/>
          <a:p>
            <a:r>
              <a:rPr lang="en-US" altLang="en-US">
                <a:solidFill>
                  <a:srgbClr val="C00000"/>
                </a:solidFill>
              </a:rPr>
              <a:t>Results:</a:t>
            </a:r>
            <a:endParaRPr lang="en-IN" altLang="en-US">
              <a:solidFill>
                <a:srgbClr val="C00000"/>
              </a:solidFill>
            </a:endParaRPr>
          </a:p>
        </p:txBody>
      </p:sp>
      <p:sp>
        <p:nvSpPr>
          <p:cNvPr id="4" name="Rectangle 1">
            <a:extLst>
              <a:ext uri="{FF2B5EF4-FFF2-40B4-BE49-F238E27FC236}">
                <a16:creationId xmlns:a16="http://schemas.microsoft.com/office/drawing/2014/main" id="{16433A92-6308-925F-198B-C6B6B891107E}"/>
              </a:ext>
            </a:extLst>
          </p:cNvPr>
          <p:cNvSpPr>
            <a:spLocks noGrp="1" noChangeArrowheads="1"/>
          </p:cNvSpPr>
          <p:nvPr>
            <p:ph idx="1"/>
          </p:nvPr>
        </p:nvSpPr>
        <p:spPr>
          <a:xfrm>
            <a:off x="668338" y="840214"/>
            <a:ext cx="11209337" cy="5177571"/>
          </a:xfrm>
        </p:spPr>
        <p:txBody>
          <a:bodyPr anchor="ctr">
            <a:spAutoFit/>
          </a:bodyPr>
          <a:lstStyle/>
          <a:p>
            <a:pPr algn="just">
              <a:lnSpc>
                <a:spcPct val="150000"/>
              </a:lnSpc>
              <a:spcBef>
                <a:spcPct val="0"/>
              </a:spcBef>
              <a:defRPr/>
            </a:pPr>
            <a:r>
              <a:rPr lang="en-US" altLang="en-US" sz="1800" b="1" dirty="0">
                <a:latin typeface="Poppins" panose="00000500000000000000" pitchFamily="2" charset="0"/>
                <a:cs typeface="Poppins" panose="00000500000000000000" pitchFamily="2" charset="0"/>
              </a:rPr>
              <a:t>Real-Time Violence Detection</a:t>
            </a:r>
            <a:r>
              <a:rPr lang="en-US" altLang="en-US" sz="1800" dirty="0">
                <a:latin typeface="Poppins" panose="00000500000000000000" pitchFamily="2" charset="0"/>
                <a:cs typeface="Poppins" panose="00000500000000000000" pitchFamily="2" charset="0"/>
              </a:rPr>
              <a:t>:</a:t>
            </a:r>
          </a:p>
          <a:p>
            <a:pPr lvl="1" algn="just">
              <a:lnSpc>
                <a:spcPct val="150000"/>
              </a:lnSpc>
              <a:spcBef>
                <a:spcPct val="0"/>
              </a:spcBef>
              <a:buFont typeface="Arial" panose="020B0604020202020204" pitchFamily="34" charset="0"/>
              <a:buChar char="•"/>
              <a:defRPr/>
            </a:pPr>
            <a:r>
              <a:rPr lang="en-US" sz="1800" dirty="0">
                <a:latin typeface="Poppins" panose="00000500000000000000" pitchFamily="2" charset="0"/>
                <a:cs typeface="Poppins" panose="00000500000000000000" pitchFamily="2" charset="0"/>
              </a:rPr>
              <a:t>The ANN, LSTM, and GRU-based model processes video frames to detect and classify violent activities with high accuracy.</a:t>
            </a:r>
            <a:r>
              <a:rPr lang="en-US" altLang="en-US" sz="1800" dirty="0">
                <a:latin typeface="Poppins" panose="00000500000000000000" pitchFamily="2" charset="0"/>
                <a:cs typeface="Poppins" panose="00000500000000000000" pitchFamily="2" charset="0"/>
              </a:rPr>
              <a:t> </a:t>
            </a:r>
          </a:p>
          <a:p>
            <a:pPr algn="just">
              <a:lnSpc>
                <a:spcPct val="150000"/>
              </a:lnSpc>
              <a:spcBef>
                <a:spcPct val="0"/>
              </a:spcBef>
              <a:defRPr/>
            </a:pPr>
            <a:r>
              <a:rPr lang="en-US" altLang="en-US" sz="1800" b="1" dirty="0">
                <a:latin typeface="Poppins" panose="00000500000000000000" pitchFamily="2" charset="0"/>
                <a:cs typeface="Poppins" panose="00000500000000000000" pitchFamily="2" charset="0"/>
              </a:rPr>
              <a:t>High-Accuracy Violence Detection:</a:t>
            </a:r>
            <a:r>
              <a:rPr lang="en-US" altLang="en-US" sz="1800" dirty="0">
                <a:latin typeface="Poppins" panose="00000500000000000000" pitchFamily="2" charset="0"/>
                <a:cs typeface="Poppins" panose="00000500000000000000" pitchFamily="2" charset="0"/>
              </a:rPr>
              <a:t>:</a:t>
            </a:r>
          </a:p>
          <a:p>
            <a:pPr lvl="1" algn="just">
              <a:lnSpc>
                <a:spcPct val="150000"/>
              </a:lnSpc>
              <a:spcBef>
                <a:spcPct val="0"/>
              </a:spcBef>
              <a:buFont typeface="Arial" panose="020B0604020202020204" pitchFamily="34" charset="0"/>
              <a:buChar char="•"/>
              <a:defRPr/>
            </a:pPr>
            <a:r>
              <a:rPr lang="en-US" altLang="en-US" sz="1800" dirty="0">
                <a:latin typeface="Poppins" panose="00000500000000000000" pitchFamily="2" charset="0"/>
                <a:cs typeface="Poppins" panose="00000500000000000000" pitchFamily="2" charset="0"/>
              </a:rPr>
              <a:t>The system utilizes Artificial Neural Networks (ANN), Long Short-Term Memory (LSTM), and Gated Recurrent Units (GRU) to analyze video frames and detect violent activities with high accuracy. The trained model achieves:</a:t>
            </a:r>
          </a:p>
          <a:p>
            <a:pPr lvl="2" algn="just">
              <a:lnSpc>
                <a:spcPct val="150000"/>
              </a:lnSpc>
              <a:spcBef>
                <a:spcPct val="0"/>
              </a:spcBef>
              <a:buClr>
                <a:srgbClr val="C00000"/>
              </a:buClr>
              <a:buFont typeface="Courier New" panose="02070309020205020404" pitchFamily="49" charset="0"/>
              <a:buChar char="o"/>
              <a:defRPr/>
            </a:pPr>
            <a:r>
              <a:rPr lang="en-US" altLang="en-US" sz="1400" dirty="0">
                <a:latin typeface="Poppins" panose="00000500000000000000" pitchFamily="2" charset="0"/>
                <a:cs typeface="Poppins" panose="00000500000000000000" pitchFamily="2" charset="0"/>
              </a:rPr>
              <a:t>ANN: 80.28% accuracy with a loss of 36.56</a:t>
            </a:r>
          </a:p>
          <a:p>
            <a:pPr lvl="2" algn="just">
              <a:lnSpc>
                <a:spcPct val="150000"/>
              </a:lnSpc>
              <a:spcBef>
                <a:spcPct val="0"/>
              </a:spcBef>
              <a:buClr>
                <a:srgbClr val="C00000"/>
              </a:buClr>
              <a:buFont typeface="Courier New" panose="02070309020205020404" pitchFamily="49" charset="0"/>
              <a:buChar char="o"/>
              <a:defRPr/>
            </a:pPr>
            <a:r>
              <a:rPr lang="en-US" altLang="en-US" sz="1400" dirty="0">
                <a:latin typeface="Poppins" panose="00000500000000000000" pitchFamily="2" charset="0"/>
                <a:cs typeface="Poppins" panose="00000500000000000000" pitchFamily="2" charset="0"/>
              </a:rPr>
              <a:t>LSTM</a:t>
            </a:r>
            <a:r>
              <a:rPr lang="en-US" altLang="en-US" sz="1400">
                <a:latin typeface="Poppins" panose="00000500000000000000" pitchFamily="2" charset="0"/>
                <a:cs typeface="Poppins" panose="00000500000000000000" pitchFamily="2" charset="0"/>
              </a:rPr>
              <a:t>: 86.29</a:t>
            </a:r>
            <a:r>
              <a:rPr lang="en-US" altLang="en-US" sz="1400" dirty="0">
                <a:latin typeface="Poppins" panose="00000500000000000000" pitchFamily="2" charset="0"/>
                <a:cs typeface="Poppins" panose="00000500000000000000" pitchFamily="2" charset="0"/>
              </a:rPr>
              <a:t>% accuracy with a loss </a:t>
            </a:r>
            <a:r>
              <a:rPr lang="en-US" altLang="en-US" sz="1400">
                <a:latin typeface="Poppins" panose="00000500000000000000" pitchFamily="2" charset="0"/>
                <a:cs typeface="Poppins" panose="00000500000000000000" pitchFamily="2" charset="0"/>
              </a:rPr>
              <a:t>of 32.11</a:t>
            </a:r>
            <a:endParaRPr lang="en-US" altLang="en-US" sz="1400" dirty="0">
              <a:latin typeface="Poppins" panose="00000500000000000000" pitchFamily="2" charset="0"/>
              <a:cs typeface="Poppins" panose="00000500000000000000" pitchFamily="2" charset="0"/>
            </a:endParaRPr>
          </a:p>
          <a:p>
            <a:pPr lvl="2" algn="just">
              <a:lnSpc>
                <a:spcPct val="150000"/>
              </a:lnSpc>
              <a:spcBef>
                <a:spcPct val="0"/>
              </a:spcBef>
              <a:buClr>
                <a:srgbClr val="C00000"/>
              </a:buClr>
              <a:buFont typeface="Courier New" panose="02070309020205020404" pitchFamily="49" charset="0"/>
              <a:buChar char="o"/>
              <a:defRPr/>
            </a:pPr>
            <a:r>
              <a:rPr lang="en-US" altLang="en-US" sz="1400" dirty="0">
                <a:latin typeface="Poppins" panose="00000500000000000000" pitchFamily="2" charset="0"/>
                <a:cs typeface="Poppins" panose="00000500000000000000" pitchFamily="2" charset="0"/>
              </a:rPr>
              <a:t>GRU: 92.01% accuracy with a loss of 34.3</a:t>
            </a:r>
          </a:p>
          <a:p>
            <a:pPr algn="just">
              <a:lnSpc>
                <a:spcPct val="150000"/>
              </a:lnSpc>
              <a:spcBef>
                <a:spcPct val="0"/>
              </a:spcBef>
              <a:defRPr/>
            </a:pPr>
            <a:r>
              <a:rPr lang="en-US" altLang="en-US" sz="1800" b="1" dirty="0">
                <a:latin typeface="Poppins" panose="00000500000000000000" pitchFamily="2" charset="0"/>
                <a:cs typeface="Poppins" panose="00000500000000000000" pitchFamily="2" charset="0"/>
              </a:rPr>
              <a:t>Automated Alert System</a:t>
            </a:r>
            <a:r>
              <a:rPr lang="en-US" altLang="en-US" sz="1800" dirty="0">
                <a:latin typeface="Poppins" panose="00000500000000000000" pitchFamily="2" charset="0"/>
                <a:cs typeface="Poppins" panose="00000500000000000000" pitchFamily="2" charset="0"/>
              </a:rPr>
              <a:t>:</a:t>
            </a:r>
          </a:p>
          <a:p>
            <a:pPr lvl="1" algn="just">
              <a:lnSpc>
                <a:spcPct val="150000"/>
              </a:lnSpc>
              <a:spcBef>
                <a:spcPct val="0"/>
              </a:spcBef>
              <a:buFont typeface="Arial" panose="020B0604020202020204" pitchFamily="34" charset="0"/>
              <a:buChar char="•"/>
              <a:defRPr/>
            </a:pPr>
            <a:r>
              <a:rPr lang="en-US" sz="1800" dirty="0">
                <a:latin typeface="Poppins" panose="00000500000000000000" pitchFamily="2" charset="0"/>
                <a:cs typeface="Poppins" panose="00000500000000000000" pitchFamily="2" charset="0"/>
              </a:rPr>
              <a:t>Upon detecting violent behavior, the system triggers an alert, notifying security personnel or authorities in real time to ensure swift intervention.</a:t>
            </a:r>
            <a:r>
              <a:rPr lang="en-US" altLang="en-US" sz="1800" dirty="0">
                <a:latin typeface="Poppins" panose="00000500000000000000" pitchFamily="2" charset="0"/>
                <a:cs typeface="Poppins" panose="00000500000000000000" pitchFamily="2" charset="0"/>
              </a:rPr>
              <a:t> </a:t>
            </a:r>
          </a:p>
        </p:txBody>
      </p:sp>
    </p:spTree>
    <p:extLst>
      <p:ext uri="{BB962C8B-B14F-4D97-AF65-F5344CB8AC3E}">
        <p14:creationId xmlns:p14="http://schemas.microsoft.com/office/powerpoint/2010/main" val="36181993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D54A22AB-671D-240D-A922-E4FA67D4B6A7}"/>
              </a:ext>
            </a:extLst>
          </p:cNvPr>
          <p:cNvSpPr>
            <a:spLocks noGrp="1" noChangeArrowheads="1"/>
          </p:cNvSpPr>
          <p:nvPr>
            <p:ph type="title"/>
          </p:nvPr>
        </p:nvSpPr>
        <p:spPr>
          <a:xfrm>
            <a:off x="668338" y="374650"/>
            <a:ext cx="10515600" cy="674688"/>
          </a:xfrm>
        </p:spPr>
        <p:txBody>
          <a:bodyPr/>
          <a:lstStyle/>
          <a:p>
            <a:r>
              <a:rPr lang="en-US" altLang="en-US" dirty="0">
                <a:solidFill>
                  <a:srgbClr val="C00000"/>
                </a:solidFill>
              </a:rPr>
              <a:t>Results: continued..</a:t>
            </a:r>
            <a:endParaRPr lang="en-IN" altLang="en-US" dirty="0">
              <a:solidFill>
                <a:srgbClr val="C00000"/>
              </a:solidFill>
            </a:endParaRPr>
          </a:p>
        </p:txBody>
      </p:sp>
      <p:sp>
        <p:nvSpPr>
          <p:cNvPr id="4" name="Rectangle 1">
            <a:extLst>
              <a:ext uri="{FF2B5EF4-FFF2-40B4-BE49-F238E27FC236}">
                <a16:creationId xmlns:a16="http://schemas.microsoft.com/office/drawing/2014/main" id="{BB2ED66E-A96A-DE38-CF32-1BF9EBD29E0E}"/>
              </a:ext>
            </a:extLst>
          </p:cNvPr>
          <p:cNvSpPr>
            <a:spLocks noGrp="1" noChangeArrowheads="1"/>
          </p:cNvSpPr>
          <p:nvPr>
            <p:ph idx="1"/>
          </p:nvPr>
        </p:nvSpPr>
        <p:spPr>
          <a:xfrm>
            <a:off x="668338" y="1049338"/>
            <a:ext cx="11209337" cy="2961580"/>
          </a:xfrm>
        </p:spPr>
        <p:txBody>
          <a:bodyPr anchor="ctr">
            <a:spAutoFit/>
          </a:bodyPr>
          <a:lstStyle/>
          <a:p>
            <a:pPr algn="just">
              <a:lnSpc>
                <a:spcPct val="150000"/>
              </a:lnSpc>
              <a:spcBef>
                <a:spcPct val="0"/>
              </a:spcBef>
              <a:defRPr/>
            </a:pPr>
            <a:r>
              <a:rPr lang="en-US" altLang="en-US" sz="1800" b="1" dirty="0">
                <a:latin typeface="Poppins" panose="00000500000000000000" pitchFamily="2" charset="0"/>
                <a:cs typeface="Poppins" panose="00000500000000000000" pitchFamily="2" charset="0"/>
              </a:rPr>
              <a:t>Operational Efficiency</a:t>
            </a:r>
            <a:r>
              <a:rPr lang="en-US" altLang="en-US" sz="1800" dirty="0">
                <a:latin typeface="Poppins" panose="00000500000000000000" pitchFamily="2" charset="0"/>
                <a:cs typeface="Poppins" panose="00000500000000000000" pitchFamily="2" charset="0"/>
              </a:rPr>
              <a:t>:</a:t>
            </a:r>
          </a:p>
          <a:p>
            <a:pPr lvl="1" algn="just">
              <a:lnSpc>
                <a:spcPct val="150000"/>
              </a:lnSpc>
              <a:spcBef>
                <a:spcPct val="0"/>
              </a:spcBef>
              <a:buFont typeface="Arial" panose="020B0604020202020204" pitchFamily="34" charset="0"/>
              <a:buChar char="•"/>
              <a:defRPr/>
            </a:pPr>
            <a:r>
              <a:rPr lang="en-US" altLang="en-US" sz="1800" dirty="0">
                <a:latin typeface="Poppins" panose="00000500000000000000" pitchFamily="2" charset="0"/>
                <a:cs typeface="Poppins" panose="00000500000000000000" pitchFamily="2" charset="0"/>
              </a:rPr>
              <a:t>The automated detection system minimizes the need for manual surveillance, enhancing efficiency and response time compared to traditional security monitoring methods. </a:t>
            </a:r>
          </a:p>
          <a:p>
            <a:pPr algn="just">
              <a:lnSpc>
                <a:spcPct val="150000"/>
              </a:lnSpc>
              <a:spcBef>
                <a:spcPct val="0"/>
              </a:spcBef>
              <a:defRPr/>
            </a:pPr>
            <a:r>
              <a:rPr lang="en-US" altLang="en-US" sz="1800" b="1" dirty="0">
                <a:latin typeface="Poppins" panose="00000500000000000000" pitchFamily="2" charset="0"/>
                <a:cs typeface="Poppins" panose="00000500000000000000" pitchFamily="2" charset="0"/>
              </a:rPr>
              <a:t>User Control and Interface</a:t>
            </a:r>
            <a:r>
              <a:rPr lang="en-US" altLang="en-US" sz="1800" dirty="0">
                <a:latin typeface="Poppins" panose="00000500000000000000" pitchFamily="2" charset="0"/>
                <a:cs typeface="Poppins" panose="00000500000000000000" pitchFamily="2" charset="0"/>
              </a:rPr>
              <a:t>:</a:t>
            </a:r>
          </a:p>
          <a:p>
            <a:pPr lvl="1" algn="just">
              <a:lnSpc>
                <a:spcPct val="150000"/>
              </a:lnSpc>
              <a:spcBef>
                <a:spcPct val="0"/>
              </a:spcBef>
              <a:buFont typeface="Arial" panose="020B0604020202020204" pitchFamily="34" charset="0"/>
              <a:buChar char="•"/>
              <a:defRPr/>
            </a:pPr>
            <a:r>
              <a:rPr lang="en-US" altLang="en-US" sz="1800" dirty="0">
                <a:latin typeface="Poppins" panose="00000500000000000000" pitchFamily="2" charset="0"/>
                <a:cs typeface="Poppins" panose="00000500000000000000" pitchFamily="2" charset="0"/>
              </a:rPr>
              <a:t>The web interface allows users to upload video files for analysis, start real-time monitoring, and stop the detection process at any time, providing flexibility and control.  </a:t>
            </a:r>
          </a:p>
          <a:p>
            <a:pPr marL="0" indent="0" algn="just">
              <a:lnSpc>
                <a:spcPct val="150000"/>
              </a:lnSpc>
              <a:spcBef>
                <a:spcPct val="0"/>
              </a:spcBef>
              <a:buClrTx/>
              <a:buFontTx/>
              <a:buNone/>
              <a:defRPr/>
            </a:pPr>
            <a:endParaRPr lang="en-US" altLang="en-US" sz="1800" dirty="0">
              <a:latin typeface="Poppins" panose="00000500000000000000" pitchFamily="2" charset="0"/>
              <a:cs typeface="Poppins" panose="00000500000000000000" pitchFamily="2"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9ED91-4ACB-F11B-5DA1-70848774FD23}"/>
              </a:ext>
            </a:extLst>
          </p:cNvPr>
          <p:cNvSpPr>
            <a:spLocks noGrp="1"/>
          </p:cNvSpPr>
          <p:nvPr>
            <p:ph type="title"/>
          </p:nvPr>
        </p:nvSpPr>
        <p:spPr/>
        <p:txBody>
          <a:bodyPr/>
          <a:lstStyle/>
          <a:p>
            <a:r>
              <a:rPr lang="en-IN" dirty="0"/>
              <a:t>Conclusion : </a:t>
            </a:r>
          </a:p>
        </p:txBody>
      </p:sp>
      <p:sp>
        <p:nvSpPr>
          <p:cNvPr id="4" name="Rectangle 1">
            <a:extLst>
              <a:ext uri="{FF2B5EF4-FFF2-40B4-BE49-F238E27FC236}">
                <a16:creationId xmlns:a16="http://schemas.microsoft.com/office/drawing/2014/main" id="{825EEDD2-CE81-756E-1DC6-457649294783}"/>
              </a:ext>
            </a:extLst>
          </p:cNvPr>
          <p:cNvSpPr>
            <a:spLocks noGrp="1" noChangeArrowheads="1"/>
          </p:cNvSpPr>
          <p:nvPr>
            <p:ph idx="1"/>
          </p:nvPr>
        </p:nvSpPr>
        <p:spPr bwMode="auto">
          <a:xfrm>
            <a:off x="838200" y="1453459"/>
            <a:ext cx="10515600" cy="3951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a:spcBef>
                <a:spcPts val="1200"/>
              </a:spcBef>
              <a:spcAft>
                <a:spcPts val="1200"/>
              </a:spcAft>
            </a:pPr>
            <a:r>
              <a:rPr lang="en-US" sz="1800" b="0" i="0" u="none" strike="noStrike" dirty="0">
                <a:solidFill>
                  <a:srgbClr val="000000"/>
                </a:solidFill>
                <a:effectLst/>
                <a:latin typeface="Poppins" panose="00000500000000000000" pitchFamily="2" charset="0"/>
              </a:rPr>
              <a:t>Deep Learning Powered Violence Detection System is a scalable, efficient, and robust solution designed to detect and monitor violent activity in real time. By leveraging deep learning-based feature extraction, sequential modeling, and artificial neural networks (ANNs), the system achieves high accuracy in identifying violence across diverse environments.</a:t>
            </a:r>
          </a:p>
          <a:p>
            <a:pPr rtl="0">
              <a:spcBef>
                <a:spcPts val="1200"/>
              </a:spcBef>
              <a:spcAft>
                <a:spcPts val="1200"/>
              </a:spcAft>
            </a:pPr>
            <a:r>
              <a:rPr lang="en-US" sz="1800" b="0" i="0" u="none" strike="noStrike" dirty="0">
                <a:solidFill>
                  <a:srgbClr val="000000"/>
                </a:solidFill>
                <a:effectLst/>
                <a:latin typeface="Poppins" panose="00000500000000000000" pitchFamily="2" charset="0"/>
              </a:rPr>
              <a:t>With real-time processing capabilities, the system efficiently handles video streams with minimal latency, making it ideal for applications in surveillance, law enforcement, and security. Its ability to analyze live footage quickly ensures timely detection and response to potential threats.</a:t>
            </a:r>
          </a:p>
          <a:p>
            <a:pPr rtl="0">
              <a:spcBef>
                <a:spcPts val="1200"/>
              </a:spcBef>
              <a:spcAft>
                <a:spcPts val="1200"/>
              </a:spcAft>
            </a:pPr>
            <a:r>
              <a:rPr lang="en-US" sz="1800" b="0" i="0" u="none" strike="noStrike" dirty="0">
                <a:solidFill>
                  <a:srgbClr val="000000"/>
                </a:solidFill>
                <a:effectLst/>
                <a:latin typeface="Poppins" panose="00000500000000000000" pitchFamily="2" charset="0"/>
              </a:rPr>
              <a:t>The system is designed to be scalable and reliable, allowing it to handle multiple video feeds without performance degradation. As an AI-based surveillance solution, it lays the groundwork for future advancements, including enhanced feature extraction techniques and deep learning model optimizations for even greater accuracy and efficiency.</a:t>
            </a:r>
          </a:p>
        </p:txBody>
      </p:sp>
    </p:spTree>
    <p:extLst>
      <p:ext uri="{BB962C8B-B14F-4D97-AF65-F5344CB8AC3E}">
        <p14:creationId xmlns:p14="http://schemas.microsoft.com/office/powerpoint/2010/main" val="1054812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FCBBFB22-2A15-C491-673F-7FF0B8228827}"/>
              </a:ext>
            </a:extLst>
          </p:cNvPr>
          <p:cNvSpPr>
            <a:spLocks noGrp="1" noChangeArrowheads="1"/>
          </p:cNvSpPr>
          <p:nvPr>
            <p:ph type="title"/>
          </p:nvPr>
        </p:nvSpPr>
        <p:spPr>
          <a:xfrm>
            <a:off x="838200" y="365125"/>
            <a:ext cx="10515600" cy="674688"/>
          </a:xfrm>
        </p:spPr>
        <p:txBody>
          <a:bodyPr/>
          <a:lstStyle/>
          <a:p>
            <a:r>
              <a:rPr lang="en-US" altLang="en-US"/>
              <a:t>Applications:</a:t>
            </a:r>
            <a:endParaRPr lang="en-IN" altLang="en-US"/>
          </a:p>
        </p:txBody>
      </p:sp>
      <p:pic>
        <p:nvPicPr>
          <p:cNvPr id="25603" name="Content Placeholder 8">
            <a:extLst>
              <a:ext uri="{FF2B5EF4-FFF2-40B4-BE49-F238E27FC236}">
                <a16:creationId xmlns:a16="http://schemas.microsoft.com/office/drawing/2014/main" id="{A6579F34-1803-7181-C7DB-7419D92A4AF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p:blipFill>
        <p:spPr>
          <a:xfrm>
            <a:off x="1239190" y="1428396"/>
            <a:ext cx="9112250" cy="4300537"/>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17">
            <a:extLst>
              <a:ext uri="{FF2B5EF4-FFF2-40B4-BE49-F238E27FC236}">
                <a16:creationId xmlns:a16="http://schemas.microsoft.com/office/drawing/2014/main" id="{E6214AEE-F81F-0AB8-970C-067FB081379C}"/>
              </a:ext>
            </a:extLst>
          </p:cNvPr>
          <p:cNvPicPr>
            <a:picLocks/>
          </p:cNvPicPr>
          <p:nvPr/>
        </p:nvPicPr>
        <p:blipFill>
          <a:blip r:embed="rId2" cstate="print"/>
          <a:stretch>
            <a:fillRect/>
          </a:stretch>
        </p:blipFill>
        <p:spPr>
          <a:xfrm>
            <a:off x="1843596" y="818965"/>
            <a:ext cx="8504807" cy="522006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A58A-C99C-0556-35D6-93A6A367C493}"/>
              </a:ext>
            </a:extLst>
          </p:cNvPr>
          <p:cNvSpPr>
            <a:spLocks noGrp="1"/>
          </p:cNvSpPr>
          <p:nvPr>
            <p:ph type="title"/>
          </p:nvPr>
        </p:nvSpPr>
        <p:spPr/>
        <p:txBody>
          <a:bodyPr/>
          <a:lstStyle/>
          <a:p>
            <a:r>
              <a:rPr lang="en-IN" altLang="en-US" sz="4000" b="1" dirty="0">
                <a:solidFill>
                  <a:srgbClr val="A32837"/>
                </a:solidFill>
                <a:latin typeface="Poppins Medium" panose="00000600000000000000" pitchFamily="2" charset="0"/>
                <a:cs typeface="Poppins Medium" panose="00000600000000000000" pitchFamily="2" charset="0"/>
              </a:rPr>
              <a:t>Related Research Works :</a:t>
            </a:r>
            <a:endParaRPr lang="en-IN" dirty="0"/>
          </a:p>
        </p:txBody>
      </p:sp>
      <p:sp>
        <p:nvSpPr>
          <p:cNvPr id="3" name="Content Placeholder 2">
            <a:extLst>
              <a:ext uri="{FF2B5EF4-FFF2-40B4-BE49-F238E27FC236}">
                <a16:creationId xmlns:a16="http://schemas.microsoft.com/office/drawing/2014/main" id="{A8083EA7-4525-A651-2227-ABFBF5B9FE6A}"/>
              </a:ext>
            </a:extLst>
          </p:cNvPr>
          <p:cNvSpPr>
            <a:spLocks noGrp="1"/>
          </p:cNvSpPr>
          <p:nvPr>
            <p:ph idx="1"/>
          </p:nvPr>
        </p:nvSpPr>
        <p:spPr>
          <a:xfrm>
            <a:off x="571500" y="1039812"/>
            <a:ext cx="11049000" cy="3461168"/>
          </a:xfrm>
        </p:spPr>
        <p:txBody>
          <a:bodyPr/>
          <a:lstStyle/>
          <a:p>
            <a:pPr lvl="1">
              <a:lnSpc>
                <a:spcPct val="100000"/>
              </a:lnSpc>
              <a:buFont typeface="Wingdings" panose="05000000000000000000" pitchFamily="2" charset="2"/>
              <a:buChar char="v"/>
            </a:pPr>
            <a:r>
              <a:rPr lang="en-IN" sz="1800" b="0" i="0" dirty="0">
                <a:effectLst/>
                <a:latin typeface="Poppins" panose="00000500000000000000" pitchFamily="2" charset="0"/>
                <a:cs typeface="Poppins" panose="00000500000000000000" pitchFamily="2" charset="0"/>
              </a:rPr>
              <a:t>Bermejo, E., Deniz, O., Bueno, G., &amp; </a:t>
            </a:r>
            <a:r>
              <a:rPr lang="en-IN" sz="1800" b="0" i="0" dirty="0" err="1">
                <a:effectLst/>
                <a:latin typeface="Poppins" panose="00000500000000000000" pitchFamily="2" charset="0"/>
                <a:cs typeface="Poppins" panose="00000500000000000000" pitchFamily="2" charset="0"/>
              </a:rPr>
              <a:t>Sukthankar</a:t>
            </a:r>
            <a:r>
              <a:rPr lang="en-IN" sz="1800" b="0" i="0" dirty="0">
                <a:effectLst/>
                <a:latin typeface="Poppins" panose="00000500000000000000" pitchFamily="2" charset="0"/>
                <a:cs typeface="Poppins" panose="00000500000000000000" pitchFamily="2" charset="0"/>
              </a:rPr>
              <a:t>, R. Violence Detection in Video Using Computer Vision Techniques.</a:t>
            </a:r>
          </a:p>
          <a:p>
            <a:pPr lvl="1">
              <a:lnSpc>
                <a:spcPct val="100000"/>
              </a:lnSpc>
              <a:buFont typeface="Wingdings" panose="05000000000000000000" pitchFamily="2" charset="2"/>
              <a:buChar char="v"/>
            </a:pPr>
            <a:r>
              <a:rPr lang="en-IN" sz="1800" b="0" i="0" dirty="0">
                <a:effectLst/>
                <a:latin typeface="Poppins" panose="00000500000000000000" pitchFamily="2" charset="0"/>
                <a:cs typeface="Poppins" panose="00000500000000000000" pitchFamily="2" charset="0"/>
              </a:rPr>
              <a:t>Peixoto, B. M., Lavi, B., Dias, Z., &amp; Rocha, A. Harnessing high-level concepts, visual, and auditory features for violence detection in videos.</a:t>
            </a:r>
          </a:p>
          <a:p>
            <a:pPr lvl="1">
              <a:lnSpc>
                <a:spcPct val="100000"/>
              </a:lnSpc>
              <a:buFont typeface="Wingdings" panose="05000000000000000000" pitchFamily="2" charset="2"/>
              <a:buChar char="v"/>
            </a:pPr>
            <a:r>
              <a:rPr lang="en-IN" sz="1800" b="0" i="0" dirty="0" err="1">
                <a:effectLst/>
                <a:latin typeface="Poppins" panose="00000500000000000000" pitchFamily="2" charset="0"/>
                <a:cs typeface="Poppins" panose="00000500000000000000" pitchFamily="2" charset="0"/>
              </a:rPr>
              <a:t>Vijeikis</a:t>
            </a:r>
            <a:r>
              <a:rPr lang="en-IN" sz="1800" b="0" i="0" dirty="0">
                <a:effectLst/>
                <a:latin typeface="Poppins" panose="00000500000000000000" pitchFamily="2" charset="0"/>
                <a:cs typeface="Poppins" panose="00000500000000000000" pitchFamily="2" charset="0"/>
              </a:rPr>
              <a:t>, R., </a:t>
            </a:r>
            <a:r>
              <a:rPr lang="en-IN" sz="1800" b="0" i="0" dirty="0" err="1">
                <a:effectLst/>
                <a:latin typeface="Poppins" panose="00000500000000000000" pitchFamily="2" charset="0"/>
                <a:cs typeface="Poppins" panose="00000500000000000000" pitchFamily="2" charset="0"/>
              </a:rPr>
              <a:t>Raudonis</a:t>
            </a:r>
            <a:r>
              <a:rPr lang="en-IN" sz="1800" b="0" i="0" dirty="0">
                <a:effectLst/>
                <a:latin typeface="Poppins" panose="00000500000000000000" pitchFamily="2" charset="0"/>
                <a:cs typeface="Poppins" panose="00000500000000000000" pitchFamily="2" charset="0"/>
              </a:rPr>
              <a:t>, V., &amp; </a:t>
            </a:r>
            <a:r>
              <a:rPr lang="en-IN" sz="1800" b="0" i="0" dirty="0" err="1">
                <a:effectLst/>
                <a:latin typeface="Poppins" panose="00000500000000000000" pitchFamily="2" charset="0"/>
                <a:cs typeface="Poppins" panose="00000500000000000000" pitchFamily="2" charset="0"/>
              </a:rPr>
              <a:t>Dervinis</a:t>
            </a:r>
            <a:r>
              <a:rPr lang="en-IN" sz="1800" b="0" i="0" dirty="0">
                <a:effectLst/>
                <a:latin typeface="Poppins" panose="00000500000000000000" pitchFamily="2" charset="0"/>
                <a:cs typeface="Poppins" panose="00000500000000000000" pitchFamily="2" charset="0"/>
              </a:rPr>
              <a:t>, G. (2017). Efficient Violence Detection in Surveillance. </a:t>
            </a:r>
            <a:r>
              <a:rPr lang="en-IN" sz="1800" b="0" i="1" dirty="0">
                <a:effectLst/>
                <a:latin typeface="Poppins" panose="00000500000000000000" pitchFamily="2" charset="0"/>
                <a:cs typeface="Poppins" panose="00000500000000000000" pitchFamily="2" charset="0"/>
              </a:rPr>
              <a:t>Informatica, 28</a:t>
            </a:r>
            <a:r>
              <a:rPr lang="en-IN" sz="1800" b="0" i="0" dirty="0">
                <a:effectLst/>
                <a:latin typeface="Poppins" panose="00000500000000000000" pitchFamily="2" charset="0"/>
                <a:cs typeface="Poppins" panose="00000500000000000000" pitchFamily="2" charset="0"/>
              </a:rPr>
              <a:t>(4), 753-770.</a:t>
            </a:r>
          </a:p>
          <a:p>
            <a:pPr lvl="1">
              <a:lnSpc>
                <a:spcPct val="100000"/>
              </a:lnSpc>
              <a:buFont typeface="Wingdings" panose="05000000000000000000" pitchFamily="2" charset="2"/>
              <a:buChar char="v"/>
            </a:pPr>
            <a:r>
              <a:rPr lang="en-IN" sz="1800" b="0" i="0" dirty="0">
                <a:effectLst/>
                <a:latin typeface="Poppins" panose="00000500000000000000" pitchFamily="2" charset="0"/>
                <a:cs typeface="Poppins" panose="00000500000000000000" pitchFamily="2" charset="0"/>
              </a:rPr>
              <a:t>Garcia-Cobo, J. C., &amp; </a:t>
            </a:r>
            <a:r>
              <a:rPr lang="en-IN" sz="1800" b="0" i="0" dirty="0" err="1">
                <a:effectLst/>
                <a:latin typeface="Poppins" panose="00000500000000000000" pitchFamily="2" charset="0"/>
                <a:cs typeface="Poppins" panose="00000500000000000000" pitchFamily="2" charset="0"/>
              </a:rPr>
              <a:t>SanMiguel</a:t>
            </a:r>
            <a:r>
              <a:rPr lang="en-IN" sz="1800" b="0" i="0" dirty="0">
                <a:effectLst/>
                <a:latin typeface="Poppins" panose="00000500000000000000" pitchFamily="2" charset="0"/>
                <a:cs typeface="Poppins" panose="00000500000000000000" pitchFamily="2" charset="0"/>
              </a:rPr>
              <a:t>, J. C. Human skeletons and change detection for efficient violence detection in surveillance videos.</a:t>
            </a:r>
          </a:p>
          <a:p>
            <a:pPr lvl="1">
              <a:lnSpc>
                <a:spcPct val="100000"/>
              </a:lnSpc>
              <a:buFont typeface="Wingdings" panose="05000000000000000000" pitchFamily="2" charset="2"/>
              <a:buChar char="v"/>
            </a:pPr>
            <a:r>
              <a:rPr lang="en-IN" sz="1800" b="0" i="0" dirty="0" err="1">
                <a:effectLst/>
                <a:latin typeface="Poppins" panose="00000500000000000000" pitchFamily="2" charset="0"/>
                <a:cs typeface="Poppins" panose="00000500000000000000" pitchFamily="2" charset="0"/>
              </a:rPr>
              <a:t>Omarov</a:t>
            </a:r>
            <a:r>
              <a:rPr lang="en-IN" sz="1800" b="0" i="0" dirty="0">
                <a:effectLst/>
                <a:latin typeface="Poppins" panose="00000500000000000000" pitchFamily="2" charset="0"/>
                <a:cs typeface="Poppins" panose="00000500000000000000" pitchFamily="2" charset="0"/>
              </a:rPr>
              <a:t>, B., </a:t>
            </a:r>
            <a:r>
              <a:rPr lang="en-IN" sz="1800" b="0" i="0" dirty="0" err="1">
                <a:effectLst/>
                <a:latin typeface="Poppins" panose="00000500000000000000" pitchFamily="2" charset="0"/>
                <a:cs typeface="Poppins" panose="00000500000000000000" pitchFamily="2" charset="0"/>
              </a:rPr>
              <a:t>Narynov</a:t>
            </a:r>
            <a:r>
              <a:rPr lang="en-IN" sz="1800" b="0" i="0" dirty="0">
                <a:effectLst/>
                <a:latin typeface="Poppins" panose="00000500000000000000" pitchFamily="2" charset="0"/>
                <a:cs typeface="Poppins" panose="00000500000000000000" pitchFamily="2" charset="0"/>
              </a:rPr>
              <a:t>, S., </a:t>
            </a:r>
            <a:r>
              <a:rPr lang="en-IN" sz="1800" b="0" i="0" dirty="0" err="1">
                <a:effectLst/>
                <a:latin typeface="Poppins" panose="00000500000000000000" pitchFamily="2" charset="0"/>
                <a:cs typeface="Poppins" panose="00000500000000000000" pitchFamily="2" charset="0"/>
              </a:rPr>
              <a:t>Zhumanov</a:t>
            </a:r>
            <a:r>
              <a:rPr lang="en-IN" sz="1800" b="0" i="0" dirty="0">
                <a:effectLst/>
                <a:latin typeface="Poppins" panose="00000500000000000000" pitchFamily="2" charset="0"/>
                <a:cs typeface="Poppins" panose="00000500000000000000" pitchFamily="2" charset="0"/>
              </a:rPr>
              <a:t>, Z., </a:t>
            </a:r>
            <a:r>
              <a:rPr lang="en-IN" sz="1800" b="0" i="0" dirty="0" err="1">
                <a:effectLst/>
                <a:latin typeface="Poppins" panose="00000500000000000000" pitchFamily="2" charset="0"/>
                <a:cs typeface="Poppins" panose="00000500000000000000" pitchFamily="2" charset="0"/>
              </a:rPr>
              <a:t>Gumar</a:t>
            </a:r>
            <a:r>
              <a:rPr lang="en-IN" sz="1800" b="0" i="0" dirty="0">
                <a:effectLst/>
                <a:latin typeface="Poppins" panose="00000500000000000000" pitchFamily="2" charset="0"/>
                <a:cs typeface="Poppins" panose="00000500000000000000" pitchFamily="2" charset="0"/>
              </a:rPr>
              <a:t>, A., &amp; </a:t>
            </a:r>
            <a:r>
              <a:rPr lang="en-IN" sz="1800" b="0" i="0" dirty="0" err="1">
                <a:effectLst/>
                <a:latin typeface="Poppins" panose="00000500000000000000" pitchFamily="2" charset="0"/>
                <a:cs typeface="Poppins" panose="00000500000000000000" pitchFamily="2" charset="0"/>
              </a:rPr>
              <a:t>Khassanova</a:t>
            </a:r>
            <a:r>
              <a:rPr lang="en-IN" sz="1800" b="0" i="0" dirty="0">
                <a:effectLst/>
                <a:latin typeface="Poppins" panose="00000500000000000000" pitchFamily="2" charset="0"/>
                <a:cs typeface="Poppins" panose="00000500000000000000" pitchFamily="2" charset="0"/>
              </a:rPr>
              <a:t>, M. State-of-the-art violence detection techniques in video surveillance security systems: a systematic review.</a:t>
            </a:r>
            <a:endParaRPr lang="en-IN" sz="1800" dirty="0">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20931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Box 1">
            <a:extLst>
              <a:ext uri="{FF2B5EF4-FFF2-40B4-BE49-F238E27FC236}">
                <a16:creationId xmlns:a16="http://schemas.microsoft.com/office/drawing/2014/main" id="{6F5A122C-5DBE-5BEC-2870-A5CAE063F454}"/>
              </a:ext>
            </a:extLst>
          </p:cNvPr>
          <p:cNvSpPr txBox="1">
            <a:spLocks noChangeArrowheads="1"/>
          </p:cNvSpPr>
          <p:nvPr/>
        </p:nvSpPr>
        <p:spPr bwMode="auto">
          <a:xfrm>
            <a:off x="1401762" y="2488876"/>
            <a:ext cx="938847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algn="ctr" eaLnBrk="1" hangingPunct="1">
              <a:lnSpc>
                <a:spcPct val="100000"/>
              </a:lnSpc>
              <a:spcBef>
                <a:spcPct val="0"/>
              </a:spcBef>
              <a:buFontTx/>
              <a:buNone/>
            </a:pPr>
            <a:r>
              <a:rPr lang="en-US" altLang="en-US" sz="7000" b="1" dirty="0">
                <a:solidFill>
                  <a:srgbClr val="8D1625"/>
                </a:solidFill>
                <a:latin typeface="Poppins Medium" panose="00000600000000000000" pitchFamily="2" charset="0"/>
                <a:ea typeface="MS Gothic" panose="020B0609070205080204" pitchFamily="49" charset="-128"/>
                <a:cs typeface="Poppins Medium" panose="00000600000000000000" pitchFamily="2" charset="0"/>
              </a:rPr>
              <a:t>Thank You</a:t>
            </a:r>
            <a:r>
              <a:rPr lang="en-US" altLang="en-US" sz="7000" b="1" dirty="0">
                <a:solidFill>
                  <a:srgbClr val="A32837"/>
                </a:solidFill>
                <a:latin typeface="Poppins Medium" panose="00000600000000000000" pitchFamily="2" charset="0"/>
                <a:ea typeface="MS Gothic" panose="020B0609070205080204" pitchFamily="49" charset="-128"/>
                <a:cs typeface="Poppins Medium" panose="00000600000000000000" pitchFamily="2" charset="0"/>
              </a:rPr>
              <a:t>!</a:t>
            </a:r>
          </a:p>
          <a:p>
            <a:pPr algn="ctr" eaLnBrk="1" hangingPunct="1">
              <a:lnSpc>
                <a:spcPct val="100000"/>
              </a:lnSpc>
              <a:spcBef>
                <a:spcPct val="0"/>
              </a:spcBef>
              <a:buFontTx/>
              <a:buNone/>
            </a:pPr>
            <a:endParaRPr lang="en-US" altLang="en-US" sz="7000" b="1" dirty="0">
              <a:solidFill>
                <a:srgbClr val="A32837"/>
              </a:solidFill>
              <a:latin typeface="Poppins Medium" panose="00000600000000000000" pitchFamily="2" charset="0"/>
              <a:ea typeface="MS Gothic" panose="020B0609070205080204" pitchFamily="49" charset="-128"/>
              <a:cs typeface="Poppins Medium" panose="00000600000000000000" pitchFamily="2" charset="0"/>
            </a:endParaRPr>
          </a:p>
          <a:p>
            <a:pPr algn="ctr" eaLnBrk="1" hangingPunct="1">
              <a:lnSpc>
                <a:spcPct val="100000"/>
              </a:lnSpc>
              <a:spcBef>
                <a:spcPct val="0"/>
              </a:spcBef>
              <a:buFontTx/>
              <a:buNone/>
            </a:pPr>
            <a:endParaRPr lang="en-US" altLang="en-US" sz="1000" b="1" dirty="0">
              <a:solidFill>
                <a:srgbClr val="A32837"/>
              </a:solidFill>
              <a:latin typeface="Poppins Medium" panose="00000600000000000000" pitchFamily="2" charset="0"/>
              <a:ea typeface="MS Gothic" panose="020B0609070205080204" pitchFamily="49" charset="-128"/>
              <a:cs typeface="Poppins Medium" panose="00000600000000000000" pitchFamily="2" charset="0"/>
            </a:endParaRPr>
          </a:p>
        </p:txBody>
      </p:sp>
      <p:sp>
        <p:nvSpPr>
          <p:cNvPr id="11" name="Rectangle 10">
            <a:extLst>
              <a:ext uri="{FF2B5EF4-FFF2-40B4-BE49-F238E27FC236}">
                <a16:creationId xmlns:a16="http://schemas.microsoft.com/office/drawing/2014/main" id="{1AE845ED-FCFC-F737-C05B-E46A7F098262}"/>
              </a:ext>
            </a:extLst>
          </p:cNvPr>
          <p:cNvSpPr/>
          <p:nvPr/>
        </p:nvSpPr>
        <p:spPr>
          <a:xfrm>
            <a:off x="0" y="6430963"/>
            <a:ext cx="12192000" cy="457200"/>
          </a:xfrm>
          <a:prstGeom prst="rect">
            <a:avLst/>
          </a:prstGeom>
          <a:solidFill>
            <a:srgbClr val="A32837"/>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200" dirty="0"/>
          </a:p>
        </p:txBody>
      </p:sp>
      <p:pic>
        <p:nvPicPr>
          <p:cNvPr id="20485" name="Group 11">
            <a:extLst>
              <a:ext uri="{FF2B5EF4-FFF2-40B4-BE49-F238E27FC236}">
                <a16:creationId xmlns:a16="http://schemas.microsoft.com/office/drawing/2014/main" id="{A0B11591-BB58-7C24-BD9A-C6878BFD846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52C48A09-1E14-F061-B1CD-B2C5002A96AB}"/>
              </a:ext>
            </a:extLst>
          </p:cNvPr>
          <p:cNvSpPr>
            <a:spLocks noGrp="1" noChangeArrowheads="1"/>
          </p:cNvSpPr>
          <p:nvPr>
            <p:ph type="title"/>
          </p:nvPr>
        </p:nvSpPr>
        <p:spPr>
          <a:xfrm>
            <a:off x="838200" y="365125"/>
            <a:ext cx="10515600" cy="674688"/>
          </a:xfrm>
        </p:spPr>
        <p:txBody>
          <a:bodyPr/>
          <a:lstStyle/>
          <a:p>
            <a:r>
              <a:rPr lang="en-IN" altLang="en-US" dirty="0"/>
              <a:t>Contents:</a:t>
            </a:r>
          </a:p>
        </p:txBody>
      </p:sp>
      <p:sp>
        <p:nvSpPr>
          <p:cNvPr id="6147" name="Content Placeholder 2">
            <a:extLst>
              <a:ext uri="{FF2B5EF4-FFF2-40B4-BE49-F238E27FC236}">
                <a16:creationId xmlns:a16="http://schemas.microsoft.com/office/drawing/2014/main" id="{3985FD14-F189-BAC4-87BC-E04F696B0220}"/>
              </a:ext>
            </a:extLst>
          </p:cNvPr>
          <p:cNvSpPr>
            <a:spLocks noGrp="1" noChangeArrowheads="1"/>
          </p:cNvSpPr>
          <p:nvPr>
            <p:ph idx="1"/>
          </p:nvPr>
        </p:nvSpPr>
        <p:spPr>
          <a:xfrm>
            <a:off x="838200" y="1039813"/>
            <a:ext cx="10515600" cy="5071122"/>
          </a:xfrm>
        </p:spPr>
        <p:txBody>
          <a:bodyPr/>
          <a:lstStyle/>
          <a:p>
            <a:r>
              <a:rPr lang="en-IN" altLang="en-US" sz="2800" dirty="0">
                <a:latin typeface="Poppins" panose="00000500000000000000" pitchFamily="2" charset="0"/>
                <a:cs typeface="Poppins" panose="00000500000000000000" pitchFamily="2" charset="0"/>
              </a:rPr>
              <a:t>Abstract</a:t>
            </a:r>
          </a:p>
          <a:p>
            <a:r>
              <a:rPr lang="en-IN" altLang="en-US" sz="2800" dirty="0">
                <a:latin typeface="Poppins" panose="00000500000000000000" pitchFamily="2" charset="0"/>
                <a:cs typeface="Poppins" panose="00000500000000000000" pitchFamily="2" charset="0"/>
              </a:rPr>
              <a:t>Problem Statement</a:t>
            </a:r>
          </a:p>
          <a:p>
            <a:r>
              <a:rPr lang="en-IN" altLang="en-US" sz="2800" dirty="0">
                <a:latin typeface="Poppins" panose="00000500000000000000" pitchFamily="2" charset="0"/>
                <a:cs typeface="Poppins" panose="00000500000000000000" pitchFamily="2" charset="0"/>
              </a:rPr>
              <a:t>Solution </a:t>
            </a:r>
          </a:p>
          <a:p>
            <a:r>
              <a:rPr lang="en-IN" altLang="en-US" sz="2800" dirty="0">
                <a:latin typeface="Poppins" panose="00000500000000000000" pitchFamily="2" charset="0"/>
                <a:cs typeface="Poppins" panose="00000500000000000000" pitchFamily="2" charset="0"/>
              </a:rPr>
              <a:t>Requirements(Software + Hardware)</a:t>
            </a:r>
          </a:p>
          <a:p>
            <a:r>
              <a:rPr lang="en-IN" altLang="en-US" sz="2800" dirty="0">
                <a:latin typeface="Poppins" panose="00000500000000000000" pitchFamily="2" charset="0"/>
                <a:cs typeface="Poppins" panose="00000500000000000000" pitchFamily="2" charset="0"/>
              </a:rPr>
              <a:t>Technologies </a:t>
            </a:r>
          </a:p>
          <a:p>
            <a:r>
              <a:rPr lang="en-IN" altLang="en-US" sz="2800" dirty="0">
                <a:latin typeface="Poppins" panose="00000500000000000000" pitchFamily="2" charset="0"/>
                <a:cs typeface="Poppins" panose="00000500000000000000" pitchFamily="2" charset="0"/>
              </a:rPr>
              <a:t>UML Diagrams</a:t>
            </a:r>
          </a:p>
          <a:p>
            <a:r>
              <a:rPr lang="en-IN" altLang="en-US" sz="2800" dirty="0">
                <a:latin typeface="Poppins" panose="00000500000000000000" pitchFamily="2" charset="0"/>
                <a:cs typeface="Poppins" panose="00000500000000000000" pitchFamily="2" charset="0"/>
              </a:rPr>
              <a:t>Result</a:t>
            </a:r>
          </a:p>
          <a:p>
            <a:r>
              <a:rPr lang="en-IN" altLang="en-US" sz="2800" dirty="0">
                <a:latin typeface="Poppins" panose="00000500000000000000" pitchFamily="2" charset="0"/>
                <a:cs typeface="Poppins" panose="00000500000000000000" pitchFamily="2" charset="0"/>
              </a:rPr>
              <a:t>Conclusion</a:t>
            </a:r>
          </a:p>
          <a:p>
            <a:r>
              <a:rPr lang="en-IN" altLang="en-US" sz="2800" dirty="0">
                <a:latin typeface="Poppins" panose="00000500000000000000" pitchFamily="2" charset="0"/>
                <a:cs typeface="Poppins" panose="00000500000000000000" pitchFamily="2" charset="0"/>
              </a:rPr>
              <a:t>Application</a:t>
            </a:r>
          </a:p>
          <a:p>
            <a:r>
              <a:rPr lang="en-IN" altLang="en-US" sz="2800" dirty="0">
                <a:latin typeface="Poppins" panose="00000500000000000000" pitchFamily="2" charset="0"/>
                <a:cs typeface="Poppins" panose="00000500000000000000" pitchFamily="2" charset="0"/>
              </a:rPr>
              <a:t>Related Research 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B9E2388-4840-1D52-8865-C7F932458F59}"/>
              </a:ext>
            </a:extLst>
          </p:cNvPr>
          <p:cNvSpPr/>
          <p:nvPr/>
        </p:nvSpPr>
        <p:spPr>
          <a:xfrm>
            <a:off x="0" y="6430963"/>
            <a:ext cx="12192000" cy="457200"/>
          </a:xfrm>
          <a:prstGeom prst="rect">
            <a:avLst/>
          </a:prstGeom>
          <a:solidFill>
            <a:srgbClr val="A32837"/>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200" dirty="0"/>
          </a:p>
        </p:txBody>
      </p:sp>
      <p:pic>
        <p:nvPicPr>
          <p:cNvPr id="7171" name="Group 4">
            <a:extLst>
              <a:ext uri="{FF2B5EF4-FFF2-40B4-BE49-F238E27FC236}">
                <a16:creationId xmlns:a16="http://schemas.microsoft.com/office/drawing/2014/main" id="{1D7EBD7A-0393-241D-0BB2-707FD832E82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Box 8">
            <a:extLst>
              <a:ext uri="{FF2B5EF4-FFF2-40B4-BE49-F238E27FC236}">
                <a16:creationId xmlns:a16="http://schemas.microsoft.com/office/drawing/2014/main" id="{6EEDFED8-1051-21A1-97D0-FE359A13BC39}"/>
              </a:ext>
            </a:extLst>
          </p:cNvPr>
          <p:cNvSpPr txBox="1">
            <a:spLocks noChangeArrowheads="1"/>
          </p:cNvSpPr>
          <p:nvPr/>
        </p:nvSpPr>
        <p:spPr bwMode="auto">
          <a:xfrm>
            <a:off x="277813" y="396875"/>
            <a:ext cx="12192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US" altLang="en-US" sz="4000" b="1" dirty="0">
                <a:solidFill>
                  <a:srgbClr val="A32837"/>
                </a:solidFill>
                <a:latin typeface="Poppins Medium" panose="00000600000000000000" pitchFamily="2" charset="0"/>
                <a:cs typeface="Poppins Medium" panose="00000600000000000000" pitchFamily="2" charset="0"/>
              </a:rPr>
              <a:t>A</a:t>
            </a:r>
            <a:r>
              <a:rPr lang="en-IN" altLang="en-US" sz="4000" b="1" dirty="0">
                <a:solidFill>
                  <a:srgbClr val="A32837"/>
                </a:solidFill>
                <a:latin typeface="Poppins Medium" panose="00000600000000000000" pitchFamily="2" charset="0"/>
                <a:cs typeface="Poppins Medium" panose="00000600000000000000" pitchFamily="2" charset="0"/>
              </a:rPr>
              <a:t>bstract:</a:t>
            </a:r>
          </a:p>
        </p:txBody>
      </p:sp>
      <p:sp>
        <p:nvSpPr>
          <p:cNvPr id="7173" name="TextBox 9">
            <a:extLst>
              <a:ext uri="{FF2B5EF4-FFF2-40B4-BE49-F238E27FC236}">
                <a16:creationId xmlns:a16="http://schemas.microsoft.com/office/drawing/2014/main" id="{5D69FA8D-D7B1-ADD8-E076-51FC0E88D960}"/>
              </a:ext>
            </a:extLst>
          </p:cNvPr>
          <p:cNvSpPr txBox="1">
            <a:spLocks noChangeArrowheads="1"/>
          </p:cNvSpPr>
          <p:nvPr/>
        </p:nvSpPr>
        <p:spPr bwMode="auto">
          <a:xfrm>
            <a:off x="277813" y="1104900"/>
            <a:ext cx="11371262"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342900" indent="-342900" algn="just" eaLnBrk="1" hangingPunct="1">
              <a:lnSpc>
                <a:spcPct val="100000"/>
              </a:lnSpc>
              <a:spcBef>
                <a:spcPct val="0"/>
              </a:spcBef>
              <a:buClr>
                <a:srgbClr val="C00000"/>
              </a:buClr>
              <a:buFont typeface="Wingdings" panose="05000000000000000000" pitchFamily="2" charset="2"/>
              <a:buChar char="v"/>
            </a:pPr>
            <a:r>
              <a:rPr lang="en-US" sz="2200" dirty="0">
                <a:latin typeface="Poppins" panose="00000500000000000000" pitchFamily="2" charset="0"/>
                <a:cs typeface="Poppins" panose="00000500000000000000" pitchFamily="2" charset="0"/>
              </a:rPr>
              <a:t>Our system utilizes deep learning to detect violent events in real-time across various domains, such as surveillance, social media monitoring, and crowd management. By leveraging advanced neural network architectures, it ensures high accuracy in identifying violent activities.</a:t>
            </a:r>
          </a:p>
          <a:p>
            <a:pPr algn="just" eaLnBrk="1" hangingPunct="1">
              <a:lnSpc>
                <a:spcPct val="100000"/>
              </a:lnSpc>
              <a:spcBef>
                <a:spcPct val="0"/>
              </a:spcBef>
              <a:buClr>
                <a:srgbClr val="C00000"/>
              </a:buClr>
              <a:buNone/>
            </a:pPr>
            <a:endParaRPr lang="en-US" sz="2200" dirty="0">
              <a:latin typeface="Poppins" panose="00000500000000000000" pitchFamily="2" charset="0"/>
              <a:cs typeface="Poppins" panose="00000500000000000000" pitchFamily="2" charset="0"/>
            </a:endParaRPr>
          </a:p>
          <a:p>
            <a:pPr marL="342900" indent="-342900" algn="just" eaLnBrk="1" hangingPunct="1">
              <a:lnSpc>
                <a:spcPct val="100000"/>
              </a:lnSpc>
              <a:spcBef>
                <a:spcPct val="0"/>
              </a:spcBef>
              <a:buClr>
                <a:srgbClr val="C00000"/>
              </a:buClr>
              <a:buFont typeface="Wingdings" panose="05000000000000000000" pitchFamily="2" charset="2"/>
              <a:buChar char="v"/>
            </a:pPr>
            <a:r>
              <a:rPr lang="en-IN" sz="2200" dirty="0">
                <a:latin typeface="Poppins" panose="00000500000000000000" pitchFamily="2" charset="0"/>
                <a:cs typeface="Poppins" panose="00000500000000000000" pitchFamily="2" charset="0"/>
              </a:rPr>
              <a:t>AI models, including CNNs and RNNs, analyze complex spatial-temporal patterns to distinguish violent incidents from normal activities. Transfer learning and data augmentation techniques enhance model performance while addressing class imbalance and contextual dependencies.</a:t>
            </a:r>
          </a:p>
          <a:p>
            <a:pPr marL="342900" indent="-342900" algn="just" eaLnBrk="1" hangingPunct="1">
              <a:lnSpc>
                <a:spcPct val="100000"/>
              </a:lnSpc>
              <a:spcBef>
                <a:spcPct val="0"/>
              </a:spcBef>
              <a:buClr>
                <a:srgbClr val="C00000"/>
              </a:buClr>
              <a:buFont typeface="Wingdings" panose="05000000000000000000" pitchFamily="2" charset="2"/>
              <a:buChar char="v"/>
            </a:pPr>
            <a:endParaRPr lang="en-US" sz="2200" dirty="0">
              <a:latin typeface="Poppins" panose="00000500000000000000" pitchFamily="2" charset="0"/>
              <a:cs typeface="Poppins" panose="00000500000000000000" pitchFamily="2" charset="0"/>
            </a:endParaRPr>
          </a:p>
          <a:p>
            <a:pPr marL="342900" indent="-342900" algn="just" eaLnBrk="1" hangingPunct="1">
              <a:lnSpc>
                <a:spcPct val="100000"/>
              </a:lnSpc>
              <a:spcBef>
                <a:spcPct val="0"/>
              </a:spcBef>
              <a:buClr>
                <a:srgbClr val="C00000"/>
              </a:buClr>
              <a:buFont typeface="Wingdings" panose="05000000000000000000" pitchFamily="2" charset="2"/>
              <a:buChar char="v"/>
            </a:pPr>
            <a:r>
              <a:rPr lang="en-US" sz="2200" dirty="0">
                <a:latin typeface="Poppins" panose="00000500000000000000" pitchFamily="2" charset="0"/>
                <a:cs typeface="Poppins" panose="00000500000000000000" pitchFamily="2" charset="0"/>
              </a:rPr>
              <a:t>The system provides instant and efficient violence detection with real-time alert mechanisms. Evaluation metrics such as accuracy, precision, recall, and F1-score ensure reliability. Future advancements focus on improving contextual awareness and reducing false positives.</a:t>
            </a:r>
            <a:endParaRPr lang="en-IN" altLang="en-US" sz="2200" dirty="0">
              <a:latin typeface="Poppins" panose="00000500000000000000" pitchFamily="2" charset="0"/>
              <a:cs typeface="Poppins"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4E55AE-29CD-1F72-EBBA-B9F62106BA3C}"/>
              </a:ext>
            </a:extLst>
          </p:cNvPr>
          <p:cNvSpPr/>
          <p:nvPr/>
        </p:nvSpPr>
        <p:spPr>
          <a:xfrm>
            <a:off x="0" y="6430963"/>
            <a:ext cx="12192000" cy="457200"/>
          </a:xfrm>
          <a:prstGeom prst="rect">
            <a:avLst/>
          </a:prstGeom>
          <a:solidFill>
            <a:srgbClr val="A32837"/>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200" dirty="0"/>
          </a:p>
        </p:txBody>
      </p:sp>
      <p:pic>
        <p:nvPicPr>
          <p:cNvPr id="8195" name="Group 4">
            <a:extLst>
              <a:ext uri="{FF2B5EF4-FFF2-40B4-BE49-F238E27FC236}">
                <a16:creationId xmlns:a16="http://schemas.microsoft.com/office/drawing/2014/main" id="{166FCB9D-7882-B732-601B-6585F660265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6" name="TextBox 8">
            <a:extLst>
              <a:ext uri="{FF2B5EF4-FFF2-40B4-BE49-F238E27FC236}">
                <a16:creationId xmlns:a16="http://schemas.microsoft.com/office/drawing/2014/main" id="{DE14297E-B868-F79A-BA0A-8F636A73948D}"/>
              </a:ext>
            </a:extLst>
          </p:cNvPr>
          <p:cNvSpPr txBox="1">
            <a:spLocks noChangeArrowheads="1"/>
          </p:cNvSpPr>
          <p:nvPr/>
        </p:nvSpPr>
        <p:spPr bwMode="auto">
          <a:xfrm>
            <a:off x="277813" y="396875"/>
            <a:ext cx="12379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b="1" dirty="0">
                <a:solidFill>
                  <a:srgbClr val="A32837"/>
                </a:solidFill>
                <a:latin typeface="Poppins Medium" panose="00000600000000000000" pitchFamily="2" charset="0"/>
                <a:cs typeface="Poppins Medium" panose="00000600000000000000" pitchFamily="2" charset="0"/>
              </a:rPr>
              <a:t>Problem Statement:</a:t>
            </a:r>
          </a:p>
        </p:txBody>
      </p:sp>
      <p:sp>
        <p:nvSpPr>
          <p:cNvPr id="8197" name="TextBox 9">
            <a:extLst>
              <a:ext uri="{FF2B5EF4-FFF2-40B4-BE49-F238E27FC236}">
                <a16:creationId xmlns:a16="http://schemas.microsoft.com/office/drawing/2014/main" id="{9167A14C-CF87-C009-DE58-FE78E902E57B}"/>
              </a:ext>
            </a:extLst>
          </p:cNvPr>
          <p:cNvSpPr txBox="1">
            <a:spLocks noChangeArrowheads="1"/>
          </p:cNvSpPr>
          <p:nvPr/>
        </p:nvSpPr>
        <p:spPr bwMode="auto">
          <a:xfrm>
            <a:off x="277813" y="1457410"/>
            <a:ext cx="11350625" cy="4184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buNone/>
            </a:pPr>
            <a:r>
              <a:rPr lang="en-US" sz="2200" dirty="0">
                <a:latin typeface="Poppins" panose="00000500000000000000" pitchFamily="2" charset="0"/>
                <a:cs typeface="Poppins" panose="00000500000000000000" pitchFamily="2" charset="0"/>
              </a:rPr>
              <a:t>With the increasing reliance on video surveillance and digital monitoring, the ability to detect violent activities accurately and efficiently has become a major concern in public safety, law enforcement, and online content moderation. Traditional violence detection methods depend on manual monitoring or predefined rule-based algorithms, which are not only labor-intensive but also prone to errors, making them ineffective for large-scale or real-time applications.</a:t>
            </a:r>
          </a:p>
          <a:p>
            <a:pPr marL="0" indent="0">
              <a:buNone/>
            </a:pPr>
            <a:r>
              <a:rPr lang="en-US" sz="2200" dirty="0">
                <a:latin typeface="Poppins" panose="00000500000000000000" pitchFamily="2" charset="0"/>
                <a:cs typeface="Poppins" panose="00000500000000000000" pitchFamily="2" charset="0"/>
              </a:rPr>
              <a:t>Detecting violence is particularly challenging due to the diverse nature of violent actions, the presence of complex contextual cues, variations in camera angles, lighting conditions, and the imbalanced nature of datasets—where violent instances are relatively rare compared to non-violent ones. Additionally, distinguishing actual violent events from aggressive but non-violent behavior (e.g., sports or animated discussions) adds to the difficulty.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492FB0-EF81-2AE5-64FB-1799AE1C1AF6}"/>
              </a:ext>
            </a:extLst>
          </p:cNvPr>
          <p:cNvSpPr/>
          <p:nvPr/>
        </p:nvSpPr>
        <p:spPr>
          <a:xfrm>
            <a:off x="0" y="6430963"/>
            <a:ext cx="12192000" cy="457200"/>
          </a:xfrm>
          <a:prstGeom prst="rect">
            <a:avLst/>
          </a:prstGeom>
          <a:solidFill>
            <a:srgbClr val="A32837"/>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200" dirty="0"/>
          </a:p>
        </p:txBody>
      </p:sp>
      <p:pic>
        <p:nvPicPr>
          <p:cNvPr id="9219" name="Group 4">
            <a:extLst>
              <a:ext uri="{FF2B5EF4-FFF2-40B4-BE49-F238E27FC236}">
                <a16:creationId xmlns:a16="http://schemas.microsoft.com/office/drawing/2014/main" id="{DA597696-1963-E00B-B9E7-486A2430C77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8">
            <a:extLst>
              <a:ext uri="{FF2B5EF4-FFF2-40B4-BE49-F238E27FC236}">
                <a16:creationId xmlns:a16="http://schemas.microsoft.com/office/drawing/2014/main" id="{EABE3879-A270-9CE6-A2BC-C9FFBDB47A8D}"/>
              </a:ext>
            </a:extLst>
          </p:cNvPr>
          <p:cNvSpPr txBox="1">
            <a:spLocks noChangeArrowheads="1"/>
          </p:cNvSpPr>
          <p:nvPr/>
        </p:nvSpPr>
        <p:spPr bwMode="auto">
          <a:xfrm>
            <a:off x="277813" y="396875"/>
            <a:ext cx="12379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b="1" dirty="0">
                <a:solidFill>
                  <a:srgbClr val="A32837"/>
                </a:solidFill>
                <a:latin typeface="Poppins Medium" panose="00000600000000000000" pitchFamily="2" charset="0"/>
                <a:cs typeface="Poppins Medium" panose="00000600000000000000" pitchFamily="2" charset="0"/>
              </a:rPr>
              <a:t>Solution:</a:t>
            </a:r>
          </a:p>
        </p:txBody>
      </p:sp>
      <p:sp>
        <p:nvSpPr>
          <p:cNvPr id="9221" name="TextBox 9">
            <a:extLst>
              <a:ext uri="{FF2B5EF4-FFF2-40B4-BE49-F238E27FC236}">
                <a16:creationId xmlns:a16="http://schemas.microsoft.com/office/drawing/2014/main" id="{17F75631-AD7C-7D95-DBA7-187EBEC4A2B7}"/>
              </a:ext>
            </a:extLst>
          </p:cNvPr>
          <p:cNvSpPr txBox="1">
            <a:spLocks noChangeArrowheads="1"/>
          </p:cNvSpPr>
          <p:nvPr/>
        </p:nvSpPr>
        <p:spPr bwMode="auto">
          <a:xfrm>
            <a:off x="277814" y="1417638"/>
            <a:ext cx="10890296"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gn="just" eaLnBrk="1" hangingPunct="1">
              <a:lnSpc>
                <a:spcPct val="100000"/>
              </a:lnSpc>
              <a:spcBef>
                <a:spcPct val="0"/>
              </a:spcBef>
              <a:buClr>
                <a:srgbClr val="A22837"/>
              </a:buClr>
              <a:buNone/>
            </a:pPr>
            <a:r>
              <a:rPr lang="en-US" sz="2200" dirty="0">
                <a:latin typeface="Poppins" panose="00000500000000000000" pitchFamily="2" charset="0"/>
                <a:cs typeface="Poppins" panose="00000500000000000000" pitchFamily="2" charset="0"/>
              </a:rPr>
              <a:t>A Deep Learning-Powered Violence Detection System that leverages AI-driven video analysis to identify violent activities in real-time. Using CNNs, RNNs, and hybrid architectures, the system detects violent behavior with high accuracy, overcoming challenges related to contextual understanding and class imbalance. Transfer learning and data augmentation enhance detection capabilities, while real-time alert mechanisms ensure immediate intervention, making public spaces safer and monitoring systems more efficient.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5492FB0-EF81-2AE5-64FB-1799AE1C1AF6}"/>
              </a:ext>
            </a:extLst>
          </p:cNvPr>
          <p:cNvSpPr/>
          <p:nvPr/>
        </p:nvSpPr>
        <p:spPr>
          <a:xfrm>
            <a:off x="0" y="6430963"/>
            <a:ext cx="12192000" cy="457200"/>
          </a:xfrm>
          <a:prstGeom prst="rect">
            <a:avLst/>
          </a:prstGeom>
          <a:solidFill>
            <a:srgbClr val="A32837"/>
          </a:solidFill>
          <a:ln>
            <a:no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IN" sz="1200" dirty="0"/>
          </a:p>
        </p:txBody>
      </p:sp>
      <p:pic>
        <p:nvPicPr>
          <p:cNvPr id="9219" name="Group 4">
            <a:extLst>
              <a:ext uri="{FF2B5EF4-FFF2-40B4-BE49-F238E27FC236}">
                <a16:creationId xmlns:a16="http://schemas.microsoft.com/office/drawing/2014/main" id="{DA597696-1963-E00B-B9E7-486A2430C77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6500" y="5994400"/>
            <a:ext cx="2044700" cy="8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0" name="TextBox 8">
            <a:extLst>
              <a:ext uri="{FF2B5EF4-FFF2-40B4-BE49-F238E27FC236}">
                <a16:creationId xmlns:a16="http://schemas.microsoft.com/office/drawing/2014/main" id="{EABE3879-A270-9CE6-A2BC-C9FFBDB47A8D}"/>
              </a:ext>
            </a:extLst>
          </p:cNvPr>
          <p:cNvSpPr txBox="1">
            <a:spLocks noChangeArrowheads="1"/>
          </p:cNvSpPr>
          <p:nvPr/>
        </p:nvSpPr>
        <p:spPr bwMode="auto">
          <a:xfrm>
            <a:off x="277813" y="396875"/>
            <a:ext cx="1237932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r>
              <a:rPr lang="en-IN" altLang="en-US" sz="4000" b="1" dirty="0">
                <a:solidFill>
                  <a:srgbClr val="A32837"/>
                </a:solidFill>
                <a:latin typeface="Poppins Medium" panose="00000600000000000000" pitchFamily="2" charset="0"/>
                <a:cs typeface="Poppins Medium" panose="00000600000000000000" pitchFamily="2" charset="0"/>
              </a:rPr>
              <a:t>Technologies:</a:t>
            </a:r>
          </a:p>
        </p:txBody>
      </p:sp>
      <p:sp>
        <p:nvSpPr>
          <p:cNvPr id="9221" name="TextBox 9">
            <a:extLst>
              <a:ext uri="{FF2B5EF4-FFF2-40B4-BE49-F238E27FC236}">
                <a16:creationId xmlns:a16="http://schemas.microsoft.com/office/drawing/2014/main" id="{17F75631-AD7C-7D95-DBA7-187EBEC4A2B7}"/>
              </a:ext>
            </a:extLst>
          </p:cNvPr>
          <p:cNvSpPr txBox="1">
            <a:spLocks noChangeArrowheads="1"/>
          </p:cNvSpPr>
          <p:nvPr/>
        </p:nvSpPr>
        <p:spPr bwMode="auto">
          <a:xfrm>
            <a:off x="277813" y="1325116"/>
            <a:ext cx="11350625"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marL="0" indent="0">
              <a:lnSpc>
                <a:spcPct val="100000"/>
              </a:lnSpc>
              <a:spcBef>
                <a:spcPct val="0"/>
              </a:spcBef>
              <a:buNone/>
            </a:pPr>
            <a:endParaRPr lang="en-US" sz="2500" dirty="0">
              <a:latin typeface="Poppins" panose="00000500000000000000" pitchFamily="2" charset="0"/>
              <a:cs typeface="Poppins" panose="00000500000000000000" pitchFamily="2" charset="0"/>
            </a:endParaRPr>
          </a:p>
          <a:p>
            <a:pPr marL="0" indent="0">
              <a:lnSpc>
                <a:spcPct val="100000"/>
              </a:lnSpc>
              <a:spcBef>
                <a:spcPct val="0"/>
              </a:spcBef>
              <a:buNone/>
            </a:pPr>
            <a:endParaRPr lang="en-US" sz="2500" dirty="0">
              <a:latin typeface="Poppins" panose="00000500000000000000" pitchFamily="2" charset="0"/>
              <a:cs typeface="Poppins" panose="00000500000000000000" pitchFamily="2" charset="0"/>
            </a:endParaRPr>
          </a:p>
          <a:p>
            <a:pPr marL="0" indent="0">
              <a:lnSpc>
                <a:spcPct val="100000"/>
              </a:lnSpc>
              <a:spcBef>
                <a:spcPct val="0"/>
              </a:spcBef>
              <a:buNone/>
            </a:pPr>
            <a:endParaRPr lang="en-US" sz="2500" dirty="0">
              <a:latin typeface="Poppins" panose="00000500000000000000" pitchFamily="2" charset="0"/>
              <a:cs typeface="Poppins" panose="00000500000000000000" pitchFamily="2" charset="0"/>
            </a:endParaRPr>
          </a:p>
          <a:p>
            <a:pPr marL="0" indent="0">
              <a:lnSpc>
                <a:spcPct val="100000"/>
              </a:lnSpc>
              <a:spcBef>
                <a:spcPct val="0"/>
              </a:spcBef>
              <a:buNone/>
            </a:pPr>
            <a:endParaRPr lang="en-US" sz="2500" dirty="0">
              <a:latin typeface="Poppins" panose="00000500000000000000" pitchFamily="2" charset="0"/>
              <a:cs typeface="Poppins" panose="00000500000000000000" pitchFamily="2" charset="0"/>
            </a:endParaRPr>
          </a:p>
          <a:p>
            <a:pPr marL="0" indent="0">
              <a:lnSpc>
                <a:spcPct val="100000"/>
              </a:lnSpc>
              <a:spcBef>
                <a:spcPct val="0"/>
              </a:spcBef>
              <a:buNone/>
            </a:pPr>
            <a:endParaRPr lang="en-US" sz="1500" dirty="0">
              <a:latin typeface="Poppins" panose="00000500000000000000" pitchFamily="2" charset="0"/>
              <a:cs typeface="Poppins" panose="00000500000000000000" pitchFamily="2" charset="0"/>
            </a:endParaRPr>
          </a:p>
        </p:txBody>
      </p:sp>
      <p:sp>
        <p:nvSpPr>
          <p:cNvPr id="5" name="Rectangle 3">
            <a:extLst>
              <a:ext uri="{FF2B5EF4-FFF2-40B4-BE49-F238E27FC236}">
                <a16:creationId xmlns:a16="http://schemas.microsoft.com/office/drawing/2014/main" id="{397DB5F7-E331-414C-67B5-6C8E4CE9739C}"/>
              </a:ext>
            </a:extLst>
          </p:cNvPr>
          <p:cNvSpPr>
            <a:spLocks noChangeArrowheads="1"/>
          </p:cNvSpPr>
          <p:nvPr/>
        </p:nvSpPr>
        <p:spPr bwMode="auto">
          <a:xfrm>
            <a:off x="277813" y="1224012"/>
            <a:ext cx="11350625"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rtl="0" fontAlgn="base">
              <a:spcBef>
                <a:spcPts val="1200"/>
              </a:spcBef>
              <a:buClr>
                <a:srgbClr val="C00000"/>
              </a:buClr>
              <a:buFont typeface="Wingdings" panose="05000000000000000000" pitchFamily="2" charset="2"/>
              <a:buChar char="v"/>
            </a:pPr>
            <a:r>
              <a:rPr lang="en-IN" b="1" i="0" u="none" strike="noStrike" dirty="0">
                <a:solidFill>
                  <a:srgbClr val="000000"/>
                </a:solidFill>
                <a:effectLst/>
                <a:latin typeface="Poppins" panose="00000500000000000000" pitchFamily="2" charset="0"/>
                <a:cs typeface="Poppins" panose="00000500000000000000" pitchFamily="2" charset="0"/>
              </a:rPr>
              <a:t>Computer Vision &amp; Image Processing :</a:t>
            </a:r>
          </a:p>
          <a:p>
            <a:pPr marL="800100" lvl="1" indent="-342900">
              <a:spcBef>
                <a:spcPts val="1200"/>
              </a:spcBef>
              <a:buClr>
                <a:srgbClr val="C00000"/>
              </a:buClr>
              <a:buFont typeface="Courier New" panose="02070309020205020404" pitchFamily="49" charset="0"/>
              <a:buChar char="o"/>
            </a:pPr>
            <a:r>
              <a:rPr lang="en-IN" b="0" i="0" u="none" strike="noStrike" dirty="0">
                <a:solidFill>
                  <a:srgbClr val="000000"/>
                </a:solidFill>
                <a:effectLst/>
                <a:latin typeface="Poppins" panose="00000500000000000000" pitchFamily="2" charset="0"/>
                <a:cs typeface="Poppins" panose="00000500000000000000" pitchFamily="2" charset="0"/>
              </a:rPr>
              <a:t>Used </a:t>
            </a:r>
            <a:r>
              <a:rPr lang="en-IN" i="0" u="none" strike="noStrike" dirty="0">
                <a:solidFill>
                  <a:srgbClr val="000000"/>
                </a:solidFill>
                <a:effectLst/>
                <a:latin typeface="Poppins" panose="00000500000000000000" pitchFamily="2" charset="0"/>
                <a:cs typeface="Poppins" panose="00000500000000000000" pitchFamily="2" charset="0"/>
              </a:rPr>
              <a:t>OpenCV</a:t>
            </a:r>
            <a:r>
              <a:rPr lang="en-IN" b="0" i="0" u="none" strike="noStrike" dirty="0">
                <a:solidFill>
                  <a:srgbClr val="000000"/>
                </a:solidFill>
                <a:effectLst/>
                <a:latin typeface="Poppins" panose="00000500000000000000" pitchFamily="2" charset="0"/>
                <a:cs typeface="Poppins" panose="00000500000000000000" pitchFamily="2" charset="0"/>
              </a:rPr>
              <a:t> to process video frames, extract key features, and enhance image quality for better analysis.</a:t>
            </a:r>
          </a:p>
          <a:p>
            <a:pPr marL="285750" indent="-285750" rtl="0" fontAlgn="base">
              <a:buClr>
                <a:srgbClr val="C00000"/>
              </a:buClr>
              <a:buFont typeface="Wingdings" panose="05000000000000000000" pitchFamily="2" charset="2"/>
              <a:buChar char="v"/>
            </a:pPr>
            <a:r>
              <a:rPr lang="en-IN" b="1" i="0" u="none" strike="noStrike" dirty="0">
                <a:solidFill>
                  <a:srgbClr val="000000"/>
                </a:solidFill>
                <a:effectLst/>
                <a:latin typeface="Poppins" panose="00000500000000000000" pitchFamily="2" charset="0"/>
                <a:cs typeface="Poppins" panose="00000500000000000000" pitchFamily="2" charset="0"/>
              </a:rPr>
              <a:t>Deep Learning &amp; AI Frameworks :</a:t>
            </a:r>
          </a:p>
          <a:p>
            <a:pPr marL="800100" lvl="1" indent="-342900">
              <a:buClr>
                <a:srgbClr val="C00000"/>
              </a:buClr>
              <a:buFont typeface="Courier New" panose="02070309020205020404" pitchFamily="49" charset="0"/>
              <a:buChar char="o"/>
            </a:pPr>
            <a:r>
              <a:rPr lang="en-IN" b="0" i="0" u="none" strike="noStrike" dirty="0">
                <a:solidFill>
                  <a:srgbClr val="000000"/>
                </a:solidFill>
                <a:effectLst/>
                <a:latin typeface="Poppins" panose="00000500000000000000" pitchFamily="2" charset="0"/>
                <a:cs typeface="Poppins" panose="00000500000000000000" pitchFamily="2" charset="0"/>
              </a:rPr>
              <a:t>Integrated </a:t>
            </a:r>
            <a:r>
              <a:rPr lang="en-IN" i="0" u="none" strike="noStrike" dirty="0">
                <a:solidFill>
                  <a:srgbClr val="000000"/>
                </a:solidFill>
                <a:effectLst/>
                <a:latin typeface="Poppins" panose="00000500000000000000" pitchFamily="2" charset="0"/>
                <a:cs typeface="Poppins" panose="00000500000000000000" pitchFamily="2" charset="0"/>
              </a:rPr>
              <a:t>Convolutional Neural Networks (CNNs) for feature extraction from video frames.</a:t>
            </a:r>
          </a:p>
          <a:p>
            <a:pPr marL="800100" lvl="1" indent="-342900">
              <a:buClr>
                <a:srgbClr val="C00000"/>
              </a:buClr>
              <a:buFont typeface="Courier New" panose="02070309020205020404" pitchFamily="49" charset="0"/>
              <a:buChar char="o"/>
            </a:pPr>
            <a:r>
              <a:rPr lang="en-IN" i="0" u="none" strike="noStrike" dirty="0">
                <a:solidFill>
                  <a:srgbClr val="000000"/>
                </a:solidFill>
                <a:effectLst/>
                <a:latin typeface="Poppins" panose="00000500000000000000" pitchFamily="2" charset="0"/>
                <a:cs typeface="Poppins" panose="00000500000000000000" pitchFamily="2" charset="0"/>
              </a:rPr>
              <a:t>Implemented Recurrent Neural Networks (LSTM, GRU) to model temporal dependencies in video sequences.</a:t>
            </a:r>
          </a:p>
          <a:p>
            <a:pPr marL="285750" indent="-285750" rtl="0" fontAlgn="base">
              <a:spcAft>
                <a:spcPts val="1200"/>
              </a:spcAft>
              <a:buClr>
                <a:srgbClr val="C00000"/>
              </a:buClr>
              <a:buFont typeface="Wingdings" panose="05000000000000000000" pitchFamily="2" charset="2"/>
              <a:buChar char="v"/>
            </a:pPr>
            <a:r>
              <a:rPr lang="en-IN" b="1" i="0" u="none" strike="noStrike" dirty="0">
                <a:solidFill>
                  <a:srgbClr val="000000"/>
                </a:solidFill>
                <a:effectLst/>
                <a:latin typeface="Poppins" panose="00000500000000000000" pitchFamily="2" charset="0"/>
                <a:cs typeface="Poppins" panose="00000500000000000000" pitchFamily="2" charset="0"/>
              </a:rPr>
              <a:t>Machine Learning &amp; Model Optimization : </a:t>
            </a:r>
          </a:p>
          <a:p>
            <a:pPr marL="800100" lvl="1" indent="-342900">
              <a:spcAft>
                <a:spcPts val="1200"/>
              </a:spcAft>
              <a:buClr>
                <a:srgbClr val="C00000"/>
              </a:buClr>
              <a:buFont typeface="Courier New" panose="02070309020205020404" pitchFamily="49" charset="0"/>
              <a:buChar char="o"/>
            </a:pPr>
            <a:r>
              <a:rPr lang="en-IN" b="0" i="0" u="none" strike="noStrike" dirty="0">
                <a:solidFill>
                  <a:srgbClr val="000000"/>
                </a:solidFill>
                <a:effectLst/>
                <a:latin typeface="Poppins" panose="00000500000000000000" pitchFamily="2" charset="0"/>
                <a:cs typeface="Poppins" panose="00000500000000000000" pitchFamily="2" charset="0"/>
              </a:rPr>
              <a:t>Utilized TensorFlow and </a:t>
            </a:r>
            <a:r>
              <a:rPr lang="en-IN" b="0" i="0" u="none" strike="noStrike" dirty="0" err="1">
                <a:solidFill>
                  <a:srgbClr val="000000"/>
                </a:solidFill>
                <a:effectLst/>
                <a:latin typeface="Poppins" panose="00000500000000000000" pitchFamily="2" charset="0"/>
                <a:cs typeface="Poppins" panose="00000500000000000000" pitchFamily="2" charset="0"/>
              </a:rPr>
              <a:t>Keras</a:t>
            </a:r>
            <a:r>
              <a:rPr lang="en-IN" b="0" i="0" u="none" strike="noStrike" dirty="0">
                <a:solidFill>
                  <a:srgbClr val="000000"/>
                </a:solidFill>
                <a:effectLst/>
                <a:latin typeface="Poppins" panose="00000500000000000000" pitchFamily="2" charset="0"/>
                <a:cs typeface="Poppins" panose="00000500000000000000" pitchFamily="2" charset="0"/>
              </a:rPr>
              <a:t> to train and fine-tune models for optimal accuracy.</a:t>
            </a:r>
          </a:p>
          <a:p>
            <a:pPr marL="800100" lvl="1" indent="-342900">
              <a:spcAft>
                <a:spcPts val="1200"/>
              </a:spcAft>
              <a:buClr>
                <a:srgbClr val="C00000"/>
              </a:buClr>
              <a:buFont typeface="Courier New" panose="02070309020205020404" pitchFamily="49" charset="0"/>
              <a:buChar char="o"/>
            </a:pPr>
            <a:r>
              <a:rPr lang="en-IN" b="0" i="0" u="none" strike="noStrike" dirty="0">
                <a:solidFill>
                  <a:srgbClr val="000000"/>
                </a:solidFill>
                <a:effectLst/>
                <a:latin typeface="Poppins" panose="00000500000000000000" pitchFamily="2" charset="0"/>
                <a:cs typeface="Poppins" panose="00000500000000000000" pitchFamily="2" charset="0"/>
              </a:rPr>
              <a:t>Applied data augmentation techniques to improve generalization and robustness against variations in video data.</a:t>
            </a:r>
          </a:p>
          <a:p>
            <a:pPr marL="285750" indent="-285750">
              <a:buClr>
                <a:srgbClr val="C00000"/>
              </a:buClr>
              <a:buFont typeface="Wingdings" panose="05000000000000000000" pitchFamily="2" charset="2"/>
              <a:buChar char="v"/>
            </a:pPr>
            <a:r>
              <a:rPr lang="en-IN" b="1" i="0" u="none" strike="noStrike" dirty="0">
                <a:solidFill>
                  <a:srgbClr val="000000"/>
                </a:solidFill>
                <a:effectLst/>
                <a:latin typeface="Poppins" panose="00000500000000000000" pitchFamily="2" charset="0"/>
                <a:cs typeface="Poppins" panose="00000500000000000000" pitchFamily="2" charset="0"/>
              </a:rPr>
              <a:t>Real-Time Processing &amp; Deployment : </a:t>
            </a:r>
          </a:p>
          <a:p>
            <a:pPr marL="800100" lvl="1" indent="-342900">
              <a:buClr>
                <a:srgbClr val="C00000"/>
              </a:buClr>
              <a:buFont typeface="Courier New" panose="02070309020205020404" pitchFamily="49" charset="0"/>
              <a:buChar char="o"/>
            </a:pPr>
            <a:r>
              <a:rPr lang="en-IN" b="0" i="0" u="none" strike="noStrike" dirty="0">
                <a:solidFill>
                  <a:srgbClr val="000000"/>
                </a:solidFill>
                <a:effectLst/>
                <a:latin typeface="Poppins" panose="00000500000000000000" pitchFamily="2" charset="0"/>
                <a:cs typeface="Poppins" panose="00000500000000000000" pitchFamily="2" charset="0"/>
              </a:rPr>
              <a:t>Integrated </a:t>
            </a:r>
            <a:r>
              <a:rPr lang="en-IN" i="0" u="none" strike="noStrike" dirty="0">
                <a:solidFill>
                  <a:srgbClr val="000000"/>
                </a:solidFill>
                <a:effectLst/>
                <a:latin typeface="Poppins" panose="00000500000000000000" pitchFamily="2" charset="0"/>
                <a:cs typeface="Poppins" panose="00000500000000000000" pitchFamily="2" charset="0"/>
              </a:rPr>
              <a:t>Flask</a:t>
            </a:r>
            <a:r>
              <a:rPr lang="en-IN" b="0" i="0" u="none" strike="noStrike" dirty="0">
                <a:solidFill>
                  <a:srgbClr val="000000"/>
                </a:solidFill>
                <a:effectLst/>
                <a:latin typeface="Poppins" panose="00000500000000000000" pitchFamily="2" charset="0"/>
                <a:cs typeface="Poppins" panose="00000500000000000000" pitchFamily="2" charset="0"/>
              </a:rPr>
              <a:t> to serve the trained model as a web API for real-time video classification.</a:t>
            </a:r>
            <a:endParaRPr kumimoji="0" lang="en-US" altLang="en-US"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142319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9D31B-546C-2A08-5783-C28845020101}"/>
              </a:ext>
            </a:extLst>
          </p:cNvPr>
          <p:cNvSpPr>
            <a:spLocks noGrp="1"/>
          </p:cNvSpPr>
          <p:nvPr>
            <p:ph type="title"/>
          </p:nvPr>
        </p:nvSpPr>
        <p:spPr/>
        <p:txBody>
          <a:bodyPr/>
          <a:lstStyle/>
          <a:p>
            <a:br>
              <a:rPr lang="en-IN" altLang="en-US" sz="4000" b="1" dirty="0">
                <a:solidFill>
                  <a:srgbClr val="A32837"/>
                </a:solidFill>
                <a:latin typeface="Poppins Medium" panose="00000600000000000000" pitchFamily="2" charset="0"/>
                <a:cs typeface="Poppins Medium" panose="00000600000000000000" pitchFamily="2" charset="0"/>
              </a:rPr>
            </a:br>
            <a:r>
              <a:rPr lang="en-IN" altLang="en-US" sz="4000" b="1" dirty="0">
                <a:solidFill>
                  <a:srgbClr val="A32837"/>
                </a:solidFill>
                <a:latin typeface="Poppins Medium" panose="00000600000000000000" pitchFamily="2" charset="0"/>
                <a:cs typeface="Poppins Medium" panose="00000600000000000000" pitchFamily="2" charset="0"/>
              </a:rPr>
              <a:t>Functional Requirements:</a:t>
            </a:r>
            <a:br>
              <a:rPr lang="en-IN" altLang="en-US" sz="4000" b="1" dirty="0">
                <a:solidFill>
                  <a:srgbClr val="A32837"/>
                </a:solidFill>
                <a:latin typeface="Poppins Medium" panose="00000600000000000000" pitchFamily="2" charset="0"/>
                <a:cs typeface="Poppins Medium" panose="00000600000000000000" pitchFamily="2" charset="0"/>
              </a:rPr>
            </a:br>
            <a:endParaRPr lang="en-IN" dirty="0"/>
          </a:p>
        </p:txBody>
      </p:sp>
      <p:sp>
        <p:nvSpPr>
          <p:cNvPr id="5" name="Rectangle 2">
            <a:extLst>
              <a:ext uri="{FF2B5EF4-FFF2-40B4-BE49-F238E27FC236}">
                <a16:creationId xmlns:a16="http://schemas.microsoft.com/office/drawing/2014/main" id="{C0FE99FE-2E27-B94C-9E16-0A7ECE0E5C29}"/>
              </a:ext>
            </a:extLst>
          </p:cNvPr>
          <p:cNvSpPr>
            <a:spLocks noGrp="1" noChangeArrowheads="1"/>
          </p:cNvSpPr>
          <p:nvPr>
            <p:ph idx="1"/>
          </p:nvPr>
        </p:nvSpPr>
        <p:spPr bwMode="auto">
          <a:xfrm>
            <a:off x="604520" y="1039811"/>
            <a:ext cx="10982960" cy="5654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rtl="0" fontAlgn="base">
              <a:spcBef>
                <a:spcPts val="1200"/>
              </a:spcBef>
            </a:pPr>
            <a:r>
              <a:rPr lang="en-US" sz="1800" b="1" i="0" u="none" strike="noStrike" dirty="0">
                <a:solidFill>
                  <a:srgbClr val="000000"/>
                </a:solidFill>
                <a:effectLst/>
                <a:latin typeface="Poppins" panose="00000500000000000000" pitchFamily="2" charset="0"/>
                <a:cs typeface="Poppins" panose="00000500000000000000" pitchFamily="2" charset="0"/>
              </a:rPr>
              <a:t>Real-Time Detection:</a:t>
            </a:r>
          </a:p>
          <a:p>
            <a:pPr lvl="1" rtl="0" fontAlgn="base">
              <a:lnSpc>
                <a:spcPct val="100000"/>
              </a:lnSpc>
            </a:pPr>
            <a:r>
              <a:rPr lang="en-US" sz="1800" b="0" i="0" u="none" strike="noStrike" dirty="0">
                <a:solidFill>
                  <a:srgbClr val="000000"/>
                </a:solidFill>
                <a:effectLst/>
                <a:latin typeface="Poppins" panose="00000500000000000000" pitchFamily="2" charset="0"/>
                <a:cs typeface="Poppins" panose="00000500000000000000" pitchFamily="2" charset="0"/>
              </a:rPr>
              <a:t>The system must continuously capture and analyze live video feeds.</a:t>
            </a:r>
          </a:p>
          <a:p>
            <a:pPr lvl="1" rtl="0" fontAlgn="base">
              <a:lnSpc>
                <a:spcPct val="100000"/>
              </a:lnSpc>
            </a:pPr>
            <a:r>
              <a:rPr lang="en-US" sz="1800" b="0" i="0" u="none" strike="noStrike" dirty="0">
                <a:solidFill>
                  <a:srgbClr val="000000"/>
                </a:solidFill>
                <a:effectLst/>
                <a:latin typeface="Poppins" panose="00000500000000000000" pitchFamily="2" charset="0"/>
                <a:cs typeface="Poppins" panose="00000500000000000000" pitchFamily="2" charset="0"/>
              </a:rPr>
              <a:t>Frames should be processed quickly to ensure minimal latency and instant detection of violent activities.</a:t>
            </a:r>
          </a:p>
          <a:p>
            <a:pPr rtl="0" fontAlgn="base"/>
            <a:r>
              <a:rPr lang="en-US" sz="1800" b="1" i="0" u="none" strike="noStrike" dirty="0">
                <a:solidFill>
                  <a:srgbClr val="000000"/>
                </a:solidFill>
                <a:effectLst/>
                <a:latin typeface="Poppins" panose="00000500000000000000" pitchFamily="2" charset="0"/>
                <a:cs typeface="Poppins" panose="00000500000000000000" pitchFamily="2" charset="0"/>
              </a:rPr>
              <a:t>Accurate Classification</a:t>
            </a:r>
            <a:r>
              <a:rPr lang="en-US" sz="1800" b="1" dirty="0">
                <a:solidFill>
                  <a:srgbClr val="000000"/>
                </a:solidFill>
                <a:latin typeface="Poppins" panose="00000500000000000000" pitchFamily="2" charset="0"/>
                <a:cs typeface="Poppins" panose="00000500000000000000" pitchFamily="2" charset="0"/>
              </a:rPr>
              <a:t>:</a:t>
            </a:r>
            <a:endParaRPr lang="en-US" sz="1800" b="1" i="0" u="none" strike="noStrike" dirty="0">
              <a:solidFill>
                <a:srgbClr val="000000"/>
              </a:solidFill>
              <a:effectLst/>
              <a:latin typeface="Poppins" panose="00000500000000000000" pitchFamily="2" charset="0"/>
              <a:cs typeface="Poppins" panose="00000500000000000000" pitchFamily="2" charset="0"/>
            </a:endParaRPr>
          </a:p>
          <a:p>
            <a:pPr lvl="1" rtl="0" fontAlgn="base">
              <a:lnSpc>
                <a:spcPct val="100000"/>
              </a:lnSpc>
              <a:spcAft>
                <a:spcPts val="1200"/>
              </a:spcAft>
            </a:pPr>
            <a:r>
              <a:rPr lang="en-US" sz="1800" b="0" i="0" u="none" strike="noStrike" dirty="0">
                <a:solidFill>
                  <a:srgbClr val="000000"/>
                </a:solidFill>
                <a:effectLst/>
                <a:latin typeface="Poppins" panose="00000500000000000000" pitchFamily="2" charset="0"/>
                <a:cs typeface="Poppins" panose="00000500000000000000" pitchFamily="2" charset="0"/>
              </a:rPr>
              <a:t>Deep learning models (CNNs, LSTM, GRU) should be used to classify violent and non-violent events.</a:t>
            </a:r>
          </a:p>
          <a:p>
            <a:pPr lvl="1" rtl="0" fontAlgn="base">
              <a:lnSpc>
                <a:spcPct val="100000"/>
              </a:lnSpc>
              <a:spcAft>
                <a:spcPts val="1200"/>
              </a:spcAft>
            </a:pPr>
            <a:r>
              <a:rPr lang="en-US" sz="1800" b="0" i="0" u="none" strike="noStrike" dirty="0">
                <a:solidFill>
                  <a:srgbClr val="000000"/>
                </a:solidFill>
                <a:effectLst/>
                <a:latin typeface="Poppins" panose="00000500000000000000" pitchFamily="2" charset="0"/>
                <a:cs typeface="Poppins" panose="00000500000000000000" pitchFamily="2" charset="0"/>
              </a:rPr>
              <a:t>The model should achieve high precision and recall, reducing false positives and negatives.</a:t>
            </a:r>
            <a:endParaRPr lang="en-US" sz="1800" dirty="0">
              <a:solidFill>
                <a:srgbClr val="000000"/>
              </a:solidFill>
              <a:latin typeface="Poppins" panose="00000500000000000000" pitchFamily="2" charset="0"/>
              <a:cs typeface="Poppins" panose="00000500000000000000" pitchFamily="2" charset="0"/>
            </a:endParaRPr>
          </a:p>
          <a:p>
            <a:pPr rtl="0" fontAlgn="base">
              <a:spcBef>
                <a:spcPts val="1200"/>
              </a:spcBef>
            </a:pPr>
            <a:r>
              <a:rPr lang="en-US" sz="1800" b="1" i="0" u="none" strike="noStrike" dirty="0">
                <a:solidFill>
                  <a:srgbClr val="000000"/>
                </a:solidFill>
                <a:effectLst/>
                <a:latin typeface="Poppins" panose="00000500000000000000" pitchFamily="2" charset="0"/>
                <a:cs typeface="Poppins" panose="00000500000000000000" pitchFamily="2" charset="0"/>
              </a:rPr>
              <a:t>Scalability &amp; Performance Optimization</a:t>
            </a:r>
            <a:r>
              <a:rPr lang="en-US" sz="1800" b="1" dirty="0">
                <a:solidFill>
                  <a:srgbClr val="000000"/>
                </a:solidFill>
                <a:latin typeface="Poppins" panose="00000500000000000000" pitchFamily="2" charset="0"/>
                <a:cs typeface="Poppins" panose="00000500000000000000" pitchFamily="2" charset="0"/>
              </a:rPr>
              <a:t>:</a:t>
            </a:r>
            <a:endParaRPr lang="en-US" sz="1800" b="1" i="0" u="none" strike="noStrike" dirty="0">
              <a:solidFill>
                <a:srgbClr val="000000"/>
              </a:solidFill>
              <a:effectLst/>
              <a:latin typeface="Poppins" panose="00000500000000000000" pitchFamily="2" charset="0"/>
              <a:cs typeface="Poppins" panose="00000500000000000000" pitchFamily="2" charset="0"/>
            </a:endParaRPr>
          </a:p>
          <a:p>
            <a:pPr lvl="1" rtl="0" fontAlgn="base"/>
            <a:r>
              <a:rPr lang="en-US" sz="1800" b="0" i="0" u="none" strike="noStrike" dirty="0">
                <a:solidFill>
                  <a:srgbClr val="000000"/>
                </a:solidFill>
                <a:effectLst/>
                <a:latin typeface="Poppins" panose="00000500000000000000" pitchFamily="2" charset="0"/>
                <a:cs typeface="Poppins" panose="00000500000000000000" pitchFamily="2" charset="0"/>
              </a:rPr>
              <a:t>The system must efficiently handle multiple video streams simultaneously without performance degradation.</a:t>
            </a:r>
          </a:p>
          <a:p>
            <a:pPr lvl="1" rtl="0" fontAlgn="base"/>
            <a:r>
              <a:rPr lang="en-US" sz="1800" b="0" i="0" u="none" strike="noStrike" dirty="0">
                <a:solidFill>
                  <a:srgbClr val="000000"/>
                </a:solidFill>
                <a:effectLst/>
                <a:latin typeface="Poppins" panose="00000500000000000000" pitchFamily="2" charset="0"/>
                <a:cs typeface="Poppins" panose="00000500000000000000" pitchFamily="2" charset="0"/>
              </a:rPr>
              <a:t>Optimization techniques such as model quantization, pruning, and batch processing should be implemented for real-time efficiency.</a:t>
            </a:r>
          </a:p>
          <a:p>
            <a:pPr lvl="1" rtl="0" fontAlgn="base"/>
            <a:r>
              <a:rPr lang="en-US" sz="1800" b="0" i="0" u="none" strike="noStrike" dirty="0">
                <a:solidFill>
                  <a:srgbClr val="000000"/>
                </a:solidFill>
                <a:effectLst/>
                <a:latin typeface="Poppins" panose="00000500000000000000" pitchFamily="2" charset="0"/>
                <a:cs typeface="Poppins" panose="00000500000000000000" pitchFamily="2" charset="0"/>
              </a:rPr>
              <a:t>It should be deployable on cloud, edge devices, or on-premise servers based on the use case.</a:t>
            </a:r>
          </a:p>
          <a:p>
            <a:pPr marL="457200" lvl="1" indent="0" rtl="0" fontAlgn="base">
              <a:lnSpc>
                <a:spcPct val="100000"/>
              </a:lnSpc>
              <a:spcAft>
                <a:spcPts val="1200"/>
              </a:spcAft>
              <a:buNone/>
            </a:pPr>
            <a:endParaRPr lang="en-US" sz="1800" b="0" i="0" u="none" strike="noStrike" dirty="0">
              <a:solidFill>
                <a:srgbClr val="000000"/>
              </a:solidFill>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4090493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0505F-7555-A978-98CA-04165CD70EBF}"/>
              </a:ext>
            </a:extLst>
          </p:cNvPr>
          <p:cNvSpPr>
            <a:spLocks noGrp="1"/>
          </p:cNvSpPr>
          <p:nvPr>
            <p:ph type="title"/>
          </p:nvPr>
        </p:nvSpPr>
        <p:spPr/>
        <p:txBody>
          <a:bodyPr/>
          <a:lstStyle/>
          <a:p>
            <a:br>
              <a:rPr lang="en-IN" altLang="en-US" sz="4000" b="1" dirty="0">
                <a:solidFill>
                  <a:srgbClr val="A32837"/>
                </a:solidFill>
                <a:latin typeface="Poppins Medium" panose="00000600000000000000" pitchFamily="2" charset="0"/>
                <a:cs typeface="Poppins Medium" panose="00000600000000000000" pitchFamily="2" charset="0"/>
              </a:rPr>
            </a:br>
            <a:r>
              <a:rPr lang="en-IN" altLang="en-US" sz="4000" b="1" dirty="0">
                <a:solidFill>
                  <a:srgbClr val="A32837"/>
                </a:solidFill>
                <a:latin typeface="Poppins Medium" panose="00000600000000000000" pitchFamily="2" charset="0"/>
                <a:cs typeface="Poppins Medium" panose="00000600000000000000" pitchFamily="2" charset="0"/>
              </a:rPr>
              <a:t>Functional Requirements (Continued):</a:t>
            </a:r>
            <a:br>
              <a:rPr lang="en-IN" altLang="en-US" sz="4000" b="1" dirty="0">
                <a:solidFill>
                  <a:srgbClr val="A32837"/>
                </a:solidFill>
                <a:latin typeface="Poppins Medium" panose="00000600000000000000" pitchFamily="2" charset="0"/>
                <a:cs typeface="Poppins Medium" panose="00000600000000000000" pitchFamily="2" charset="0"/>
              </a:rPr>
            </a:br>
            <a:endParaRPr lang="en-IN" dirty="0"/>
          </a:p>
        </p:txBody>
      </p:sp>
      <p:sp>
        <p:nvSpPr>
          <p:cNvPr id="3" name="Content Placeholder 2">
            <a:extLst>
              <a:ext uri="{FF2B5EF4-FFF2-40B4-BE49-F238E27FC236}">
                <a16:creationId xmlns:a16="http://schemas.microsoft.com/office/drawing/2014/main" id="{CC69FD36-BDA4-7128-2E89-67A608620911}"/>
              </a:ext>
            </a:extLst>
          </p:cNvPr>
          <p:cNvSpPr>
            <a:spLocks noGrp="1"/>
          </p:cNvSpPr>
          <p:nvPr>
            <p:ph idx="1"/>
          </p:nvPr>
        </p:nvSpPr>
        <p:spPr>
          <a:xfrm>
            <a:off x="838200" y="1275249"/>
            <a:ext cx="10515600" cy="2153752"/>
          </a:xfrm>
        </p:spPr>
        <p:txBody>
          <a:bodyPr/>
          <a:lstStyle/>
          <a:p>
            <a:pPr rtl="0" fontAlgn="base"/>
            <a:r>
              <a:rPr lang="en-US" sz="1800" b="1" i="0" u="none" strike="noStrike" dirty="0">
                <a:solidFill>
                  <a:srgbClr val="000000"/>
                </a:solidFill>
                <a:effectLst/>
                <a:latin typeface="Poppins" panose="00000500000000000000" pitchFamily="2" charset="0"/>
                <a:cs typeface="Poppins" panose="00000500000000000000" pitchFamily="2" charset="0"/>
              </a:rPr>
              <a:t>API Integration:</a:t>
            </a:r>
          </a:p>
          <a:p>
            <a:pPr lvl="1" rtl="0" fontAlgn="base">
              <a:lnSpc>
                <a:spcPct val="100000"/>
              </a:lnSpc>
              <a:spcAft>
                <a:spcPts val="1200"/>
              </a:spcAft>
            </a:pPr>
            <a:r>
              <a:rPr lang="en-US" sz="1800" b="0" i="0" u="none" strike="noStrike" dirty="0">
                <a:solidFill>
                  <a:srgbClr val="000000"/>
                </a:solidFill>
                <a:effectLst/>
                <a:latin typeface="Poppins" panose="00000500000000000000" pitchFamily="2" charset="0"/>
                <a:cs typeface="Poppins" panose="00000500000000000000" pitchFamily="2" charset="0"/>
              </a:rPr>
              <a:t>The system must provide a REST API to allow integration with third-party security solutions.</a:t>
            </a:r>
          </a:p>
          <a:p>
            <a:pPr lvl="1" rtl="0" fontAlgn="base">
              <a:lnSpc>
                <a:spcPct val="100000"/>
              </a:lnSpc>
              <a:spcBef>
                <a:spcPts val="1200"/>
              </a:spcBef>
            </a:pPr>
            <a:r>
              <a:rPr lang="en-US" sz="1800" b="0" i="0" u="none" strike="noStrike" dirty="0">
                <a:solidFill>
                  <a:srgbClr val="000000"/>
                </a:solidFill>
                <a:effectLst/>
                <a:latin typeface="Poppins" panose="00000500000000000000" pitchFamily="2" charset="0"/>
                <a:cs typeface="Poppins" panose="00000500000000000000" pitchFamily="2" charset="0"/>
              </a:rPr>
              <a:t>It should be compatible with CCTV systems, access control mechanisms, and emergency response platforms.</a:t>
            </a:r>
          </a:p>
        </p:txBody>
      </p:sp>
    </p:spTree>
    <p:extLst>
      <p:ext uri="{BB962C8B-B14F-4D97-AF65-F5344CB8AC3E}">
        <p14:creationId xmlns:p14="http://schemas.microsoft.com/office/powerpoint/2010/main" val="3495074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5618</TotalTime>
  <Words>1756</Words>
  <Application>Microsoft Office PowerPoint</Application>
  <PresentationFormat>Widescreen</PresentationFormat>
  <Paragraphs>159</Paragraphs>
  <Slides>28</Slides>
  <Notes>0</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Avenir LT Pro 65 Medium</vt:lpstr>
      <vt:lpstr>Calibri</vt:lpstr>
      <vt:lpstr>Calibri Light</vt:lpstr>
      <vt:lpstr>Courier New</vt:lpstr>
      <vt:lpstr>Poopins </vt:lpstr>
      <vt:lpstr>Poppins</vt:lpstr>
      <vt:lpstr>Poppins Light</vt:lpstr>
      <vt:lpstr>Poppins Medium</vt:lpstr>
      <vt:lpstr>Wingdings</vt:lpstr>
      <vt:lpstr>Office Theme</vt:lpstr>
      <vt:lpstr>PowerPoint Presentation</vt:lpstr>
      <vt:lpstr>PowerPoint Presentation</vt:lpstr>
      <vt:lpstr>Contents:</vt:lpstr>
      <vt:lpstr>PowerPoint Presentation</vt:lpstr>
      <vt:lpstr>PowerPoint Presentation</vt:lpstr>
      <vt:lpstr>PowerPoint Presentation</vt:lpstr>
      <vt:lpstr>PowerPoint Presentation</vt:lpstr>
      <vt:lpstr> Functional Requirements: </vt:lpstr>
      <vt:lpstr> Functional Requirements (Continued): </vt:lpstr>
      <vt:lpstr> Non-Functional Requirements: </vt:lpstr>
      <vt:lpstr> Non-Functional Requirements (Continued): </vt:lpstr>
      <vt:lpstr>Requirements :</vt:lpstr>
      <vt:lpstr>Requirements: continue..</vt:lpstr>
      <vt:lpstr> Use-Case Diagram: </vt:lpstr>
      <vt:lpstr>Use-Case Diagram: continued..</vt:lpstr>
      <vt:lpstr>Sequence Diagram : </vt:lpstr>
      <vt:lpstr>Sequence Diagram: continued..</vt:lpstr>
      <vt:lpstr>Activity Diagram:</vt:lpstr>
      <vt:lpstr>Activity Diagram: continued..</vt:lpstr>
      <vt:lpstr>DataFlow Diagram : </vt:lpstr>
      <vt:lpstr>Data Flow Diagram: continued..</vt:lpstr>
      <vt:lpstr>Results:</vt:lpstr>
      <vt:lpstr>Results: continued..</vt:lpstr>
      <vt:lpstr>Conclusion : </vt:lpstr>
      <vt:lpstr>Applications:</vt:lpstr>
      <vt:lpstr>PowerPoint Presentation</vt:lpstr>
      <vt:lpstr>Related Research Works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medicaps109</dc:creator>
  <cp:lastModifiedBy>Raj Narayan Singh Chouhan</cp:lastModifiedBy>
  <cp:revision>144</cp:revision>
  <dcterms:created xsi:type="dcterms:W3CDTF">2023-08-19T10:05:46Z</dcterms:created>
  <dcterms:modified xsi:type="dcterms:W3CDTF">2025-05-13T04:45:13Z</dcterms:modified>
</cp:coreProperties>
</file>